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706" r:id="rId2"/>
    <p:sldMasterId id="2147483721" r:id="rId3"/>
    <p:sldMasterId id="2147483734" r:id="rId4"/>
  </p:sldMasterIdLst>
  <p:notesMasterIdLst>
    <p:notesMasterId r:id="rId46"/>
  </p:notesMasterIdLst>
  <p:sldIdLst>
    <p:sldId id="271" r:id="rId5"/>
    <p:sldId id="272" r:id="rId6"/>
    <p:sldId id="273" r:id="rId7"/>
    <p:sldId id="276" r:id="rId8"/>
    <p:sldId id="277" r:id="rId9"/>
    <p:sldId id="278" r:id="rId10"/>
    <p:sldId id="279" r:id="rId11"/>
    <p:sldId id="280" r:id="rId12"/>
    <p:sldId id="281" r:id="rId13"/>
    <p:sldId id="282" r:id="rId14"/>
    <p:sldId id="283" r:id="rId15"/>
    <p:sldId id="305" r:id="rId16"/>
    <p:sldId id="308" r:id="rId17"/>
    <p:sldId id="309" r:id="rId18"/>
    <p:sldId id="310" r:id="rId19"/>
    <p:sldId id="311" r:id="rId20"/>
    <p:sldId id="312" r:id="rId21"/>
    <p:sldId id="304" r:id="rId22"/>
    <p:sldId id="306" r:id="rId23"/>
    <p:sldId id="307"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274" r:id="rId44"/>
    <p:sldId id="27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69" autoAdjust="0"/>
    <p:restoredTop sz="87896" autoAdjust="0"/>
  </p:normalViewPr>
  <p:slideViewPr>
    <p:cSldViewPr>
      <p:cViewPr varScale="1">
        <p:scale>
          <a:sx n="99" d="100"/>
          <a:sy n="99" d="100"/>
        </p:scale>
        <p:origin x="-2424"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Sheet1!$B$1:$B$2</c:f>
              <c:strCache>
                <c:ptCount val="1"/>
                <c:pt idx="0">
                  <c:v>Current</c:v>
                </c:pt>
              </c:strCache>
            </c:strRef>
          </c:tx>
          <c:invertIfNegative val="0"/>
          <c:dLbls>
            <c:spPr>
              <a:solidFill>
                <a:schemeClr val="tx1"/>
              </a:solidFill>
            </c:spPr>
            <c:txPr>
              <a:bodyPr/>
              <a:lstStyle/>
              <a:p>
                <a:pPr>
                  <a:defRPr sz="1800">
                    <a:solidFill>
                      <a:schemeClr val="bg1"/>
                    </a:solidFill>
                  </a:defRPr>
                </a:pPr>
                <a:endParaRPr lang="en-US"/>
              </a:p>
            </c:txPr>
            <c:showLegendKey val="0"/>
            <c:showVal val="1"/>
            <c:showCatName val="0"/>
            <c:showSerName val="0"/>
            <c:showPercent val="0"/>
            <c:showBubbleSize val="0"/>
            <c:showLeaderLines val="0"/>
          </c:dLbls>
          <c:cat>
            <c:strRef>
              <c:f>Sheet1!$A$3:$A$4</c:f>
              <c:strCache>
                <c:ptCount val="2"/>
                <c:pt idx="0">
                  <c:v>I feel confident in speaking to my unit's performance based on this dislplay board</c:v>
                </c:pt>
                <c:pt idx="1">
                  <c:v>I would recommend this board and format for the rest of the hospital</c:v>
                </c:pt>
              </c:strCache>
            </c:strRef>
          </c:cat>
          <c:val>
            <c:numRef>
              <c:f>Sheet1!$B$3:$B$4</c:f>
              <c:numCache>
                <c:formatCode>General</c:formatCode>
                <c:ptCount val="2"/>
                <c:pt idx="0">
                  <c:v>2.2000000000000002</c:v>
                </c:pt>
                <c:pt idx="1">
                  <c:v>1.6</c:v>
                </c:pt>
              </c:numCache>
            </c:numRef>
          </c:val>
        </c:ser>
        <c:ser>
          <c:idx val="1"/>
          <c:order val="1"/>
          <c:tx>
            <c:strRef>
              <c:f>Sheet1!$C$1:$C$2</c:f>
              <c:strCache>
                <c:ptCount val="1"/>
                <c:pt idx="0">
                  <c:v>New</c:v>
                </c:pt>
              </c:strCache>
            </c:strRef>
          </c:tx>
          <c:invertIfNegative val="0"/>
          <c:dLbls>
            <c:dLbl>
              <c:idx val="0"/>
              <c:spPr>
                <a:solidFill>
                  <a:schemeClr val="tx1"/>
                </a:solidFill>
              </c:spPr>
              <c:txPr>
                <a:bodyPr/>
                <a:lstStyle/>
                <a:p>
                  <a:pPr>
                    <a:defRPr sz="1800">
                      <a:solidFill>
                        <a:schemeClr val="bg1"/>
                      </a:solidFill>
                    </a:defRPr>
                  </a:pPr>
                  <a:endParaRPr lang="en-US"/>
                </a:p>
              </c:txPr>
              <c:showLegendKey val="0"/>
              <c:showVal val="1"/>
              <c:showCatName val="0"/>
              <c:showSerName val="0"/>
              <c:showPercent val="0"/>
              <c:showBubbleSize val="0"/>
            </c:dLbl>
            <c:dLbl>
              <c:idx val="1"/>
              <c:spPr>
                <a:solidFill>
                  <a:schemeClr val="tx1"/>
                </a:solidFill>
              </c:spPr>
              <c:txPr>
                <a:bodyPr/>
                <a:lstStyle/>
                <a:p>
                  <a:pPr>
                    <a:defRPr sz="1800">
                      <a:solidFill>
                        <a:schemeClr val="bg1"/>
                      </a:solidFill>
                    </a:defRPr>
                  </a:pPr>
                  <a:endParaRPr lang="en-US"/>
                </a:p>
              </c:txPr>
              <c:showLegendKey val="0"/>
              <c:showVal val="1"/>
              <c:showCatName val="0"/>
              <c:showSerName val="0"/>
              <c:showPercent val="0"/>
              <c:showBubbleSize val="0"/>
            </c:dLbl>
            <c:txPr>
              <a:bodyPr/>
              <a:lstStyle/>
              <a:p>
                <a:pPr>
                  <a:defRPr sz="1800"/>
                </a:pPr>
                <a:endParaRPr lang="en-US"/>
              </a:p>
            </c:txPr>
            <c:showLegendKey val="0"/>
            <c:showVal val="1"/>
            <c:showCatName val="0"/>
            <c:showSerName val="0"/>
            <c:showPercent val="0"/>
            <c:showBubbleSize val="0"/>
            <c:showLeaderLines val="0"/>
          </c:dLbls>
          <c:cat>
            <c:strRef>
              <c:f>Sheet1!$A$3:$A$4</c:f>
              <c:strCache>
                <c:ptCount val="2"/>
                <c:pt idx="0">
                  <c:v>I feel confident in speaking to my unit's performance based on this dislplay board</c:v>
                </c:pt>
                <c:pt idx="1">
                  <c:v>I would recommend this board and format for the rest of the hospital</c:v>
                </c:pt>
              </c:strCache>
            </c:strRef>
          </c:cat>
          <c:val>
            <c:numRef>
              <c:f>Sheet1!$C$3:$C$4</c:f>
              <c:numCache>
                <c:formatCode>General</c:formatCode>
                <c:ptCount val="2"/>
                <c:pt idx="0">
                  <c:v>4.4000000000000004</c:v>
                </c:pt>
                <c:pt idx="1">
                  <c:v>4</c:v>
                </c:pt>
              </c:numCache>
            </c:numRef>
          </c:val>
        </c:ser>
        <c:dLbls>
          <c:showLegendKey val="0"/>
          <c:showVal val="0"/>
          <c:showCatName val="0"/>
          <c:showSerName val="0"/>
          <c:showPercent val="0"/>
          <c:showBubbleSize val="0"/>
        </c:dLbls>
        <c:gapWidth val="150"/>
        <c:axId val="119237632"/>
        <c:axId val="119264000"/>
      </c:barChart>
      <c:catAx>
        <c:axId val="119237632"/>
        <c:scaling>
          <c:orientation val="minMax"/>
        </c:scaling>
        <c:delete val="0"/>
        <c:axPos val="b"/>
        <c:majorTickMark val="out"/>
        <c:minorTickMark val="none"/>
        <c:tickLblPos val="nextTo"/>
        <c:txPr>
          <a:bodyPr/>
          <a:lstStyle/>
          <a:p>
            <a:pPr>
              <a:defRPr sz="1800">
                <a:solidFill>
                  <a:schemeClr val="bg1"/>
                </a:solidFill>
              </a:defRPr>
            </a:pPr>
            <a:endParaRPr lang="en-US"/>
          </a:p>
        </c:txPr>
        <c:crossAx val="119264000"/>
        <c:crosses val="autoZero"/>
        <c:auto val="1"/>
        <c:lblAlgn val="ctr"/>
        <c:lblOffset val="100"/>
        <c:noMultiLvlLbl val="0"/>
      </c:catAx>
      <c:valAx>
        <c:axId val="119264000"/>
        <c:scaling>
          <c:orientation val="minMax"/>
        </c:scaling>
        <c:delete val="0"/>
        <c:axPos val="l"/>
        <c:majorGridlines/>
        <c:numFmt formatCode="General" sourceLinked="1"/>
        <c:majorTickMark val="out"/>
        <c:minorTickMark val="none"/>
        <c:tickLblPos val="nextTo"/>
        <c:txPr>
          <a:bodyPr/>
          <a:lstStyle/>
          <a:p>
            <a:pPr>
              <a:defRPr>
                <a:solidFill>
                  <a:schemeClr val="bg1"/>
                </a:solidFill>
              </a:defRPr>
            </a:pPr>
            <a:endParaRPr lang="en-US"/>
          </a:p>
        </c:txPr>
        <c:crossAx val="119237632"/>
        <c:crosses val="autoZero"/>
        <c:crossBetween val="between"/>
      </c:valAx>
    </c:plotArea>
    <c:legend>
      <c:legendPos val="r"/>
      <c:legendEntry>
        <c:idx val="0"/>
        <c:txPr>
          <a:bodyPr/>
          <a:lstStyle/>
          <a:p>
            <a:pPr>
              <a:defRPr sz="1800">
                <a:solidFill>
                  <a:schemeClr val="bg1"/>
                </a:solidFill>
              </a:defRPr>
            </a:pPr>
            <a:endParaRPr lang="en-US"/>
          </a:p>
        </c:txPr>
      </c:legendEntry>
      <c:legendEntry>
        <c:idx val="1"/>
        <c:txPr>
          <a:bodyPr/>
          <a:lstStyle/>
          <a:p>
            <a:pPr>
              <a:defRPr sz="1800">
                <a:solidFill>
                  <a:schemeClr val="bg1"/>
                </a:solidFill>
              </a:defRPr>
            </a:pPr>
            <a:endParaRPr lang="en-US"/>
          </a:p>
        </c:txPr>
      </c:legendEntry>
      <c:layout>
        <c:manualLayout>
          <c:xMode val="edge"/>
          <c:yMode val="edge"/>
          <c:x val="0.81829687955672203"/>
          <c:y val="9.0279299326714593E-2"/>
          <c:w val="0.17985126859142603"/>
          <c:h val="0.21799212598425197"/>
        </c:manualLayout>
      </c:layout>
      <c:overlay val="0"/>
      <c:spPr>
        <a:solidFill>
          <a:schemeClr val="tx1"/>
        </a:solidFill>
      </c:spPr>
      <c:txPr>
        <a:bodyPr/>
        <a:lstStyle/>
        <a:p>
          <a:pPr>
            <a:defRPr sz="1800"/>
          </a:pPr>
          <a:endParaRPr lang="en-US"/>
        </a:p>
      </c:txPr>
    </c:legend>
    <c:plotVisOnly val="1"/>
    <c:dispBlanksAs val="gap"/>
    <c:showDLblsOverMax val="0"/>
  </c:chart>
  <c:spPr>
    <a:solidFill>
      <a:schemeClr val="accent1">
        <a:lumMod val="60000"/>
        <a:lumOff val="40000"/>
      </a:schemeClr>
    </a:solidFill>
  </c:sp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0.86957</cdr:x>
      <cdr:y>0.10462</cdr:y>
    </cdr:from>
    <cdr:to>
      <cdr:x>1</cdr:x>
      <cdr:y>0.19947</cdr:y>
    </cdr:to>
    <cdr:sp macro="" textlink="">
      <cdr:nvSpPr>
        <cdr:cNvPr id="2" name="TextBox 1"/>
        <cdr:cNvSpPr txBox="1"/>
      </cdr:nvSpPr>
      <cdr:spPr>
        <a:xfrm xmlns:a="http://schemas.openxmlformats.org/drawingml/2006/main">
          <a:off x="6096000" y="368471"/>
          <a:ext cx="914400" cy="334030"/>
        </a:xfrm>
        <a:prstGeom xmlns:a="http://schemas.openxmlformats.org/drawingml/2006/main" prst="rect">
          <a:avLst/>
        </a:prstGeom>
        <a:solidFill xmlns:a="http://schemas.openxmlformats.org/drawingml/2006/main">
          <a:schemeClr val="tx1"/>
        </a:solidFill>
      </cdr:spPr>
      <cdr:txBody>
        <a:bodyPr xmlns:a="http://schemas.openxmlformats.org/drawingml/2006/main" vertOverflow="clip" wrap="square" rtlCol="0"/>
        <a:lstStyle xmlns:a="http://schemas.openxmlformats.org/drawingml/2006/main"/>
        <a:p xmlns:a="http://schemas.openxmlformats.org/drawingml/2006/main">
          <a:r>
            <a:rPr lang="en-US" sz="1600" dirty="0" smtClean="0"/>
            <a:t>Old</a:t>
          </a:r>
          <a:endParaRPr lang="en-US" sz="16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BCD70F-ABA4-40AD-B4B4-930AD3B458AD}" type="datetimeFigureOut">
              <a:rPr lang="en-US" smtClean="0"/>
              <a:t>9/23/2013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F4D51C-BD4A-4095-B5B8-49D58114EB9F}" type="slidenum">
              <a:rPr lang="en-US" smtClean="0"/>
              <a:t>‹#›</a:t>
            </a:fld>
            <a:endParaRPr lang="en-US"/>
          </a:p>
        </p:txBody>
      </p:sp>
    </p:spTree>
    <p:extLst>
      <p:ext uri="{BB962C8B-B14F-4D97-AF65-F5344CB8AC3E}">
        <p14:creationId xmlns:p14="http://schemas.microsoft.com/office/powerpoint/2010/main" val="181182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16A7D46-2A10-45DE-AFEA-19EE261A1F3A}" type="slidenum">
              <a:rPr lang="en-US">
                <a:solidFill>
                  <a:prstClr val="black"/>
                </a:solidFill>
              </a:rPr>
              <a:pPr/>
              <a:t>4</a:t>
            </a:fld>
            <a:endParaRPr lang="en-US">
              <a:solidFill>
                <a:prstClr val="black"/>
              </a:solidFill>
            </a:endParaRPr>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8D3253D4-761C-42E8-BD65-3161EFFD3AF5}" type="slidenum">
              <a:rPr lang="en-US">
                <a:solidFill>
                  <a:prstClr val="black"/>
                </a:solidFill>
              </a:rPr>
              <a:pPr/>
              <a:t>5</a:t>
            </a:fld>
            <a:endParaRPr lang="en-US">
              <a:solidFill>
                <a:prstClr val="black"/>
              </a:solidFill>
            </a:endParaRPr>
          </a:p>
        </p:txBody>
      </p:sp>
      <p:sp>
        <p:nvSpPr>
          <p:cNvPr id="317442" name="Rectangle 2"/>
          <p:cNvSpPr>
            <a:spLocks noGrp="1" noRot="1" noChangeAspect="1" noChangeArrowheads="1" noTextEdit="1"/>
          </p:cNvSpPr>
          <p:nvPr>
            <p:ph type="sldImg"/>
          </p:nvPr>
        </p:nvSpPr>
        <p:spPr>
          <a:xfrm>
            <a:off x="1144588" y="685800"/>
            <a:ext cx="4572000" cy="3429000"/>
          </a:xfrm>
          <a:ln/>
        </p:spPr>
      </p:sp>
      <p:sp>
        <p:nvSpPr>
          <p:cNvPr id="317443" name="Rectangle 3"/>
          <p:cNvSpPr>
            <a:spLocks noGrp="1" noChangeArrowheads="1"/>
          </p:cNvSpPr>
          <p:nvPr>
            <p:ph type="body" idx="1"/>
          </p:nvPr>
        </p:nvSpPr>
        <p:spPr>
          <a:xfrm>
            <a:off x="685800" y="4343400"/>
            <a:ext cx="5486400" cy="4114800"/>
          </a:xfrm>
        </p:spPr>
        <p:txBody>
          <a:bodyPr/>
          <a:lstStyle/>
          <a:p>
            <a:r>
              <a:rPr lang="en-US"/>
              <a:t>This is a theory, not a recipe</a:t>
            </a:r>
          </a:p>
          <a:p>
            <a:r>
              <a:rPr lang="en-US"/>
              <a:t>It comes from three sources: complex adaptive systems theory, observation and case study of P2 and other organizations attempting to move big dots, and personal hunches/ideas and experience combined with data from management and leadership literature.  It’s offered as a theory: “If you were to some combination of these things well, you would have a shot at moving big dots.” Or, perhaps it could be stated in the negative: “If you fail to do several of these things well, no matter what else you do, you will fail to move the big dots.”  </a:t>
            </a:r>
          </a:p>
          <a:p>
            <a:r>
              <a:rPr lang="en-US"/>
              <a:t>We are looking for feedback from you, for suggestions on how to improve the theory.</a:t>
            </a: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E22445A-D9F4-466E-B397-C25B04C60014}" type="slidenum">
              <a:rPr lang="en-US">
                <a:solidFill>
                  <a:prstClr val="black"/>
                </a:solidFill>
              </a:rPr>
              <a:pPr/>
              <a:t>6</a:t>
            </a:fld>
            <a:endParaRPr lang="en-US">
              <a:solidFill>
                <a:prstClr val="black"/>
              </a:solidFill>
            </a:endParaRPr>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xfrm>
            <a:off x="685800" y="4343400"/>
            <a:ext cx="5486400" cy="4114800"/>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pPr defTabSz="923494"/>
            <a:fld id="{CC99F331-7F2A-42A1-93B9-2A71C5A28069}" type="slidenum">
              <a:rPr lang="en-US">
                <a:solidFill>
                  <a:prstClr val="black"/>
                </a:solidFill>
                <a:cs typeface="Arial" charset="0"/>
              </a:rPr>
              <a:pPr defTabSz="923494"/>
              <a:t>7</a:t>
            </a:fld>
            <a:endParaRPr lang="en-US" dirty="0">
              <a:solidFill>
                <a:prstClr val="black"/>
              </a:solidFill>
              <a:cs typeface="Arial"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w="9525"/>
        </p:spPr>
        <p:txBody>
          <a:bodyPr/>
          <a:lstStyle/>
          <a:p>
            <a:pPr eaLnBrk="1" hangingPunct="1"/>
            <a:endParaRPr 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0DBB46B-6F8E-45C3-A185-903E2A3BA9B8}"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B0360E7-0D9D-4892-9531-A042C99E7DDF}" type="slidenum">
              <a:rPr lang="en-US">
                <a:solidFill>
                  <a:prstClr val="black"/>
                </a:solidFill>
              </a:rPr>
              <a:pPr/>
              <a:t>9</a:t>
            </a:fld>
            <a:endParaRPr lang="en-US">
              <a:solidFill>
                <a:prstClr val="black"/>
              </a:solidFill>
            </a:endParaRPr>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a:xfrm>
            <a:off x="685800" y="4343400"/>
            <a:ext cx="5486400" cy="4114800"/>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78B76D37-3393-4FD9-80EC-9594FD227425}" type="slidenum">
              <a:rPr lang="en-US">
                <a:solidFill>
                  <a:prstClr val="black"/>
                </a:solidFill>
              </a:rPr>
              <a:pPr/>
              <a:t>10</a:t>
            </a:fld>
            <a:endParaRPr lang="en-US">
              <a:solidFill>
                <a:prstClr val="black"/>
              </a:solidFill>
            </a:endParaRPr>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xfrm>
            <a:off x="685800" y="4343400"/>
            <a:ext cx="5486400" cy="4114800"/>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844FAF-6E41-406C-83A0-F0133631DB6D}"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319916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6W,</a:t>
            </a:r>
            <a:r>
              <a:rPr lang="en-US" baseline="0" dirty="0" smtClean="0"/>
              <a:t> 6WICU, 5WICU, 5WRTU, 5E, 4WCCU, 4E, 3W, 3WICU, 3WCTU, 3E</a:t>
            </a:r>
            <a:endParaRPr lang="en-US" dirty="0"/>
          </a:p>
        </p:txBody>
      </p:sp>
      <p:sp>
        <p:nvSpPr>
          <p:cNvPr id="4" name="Slide Number Placeholder 3"/>
          <p:cNvSpPr>
            <a:spLocks noGrp="1"/>
          </p:cNvSpPr>
          <p:nvPr>
            <p:ph type="sldNum" sz="quarter" idx="10"/>
          </p:nvPr>
        </p:nvSpPr>
        <p:spPr/>
        <p:txBody>
          <a:bodyPr/>
          <a:lstStyle/>
          <a:p>
            <a:fld id="{9EE56231-79C2-43C8-8B3C-04286CC656C0}"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06623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7895" y="808136"/>
            <a:ext cx="6495108" cy="3620363"/>
          </a:xfrm>
          <a:prstGeom prst="rect">
            <a:avLst/>
          </a:prstGeom>
        </p:spPr>
      </p:pic>
      <p:sp>
        <p:nvSpPr>
          <p:cNvPr id="9" name="Text Placeholder 8"/>
          <p:cNvSpPr>
            <a:spLocks noGrp="1"/>
          </p:cNvSpPr>
          <p:nvPr>
            <p:ph type="body" sz="quarter" idx="14" hasCustomPrompt="1"/>
          </p:nvPr>
        </p:nvSpPr>
        <p:spPr>
          <a:xfrm>
            <a:off x="1651000" y="3821114"/>
            <a:ext cx="5349875" cy="408388"/>
          </a:xfrm>
          <a:prstGeom prst="rect">
            <a:avLst/>
          </a:prstGeom>
        </p:spPr>
        <p:txBody>
          <a:bodyPr vert="horz"/>
          <a:lstStyle>
            <a:lvl1pPr marL="0" indent="0">
              <a:buNone/>
              <a:defRPr sz="1800" b="0" i="0">
                <a:solidFill>
                  <a:srgbClr val="00AEEF"/>
                </a:solidFill>
                <a:latin typeface="Cabin Bold"/>
                <a:cs typeface="Cabin Bold"/>
              </a:defRPr>
            </a:lvl1pPr>
          </a:lstStyle>
          <a:p>
            <a:pPr lvl="0"/>
            <a:r>
              <a:rPr lang="en-US" dirty="0" smtClean="0"/>
              <a:t>Event/Title Presenter Name Here </a:t>
            </a:r>
            <a:endParaRPr lang="en-US" dirty="0"/>
          </a:p>
        </p:txBody>
      </p:sp>
      <p:sp>
        <p:nvSpPr>
          <p:cNvPr id="13" name="Text Placeholder 12"/>
          <p:cNvSpPr>
            <a:spLocks noGrp="1"/>
          </p:cNvSpPr>
          <p:nvPr>
            <p:ph type="body" sz="quarter" idx="15" hasCustomPrompt="1"/>
          </p:nvPr>
        </p:nvSpPr>
        <p:spPr>
          <a:xfrm>
            <a:off x="1651000" y="4245810"/>
            <a:ext cx="6264275" cy="312007"/>
          </a:xfrm>
          <a:prstGeom prst="rect">
            <a:avLst/>
          </a:prstGeom>
        </p:spPr>
        <p:txBody>
          <a:bodyPr vert="horz"/>
          <a:lstStyle>
            <a:lvl1pPr marL="0" indent="0">
              <a:buNone/>
              <a:defRPr sz="1800" b="0" i="0">
                <a:solidFill>
                  <a:srgbClr val="717073"/>
                </a:solidFill>
                <a:latin typeface="Georgia"/>
                <a:cs typeface="Georgia"/>
              </a:defRPr>
            </a:lvl1pPr>
          </a:lstStyle>
          <a:p>
            <a:pPr lvl="0"/>
            <a:r>
              <a:rPr lang="en-US" dirty="0" smtClean="0"/>
              <a:t>Department</a:t>
            </a:r>
            <a:endParaRPr lang="en-US" dirty="0"/>
          </a:p>
        </p:txBody>
      </p:sp>
      <p:sp>
        <p:nvSpPr>
          <p:cNvPr id="20" name="Content Placeholder 19"/>
          <p:cNvSpPr>
            <a:spLocks noGrp="1"/>
          </p:cNvSpPr>
          <p:nvPr>
            <p:ph sz="quarter" idx="16" hasCustomPrompt="1"/>
          </p:nvPr>
        </p:nvSpPr>
        <p:spPr>
          <a:xfrm>
            <a:off x="1651000" y="4595648"/>
            <a:ext cx="5570538" cy="376335"/>
          </a:xfrm>
          <a:prstGeom prst="rect">
            <a:avLst/>
          </a:prstGeom>
        </p:spPr>
        <p:txBody>
          <a:bodyPr vert="horz"/>
          <a:lstStyle>
            <a:lvl1pPr marL="0" indent="0">
              <a:buNone/>
              <a:defRPr sz="1800" b="0" i="1" baseline="0">
                <a:solidFill>
                  <a:srgbClr val="717073"/>
                </a:solidFill>
                <a:latin typeface="Georgia"/>
                <a:cs typeface="Georgia"/>
              </a:defRPr>
            </a:lvl1pPr>
          </a:lstStyle>
          <a:p>
            <a:pPr lvl="0"/>
            <a:r>
              <a:rPr lang="en-US" dirty="0" smtClean="0"/>
              <a:t>June 5, 2013</a:t>
            </a:r>
            <a:endParaRPr lang="en-US" dirty="0"/>
          </a:p>
        </p:txBody>
      </p:sp>
    </p:spTree>
    <p:extLst>
      <p:ext uri="{BB962C8B-B14F-4D97-AF65-F5344CB8AC3E}">
        <p14:creationId xmlns:p14="http://schemas.microsoft.com/office/powerpoint/2010/main" val="209901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7212491-089E-46C1-B8BA-E1F1BA36EA88}"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658262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C971BD0-80A9-4A51-87C4-7C06BED08745}"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43861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84667EF-A3B1-4969-87B8-FB10AC1E89A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080317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37DC4DF-F18D-453B-A2B3-6CC5357CBC65}"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735050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62FC1C1-52C4-4A19-9F76-54D1CFEF708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584701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5723E07-6F01-478A-9F16-9EB1CA963205}"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449601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71CE707-5993-4FA8-90B6-50FE489FC135}"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49320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46277F0-F15D-4B81-AAD3-037562B6588F}"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157459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C8D9B42-2408-4652-A021-93328201B87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430920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600200"/>
            <a:ext cx="4038600" cy="4297363"/>
          </a:xfrm>
        </p:spPr>
        <p:txBody>
          <a:bodyPr/>
          <a:lstStyle/>
          <a:p>
            <a:pPr lvl="0"/>
            <a:endParaRPr lang="en-US" noProof="0" smtClean="0"/>
          </a:p>
        </p:txBody>
      </p:sp>
      <p:sp>
        <p:nvSpPr>
          <p:cNvPr id="4" name="Text Placeholder 3"/>
          <p:cNvSpPr>
            <a:spLocks noGrp="1"/>
          </p:cNvSpPr>
          <p:nvPr>
            <p:ph type="body" sz="half" idx="2"/>
          </p:nvPr>
        </p:nvSpPr>
        <p:spPr>
          <a:xfrm>
            <a:off x="4648200" y="1600200"/>
            <a:ext cx="4038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a:p>
            <a:pPr fontAlgn="base">
              <a:spcBef>
                <a:spcPct val="0"/>
              </a:spcBef>
              <a:spcAft>
                <a:spcPct val="0"/>
              </a:spcAft>
              <a:defRPr/>
            </a:pPr>
            <a:endParaRPr lang="en-US"/>
          </a:p>
        </p:txBody>
      </p:sp>
      <p:sp>
        <p:nvSpPr>
          <p:cNvPr id="6" name="Rectangle 7"/>
          <p:cNvSpPr>
            <a:spLocks noGrp="1" noChangeArrowheads="1"/>
          </p:cNvSpPr>
          <p:nvPr>
            <p:ph type="sldNum" sz="quarter" idx="11"/>
          </p:nvPr>
        </p:nvSpPr>
        <p:spPr>
          <a:ln/>
        </p:spPr>
        <p:txBody>
          <a:bodyPr/>
          <a:lstStyle>
            <a:lvl1pPr>
              <a:defRPr/>
            </a:lvl1pPr>
          </a:lstStyle>
          <a:p>
            <a:pPr fontAlgn="base">
              <a:spcBef>
                <a:spcPct val="0"/>
              </a:spcBef>
              <a:spcAft>
                <a:spcPct val="0"/>
              </a:spcAft>
              <a:defRPr/>
            </a:pPr>
            <a:endParaRPr lang="en-US"/>
          </a:p>
          <a:p>
            <a:pPr fontAlgn="base">
              <a:spcBef>
                <a:spcPct val="0"/>
              </a:spcBef>
              <a:spcAft>
                <a:spcPct val="0"/>
              </a:spcAft>
              <a:defRPr/>
            </a:pPr>
            <a:fld id="{D528F91C-E6CA-4BC4-8EE9-92E7052F5B4F}"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42120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00AEEF"/>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12" name="Content Placeholder 2"/>
          <p:cNvSpPr>
            <a:spLocks noGrp="1"/>
          </p:cNvSpPr>
          <p:nvPr>
            <p:ph idx="1"/>
          </p:nvPr>
        </p:nvSpPr>
        <p:spPr>
          <a:xfrm>
            <a:off x="693144" y="1600200"/>
            <a:ext cx="7993656"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Box 4"/>
          <p:cNvSpPr txBox="1"/>
          <p:nvPr userDrawn="1"/>
        </p:nvSpPr>
        <p:spPr>
          <a:xfrm>
            <a:off x="8679271" y="6488002"/>
            <a:ext cx="591931" cy="276999"/>
          </a:xfrm>
          <a:prstGeom prst="rect">
            <a:avLst/>
          </a:prstGeom>
          <a:noFill/>
        </p:spPr>
        <p:txBody>
          <a:bodyPr wrap="square" rtlCol="0">
            <a:spAutoFit/>
          </a:bodyPr>
          <a:lstStyle/>
          <a:p>
            <a:pPr defTabSz="457200"/>
            <a:fld id="{4EBDF319-9836-5844-803B-28E653005CFF}" type="slidenum">
              <a:rPr lang="en-US" sz="1200" smtClean="0">
                <a:solidFill>
                  <a:srgbClr val="00AEEF"/>
                </a:solidFill>
                <a:latin typeface="Cabin"/>
                <a:cs typeface="Cabin Regular"/>
              </a:rPr>
              <a:pPr defTabSz="457200"/>
              <a:t>‹#›</a:t>
            </a:fld>
            <a:endParaRPr lang="en-US" sz="1200" dirty="0">
              <a:solidFill>
                <a:srgbClr val="00AEEF"/>
              </a:solidFill>
              <a:latin typeface="Cabin"/>
              <a:cs typeface="Cabin Regular"/>
            </a:endParaRPr>
          </a:p>
        </p:txBody>
      </p:sp>
    </p:spTree>
    <p:extLst>
      <p:ext uri="{BB962C8B-B14F-4D97-AF65-F5344CB8AC3E}">
        <p14:creationId xmlns:p14="http://schemas.microsoft.com/office/powerpoint/2010/main" val="4191284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21186" name="Rectangle 2"/>
          <p:cNvSpPr>
            <a:spLocks noGrp="1" noChangeArrowheads="1"/>
          </p:cNvSpPr>
          <p:nvPr>
            <p:ph type="ctrTitle"/>
          </p:nvPr>
        </p:nvSpPr>
        <p:spPr>
          <a:xfrm>
            <a:off x="685800" y="2492375"/>
            <a:ext cx="7772400" cy="1470025"/>
          </a:xfrm>
        </p:spPr>
        <p:txBody>
          <a:bodyPr/>
          <a:lstStyle>
            <a:lvl1pPr>
              <a:defRPr/>
            </a:lvl1pPr>
          </a:lstStyle>
          <a:p>
            <a:r>
              <a:rPr lang="en-US"/>
              <a:t>Click to edit Master title style</a:t>
            </a:r>
          </a:p>
        </p:txBody>
      </p:sp>
      <p:sp>
        <p:nvSpPr>
          <p:cNvPr id="221187" name="Rectangle 3"/>
          <p:cNvSpPr>
            <a:spLocks noGrp="1" noChangeArrowheads="1"/>
          </p:cNvSpPr>
          <p:nvPr>
            <p:ph type="subTitle" idx="1"/>
          </p:nvPr>
        </p:nvSpPr>
        <p:spPr>
          <a:xfrm>
            <a:off x="1371600" y="4419600"/>
            <a:ext cx="6400800" cy="1752600"/>
          </a:xfrm>
        </p:spPr>
        <p:txBody>
          <a:bodyPr/>
          <a:lstStyle>
            <a:lvl1pPr marL="0" indent="0" algn="ctr">
              <a:buFontTx/>
              <a:buNone/>
              <a:defRPr i="1">
                <a:solidFill>
                  <a:srgbClr val="226A55"/>
                </a:solidFill>
              </a:defRPr>
            </a:lvl1pPr>
          </a:lstStyle>
          <a:p>
            <a:r>
              <a:rPr lang="en-US"/>
              <a:t>Click to edit Master subtitle style</a:t>
            </a:r>
          </a:p>
        </p:txBody>
      </p:sp>
      <p:pic>
        <p:nvPicPr>
          <p:cNvPr id="221188" name="Picture 4" descr="IHI_LogoColor"/>
          <p:cNvPicPr>
            <a:picLocks noChangeAspect="1" noChangeArrowheads="1"/>
          </p:cNvPicPr>
          <p:nvPr/>
        </p:nvPicPr>
        <p:blipFill>
          <a:blip r:embed="rId2" cstate="print"/>
          <a:srcRect/>
          <a:stretch>
            <a:fillRect/>
          </a:stretch>
        </p:blipFill>
        <p:spPr bwMode="auto">
          <a:xfrm>
            <a:off x="3048000" y="325438"/>
            <a:ext cx="3048000" cy="1198562"/>
          </a:xfrm>
          <a:prstGeom prst="rect">
            <a:avLst/>
          </a:prstGeom>
          <a:noFill/>
        </p:spPr>
      </p:pic>
    </p:spTree>
    <p:extLst>
      <p:ext uri="{BB962C8B-B14F-4D97-AF65-F5344CB8AC3E}">
        <p14:creationId xmlns:p14="http://schemas.microsoft.com/office/powerpoint/2010/main" val="3911028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endParaRPr lang="en-US">
              <a:solidFill>
                <a:srgbClr val="000000"/>
              </a:solidFill>
            </a:endParaRPr>
          </a:p>
          <a:p>
            <a:fld id="{60922B6C-35B6-4190-8D68-911F67AC39A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819550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endParaRPr lang="en-US">
              <a:solidFill>
                <a:srgbClr val="000000"/>
              </a:solidFill>
            </a:endParaRPr>
          </a:p>
          <a:p>
            <a:fld id="{E8B8C1ED-89D9-44B1-9E58-F21A44BCEA9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78317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endParaRPr lang="en-US">
              <a:solidFill>
                <a:srgbClr val="000000"/>
              </a:solidFill>
            </a:endParaRPr>
          </a:p>
          <a:p>
            <a:fld id="{88695629-0B60-4B7D-93ED-279EA27CE94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05943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8" name="Slide Number Placeholder 7"/>
          <p:cNvSpPr>
            <a:spLocks noGrp="1"/>
          </p:cNvSpPr>
          <p:nvPr>
            <p:ph type="sldNum" sz="quarter" idx="11"/>
          </p:nvPr>
        </p:nvSpPr>
        <p:spPr/>
        <p:txBody>
          <a:bodyPr/>
          <a:lstStyle>
            <a:lvl1pPr>
              <a:defRPr/>
            </a:lvl1pPr>
          </a:lstStyle>
          <a:p>
            <a:endParaRPr lang="en-US">
              <a:solidFill>
                <a:srgbClr val="000000"/>
              </a:solidFill>
            </a:endParaRPr>
          </a:p>
          <a:p>
            <a:fld id="{A938A8D5-60D0-4485-93A2-32FDD3B1A7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476729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endParaRPr lang="en-US">
              <a:solidFill>
                <a:srgbClr val="000000"/>
              </a:solidFill>
            </a:endParaRPr>
          </a:p>
          <a:p>
            <a:fld id="{AFAD5F88-8798-43BF-ADAF-D579B331212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88104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3" name="Slide Number Placeholder 2"/>
          <p:cNvSpPr>
            <a:spLocks noGrp="1"/>
          </p:cNvSpPr>
          <p:nvPr>
            <p:ph type="sldNum" sz="quarter" idx="11"/>
          </p:nvPr>
        </p:nvSpPr>
        <p:spPr/>
        <p:txBody>
          <a:bodyPr/>
          <a:lstStyle>
            <a:lvl1pPr>
              <a:defRPr/>
            </a:lvl1pPr>
          </a:lstStyle>
          <a:p>
            <a:endParaRPr lang="en-US">
              <a:solidFill>
                <a:srgbClr val="000000"/>
              </a:solidFill>
            </a:endParaRPr>
          </a:p>
          <a:p>
            <a:fld id="{5E88BA21-1EA0-479C-BE5F-BC11962C5CD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456124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endParaRPr lang="en-US">
              <a:solidFill>
                <a:srgbClr val="000000"/>
              </a:solidFill>
            </a:endParaRPr>
          </a:p>
          <a:p>
            <a:fld id="{689E5EF1-09C1-4629-B7F3-3F59F64F3C5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7745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endParaRPr lang="en-US">
              <a:solidFill>
                <a:srgbClr val="000000"/>
              </a:solidFill>
            </a:endParaRPr>
          </a:p>
          <a:p>
            <a:fld id="{505AFC32-84A2-44BA-8FEF-EA721AC218B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36779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endParaRPr lang="en-US">
              <a:solidFill>
                <a:srgbClr val="000000"/>
              </a:solidFill>
            </a:endParaRPr>
          </a:p>
          <a:p>
            <a:fld id="{054BD9B2-7388-457C-AD3B-A689176E235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4718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00AEEF"/>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
          </p:nvPr>
        </p:nvSpPr>
        <p:spPr>
          <a:xfrm>
            <a:off x="693144" y="1600200"/>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2"/>
          <p:cNvSpPr>
            <a:spLocks noGrp="1"/>
          </p:cNvSpPr>
          <p:nvPr>
            <p:ph idx="10"/>
          </p:nvPr>
        </p:nvSpPr>
        <p:spPr>
          <a:xfrm>
            <a:off x="4885043" y="1588968"/>
            <a:ext cx="3981387" cy="3585467"/>
          </a:xfrm>
          <a:prstGeom prst="rect">
            <a:avLst/>
          </a:prstGeom>
        </p:spPr>
        <p:txBody>
          <a:bodyPr/>
          <a:lstStyle>
            <a:lvl1pPr>
              <a:defRPr sz="2000">
                <a:solidFill>
                  <a:schemeClr val="tx1">
                    <a:lumMod val="75000"/>
                    <a:lumOff val="25000"/>
                  </a:schemeClr>
                </a:solidFill>
                <a:latin typeface="Cabin Regular"/>
                <a:cs typeface="Cabin Regular"/>
              </a:defRPr>
            </a:lvl1pPr>
            <a:lvl2pPr marL="742950" indent="-285750">
              <a:buFont typeface="Lucida Grande"/>
              <a:buChar char="»"/>
              <a:defRPr sz="1800">
                <a:solidFill>
                  <a:schemeClr val="tx1">
                    <a:lumMod val="75000"/>
                    <a:lumOff val="25000"/>
                  </a:schemeClr>
                </a:solidFill>
                <a:latin typeface="Cabin Regular"/>
                <a:cs typeface="Cabin Regular"/>
              </a:defRPr>
            </a:lvl2pPr>
            <a:lvl3pPr>
              <a:defRPr sz="1600">
                <a:solidFill>
                  <a:schemeClr val="tx1">
                    <a:lumMod val="75000"/>
                    <a:lumOff val="25000"/>
                  </a:schemeClr>
                </a:solidFill>
                <a:latin typeface="Cabin Regular"/>
                <a:cs typeface="Cabin Regular"/>
              </a:defRPr>
            </a:lvl3pPr>
            <a:lvl4pPr>
              <a:defRPr sz="1400">
                <a:solidFill>
                  <a:srgbClr val="404040"/>
                </a:solidFill>
                <a:latin typeface="Cabin Regular"/>
                <a:cs typeface="Cabin Regular"/>
              </a:defRPr>
            </a:lvl4pPr>
            <a:lvl5pPr>
              <a:defRPr sz="1400">
                <a:solidFill>
                  <a:srgbClr val="404040"/>
                </a:solidFill>
                <a:latin typeface="Cabin Regular"/>
                <a:cs typeface="Cabin Regul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pPr defTabSz="457200"/>
            <a:fld id="{4EBDF319-9836-5844-803B-28E653005CFF}" type="slidenum">
              <a:rPr lang="en-US" sz="1200" smtClean="0">
                <a:solidFill>
                  <a:srgbClr val="00AEEF"/>
                </a:solidFill>
                <a:latin typeface="Cabin"/>
                <a:cs typeface="Cabin Regular"/>
              </a:rPr>
              <a:pPr defTabSz="457200"/>
              <a:t>‹#›</a:t>
            </a:fld>
            <a:endParaRPr lang="en-US" sz="1200" dirty="0">
              <a:solidFill>
                <a:srgbClr val="00AEEF"/>
              </a:solidFill>
              <a:latin typeface="Cabin"/>
              <a:cs typeface="Cabin Regular"/>
            </a:endParaRPr>
          </a:p>
        </p:txBody>
      </p:sp>
    </p:spTree>
    <p:extLst>
      <p:ext uri="{BB962C8B-B14F-4D97-AF65-F5344CB8AC3E}">
        <p14:creationId xmlns:p14="http://schemas.microsoft.com/office/powerpoint/2010/main" val="34400475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6229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622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endParaRPr lang="en-US">
              <a:solidFill>
                <a:srgbClr val="000000"/>
              </a:solidFill>
            </a:endParaRPr>
          </a:p>
          <a:p>
            <a:fld id="{1D086373-6865-4E5B-8154-E9254B54F16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54130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622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p:cNvSpPr>
          <p:nvPr>
            <p:ph type="ftr" sz="quarter" idx="10"/>
          </p:nvPr>
        </p:nvSpPr>
        <p:spPr>
          <a:xfrm>
            <a:off x="1600200" y="6153150"/>
            <a:ext cx="5410200" cy="476250"/>
          </a:xfrm>
        </p:spPr>
        <p:txBody>
          <a:bodyPr/>
          <a:lstStyle>
            <a:lvl1pPr>
              <a:defRPr/>
            </a:lvl1pPr>
          </a:lstStyle>
          <a:p>
            <a:endParaRPr lang="en-US">
              <a:solidFill>
                <a:srgbClr val="000000"/>
              </a:solidFill>
            </a:endParaRPr>
          </a:p>
          <a:p>
            <a:endParaRPr lang="en-US">
              <a:solidFill>
                <a:srgbClr val="000000"/>
              </a:solidFill>
            </a:endParaRPr>
          </a:p>
        </p:txBody>
      </p:sp>
      <p:sp>
        <p:nvSpPr>
          <p:cNvPr id="4" name="Slide Number Placeholder 3"/>
          <p:cNvSpPr>
            <a:spLocks noGrp="1"/>
          </p:cNvSpPr>
          <p:nvPr>
            <p:ph type="sldNum" sz="quarter" idx="11"/>
          </p:nvPr>
        </p:nvSpPr>
        <p:spPr>
          <a:xfrm>
            <a:off x="457200" y="6151563"/>
            <a:ext cx="914400" cy="476250"/>
          </a:xfrm>
        </p:spPr>
        <p:txBody>
          <a:bodyPr/>
          <a:lstStyle>
            <a:lvl1pPr>
              <a:defRPr/>
            </a:lvl1pPr>
          </a:lstStyle>
          <a:p>
            <a:endParaRPr lang="en-US">
              <a:solidFill>
                <a:srgbClr val="000000"/>
              </a:solidFill>
            </a:endParaRPr>
          </a:p>
          <a:p>
            <a:fld id="{E0617411-515C-488B-8448-5D0D9E86E52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275772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84755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65380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09544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76042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984795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869138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34525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8706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00AEEF"/>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6" name="Picture Placeholder 2"/>
          <p:cNvSpPr>
            <a:spLocks noGrp="1"/>
          </p:cNvSpPr>
          <p:nvPr>
            <p:ph type="pic" idx="1"/>
          </p:nvPr>
        </p:nvSpPr>
        <p:spPr>
          <a:xfrm>
            <a:off x="698625" y="1915076"/>
            <a:ext cx="4290230" cy="3217673"/>
          </a:xfrm>
          <a:prstGeom prst="rect">
            <a:avLst/>
          </a:prstGeom>
        </p:spPr>
        <p:txBody>
          <a:bodyPr/>
          <a:lstStyle>
            <a:lvl1pPr marL="0" indent="0">
              <a:buNone/>
              <a:defRPr sz="3200" b="0" i="0">
                <a:latin typeface="Cabin Regular"/>
                <a:cs typeface="Cabin Regular"/>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Content Placeholder 2"/>
          <p:cNvSpPr>
            <a:spLocks noGrp="1"/>
          </p:cNvSpPr>
          <p:nvPr>
            <p:ph idx="10"/>
          </p:nvPr>
        </p:nvSpPr>
        <p:spPr>
          <a:xfrm>
            <a:off x="5115524" y="1915076"/>
            <a:ext cx="3237668" cy="3217673"/>
          </a:xfrm>
          <a:prstGeom prst="rect">
            <a:avLst/>
          </a:prstGeom>
        </p:spPr>
        <p:txBody>
          <a:bodyPr>
            <a:normAutofit/>
          </a:bodyPr>
          <a:lstStyle>
            <a:lvl1pPr>
              <a:defRPr sz="2000" b="0" i="0">
                <a:solidFill>
                  <a:schemeClr val="tx1">
                    <a:lumMod val="75000"/>
                    <a:lumOff val="25000"/>
                  </a:schemeClr>
                </a:solidFill>
                <a:latin typeface="Cabin Regular"/>
                <a:cs typeface="Cabin Regular"/>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p:txBody>
      </p:sp>
      <p:sp>
        <p:nvSpPr>
          <p:cNvPr id="9" name="TextBox 8"/>
          <p:cNvSpPr txBox="1"/>
          <p:nvPr userDrawn="1"/>
        </p:nvSpPr>
        <p:spPr>
          <a:xfrm>
            <a:off x="8679271" y="6488002"/>
            <a:ext cx="591931" cy="276999"/>
          </a:xfrm>
          <a:prstGeom prst="rect">
            <a:avLst/>
          </a:prstGeom>
          <a:noFill/>
        </p:spPr>
        <p:txBody>
          <a:bodyPr wrap="square" rtlCol="0">
            <a:spAutoFit/>
          </a:bodyPr>
          <a:lstStyle/>
          <a:p>
            <a:pPr defTabSz="457200"/>
            <a:fld id="{4EBDF319-9836-5844-803B-28E653005CFF}" type="slidenum">
              <a:rPr lang="en-US" sz="1200" smtClean="0">
                <a:solidFill>
                  <a:srgbClr val="00AEEF"/>
                </a:solidFill>
                <a:latin typeface="Cabin"/>
                <a:cs typeface="Cabin Regular"/>
              </a:rPr>
              <a:pPr defTabSz="457200"/>
              <a:t>‹#›</a:t>
            </a:fld>
            <a:endParaRPr lang="en-US" sz="1200" dirty="0">
              <a:solidFill>
                <a:srgbClr val="00AEEF"/>
              </a:solidFill>
              <a:latin typeface="Cabin"/>
              <a:cs typeface="Cabin Regular"/>
            </a:endParaRPr>
          </a:p>
        </p:txBody>
      </p:sp>
    </p:spTree>
    <p:extLst>
      <p:ext uri="{BB962C8B-B14F-4D97-AF65-F5344CB8AC3E}">
        <p14:creationId xmlns:p14="http://schemas.microsoft.com/office/powerpoint/2010/main" val="2188764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97895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3078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08959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4620" y="599703"/>
            <a:ext cx="5135314" cy="502692"/>
          </a:xfrm>
          <a:prstGeom prst="rect">
            <a:avLst/>
          </a:prstGeom>
        </p:spPr>
        <p:txBody>
          <a:bodyPr>
            <a:normAutofit/>
          </a:bodyPr>
          <a:lstStyle>
            <a:lvl1pPr algn="l">
              <a:defRPr sz="2400" b="0" i="0" cap="all">
                <a:solidFill>
                  <a:srgbClr val="00AEEF"/>
                </a:solidFill>
                <a:latin typeface="Cabin Regular"/>
                <a:cs typeface="Cabin Regular"/>
              </a:defRPr>
            </a:lvl1pPr>
          </a:lstStyle>
          <a:p>
            <a:r>
              <a:rPr lang="en-US" dirty="0" smtClean="0"/>
              <a:t>Primary title</a:t>
            </a:r>
            <a:endParaRPr lang="en-US" dirty="0"/>
          </a:p>
        </p:txBody>
      </p:sp>
      <p:cxnSp>
        <p:nvCxnSpPr>
          <p:cNvPr id="8" name="Straight Connector 7"/>
          <p:cNvCxnSpPr/>
          <p:nvPr userDrawn="1"/>
        </p:nvCxnSpPr>
        <p:spPr>
          <a:xfrm>
            <a:off x="694620" y="1102395"/>
            <a:ext cx="8458200" cy="0"/>
          </a:xfrm>
          <a:prstGeom prst="line">
            <a:avLst/>
          </a:prstGeom>
          <a:ln w="88900">
            <a:solidFill>
              <a:srgbClr val="00AEEF"/>
            </a:solidFill>
          </a:ln>
        </p:spPr>
        <p:style>
          <a:lnRef idx="1">
            <a:schemeClr val="dk1"/>
          </a:lnRef>
          <a:fillRef idx="0">
            <a:schemeClr val="dk1"/>
          </a:fillRef>
          <a:effectRef idx="0">
            <a:schemeClr val="dk1"/>
          </a:effectRef>
          <a:fontRef idx="minor">
            <a:schemeClr val="tx1"/>
          </a:fontRef>
        </p:style>
      </p:cxnSp>
      <p:sp>
        <p:nvSpPr>
          <p:cNvPr id="12" name="Picture Placeholder 2"/>
          <p:cNvSpPr>
            <a:spLocks noGrp="1"/>
          </p:cNvSpPr>
          <p:nvPr>
            <p:ph type="pic" idx="1"/>
          </p:nvPr>
        </p:nvSpPr>
        <p:spPr>
          <a:xfrm>
            <a:off x="694620"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Picture Placeholder 2"/>
          <p:cNvSpPr>
            <a:spLocks noGrp="1"/>
          </p:cNvSpPr>
          <p:nvPr>
            <p:ph type="pic" idx="10"/>
          </p:nvPr>
        </p:nvSpPr>
        <p:spPr>
          <a:xfrm>
            <a:off x="3536106"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Picture Placeholder 2"/>
          <p:cNvSpPr>
            <a:spLocks noGrp="1"/>
          </p:cNvSpPr>
          <p:nvPr>
            <p:ph type="pic" idx="11"/>
          </p:nvPr>
        </p:nvSpPr>
        <p:spPr>
          <a:xfrm>
            <a:off x="6369747" y="2640724"/>
            <a:ext cx="2549915" cy="1912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extBox 6"/>
          <p:cNvSpPr txBox="1"/>
          <p:nvPr userDrawn="1"/>
        </p:nvSpPr>
        <p:spPr>
          <a:xfrm>
            <a:off x="8679271" y="6488002"/>
            <a:ext cx="591931" cy="276999"/>
          </a:xfrm>
          <a:prstGeom prst="rect">
            <a:avLst/>
          </a:prstGeom>
          <a:noFill/>
        </p:spPr>
        <p:txBody>
          <a:bodyPr wrap="square" rtlCol="0">
            <a:spAutoFit/>
          </a:bodyPr>
          <a:lstStyle/>
          <a:p>
            <a:pPr defTabSz="457200"/>
            <a:fld id="{4EBDF319-9836-5844-803B-28E653005CFF}" type="slidenum">
              <a:rPr lang="en-US" sz="1200" smtClean="0">
                <a:solidFill>
                  <a:srgbClr val="00AEEF"/>
                </a:solidFill>
                <a:latin typeface="Cabin"/>
                <a:cs typeface="Cabin Regular"/>
              </a:rPr>
              <a:pPr defTabSz="457200"/>
              <a:t>‹#›</a:t>
            </a:fld>
            <a:endParaRPr lang="en-US" sz="1200" dirty="0">
              <a:solidFill>
                <a:srgbClr val="00AEEF"/>
              </a:solidFill>
              <a:latin typeface="Cabin"/>
              <a:cs typeface="Cabin Regular"/>
            </a:endParaRPr>
          </a:p>
        </p:txBody>
      </p:sp>
    </p:spTree>
    <p:extLst>
      <p:ext uri="{BB962C8B-B14F-4D97-AF65-F5344CB8AC3E}">
        <p14:creationId xmlns:p14="http://schemas.microsoft.com/office/powerpoint/2010/main" val="3273538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7"/>
          <p:cNvGrpSpPr>
            <a:grpSpLocks/>
          </p:cNvGrpSpPr>
          <p:nvPr/>
        </p:nvGrpSpPr>
        <p:grpSpPr bwMode="auto">
          <a:xfrm>
            <a:off x="8153400" y="6096000"/>
            <a:ext cx="762000" cy="533400"/>
            <a:chOff x="166" y="3729"/>
            <a:chExt cx="506" cy="430"/>
          </a:xfrm>
        </p:grpSpPr>
        <p:sp>
          <p:nvSpPr>
            <p:cNvPr id="5" name="Freeform 8"/>
            <p:cNvSpPr>
              <a:spLocks/>
            </p:cNvSpPr>
            <p:nvPr userDrawn="1"/>
          </p:nvSpPr>
          <p:spPr bwMode="auto">
            <a:xfrm>
              <a:off x="333" y="3929"/>
              <a:ext cx="1" cy="4"/>
            </a:xfrm>
            <a:custGeom>
              <a:avLst/>
              <a:gdLst/>
              <a:ahLst/>
              <a:cxnLst>
                <a:cxn ang="0">
                  <a:pos x="0" y="1"/>
                </a:cxn>
                <a:cxn ang="0">
                  <a:pos x="9" y="0"/>
                </a:cxn>
                <a:cxn ang="0">
                  <a:pos x="9" y="9"/>
                </a:cxn>
                <a:cxn ang="0">
                  <a:pos x="0" y="10"/>
                </a:cxn>
                <a:cxn ang="0">
                  <a:pos x="0" y="1"/>
                </a:cxn>
              </a:cxnLst>
              <a:rect l="0" t="0" r="r" b="b"/>
              <a:pathLst>
                <a:path w="9" h="10">
                  <a:moveTo>
                    <a:pt x="0" y="1"/>
                  </a:moveTo>
                  <a:lnTo>
                    <a:pt x="9" y="0"/>
                  </a:lnTo>
                  <a:lnTo>
                    <a:pt x="9" y="9"/>
                  </a:lnTo>
                  <a:lnTo>
                    <a:pt x="0" y="10"/>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 name="Freeform 9"/>
            <p:cNvSpPr>
              <a:spLocks/>
            </p:cNvSpPr>
            <p:nvPr userDrawn="1"/>
          </p:nvSpPr>
          <p:spPr bwMode="auto">
            <a:xfrm>
              <a:off x="418" y="3730"/>
              <a:ext cx="218" cy="101"/>
            </a:xfrm>
            <a:custGeom>
              <a:avLst/>
              <a:gdLst/>
              <a:ahLst/>
              <a:cxnLst>
                <a:cxn ang="0">
                  <a:pos x="63" y="58"/>
                </a:cxn>
                <a:cxn ang="0">
                  <a:pos x="191" y="29"/>
                </a:cxn>
                <a:cxn ang="0">
                  <a:pos x="323" y="10"/>
                </a:cxn>
                <a:cxn ang="0">
                  <a:pos x="461" y="1"/>
                </a:cxn>
                <a:cxn ang="0">
                  <a:pos x="614" y="1"/>
                </a:cxn>
                <a:cxn ang="0">
                  <a:pos x="778" y="14"/>
                </a:cxn>
                <a:cxn ang="0">
                  <a:pos x="943" y="39"/>
                </a:cxn>
                <a:cxn ang="0">
                  <a:pos x="1109" y="78"/>
                </a:cxn>
                <a:cxn ang="0">
                  <a:pos x="1247" y="119"/>
                </a:cxn>
                <a:cxn ang="0">
                  <a:pos x="1295" y="121"/>
                </a:cxn>
                <a:cxn ang="0">
                  <a:pos x="1314" y="110"/>
                </a:cxn>
                <a:cxn ang="0">
                  <a:pos x="1356" y="67"/>
                </a:cxn>
                <a:cxn ang="0">
                  <a:pos x="1393" y="23"/>
                </a:cxn>
                <a:cxn ang="0">
                  <a:pos x="1419" y="9"/>
                </a:cxn>
                <a:cxn ang="0">
                  <a:pos x="1456" y="17"/>
                </a:cxn>
                <a:cxn ang="0">
                  <a:pos x="1463" y="30"/>
                </a:cxn>
                <a:cxn ang="0">
                  <a:pos x="1467" y="129"/>
                </a:cxn>
                <a:cxn ang="0">
                  <a:pos x="1474" y="274"/>
                </a:cxn>
                <a:cxn ang="0">
                  <a:pos x="1496" y="485"/>
                </a:cxn>
                <a:cxn ang="0">
                  <a:pos x="1527" y="658"/>
                </a:cxn>
                <a:cxn ang="0">
                  <a:pos x="1529" y="687"/>
                </a:cxn>
                <a:cxn ang="0">
                  <a:pos x="1520" y="701"/>
                </a:cxn>
                <a:cxn ang="0">
                  <a:pos x="1494" y="714"/>
                </a:cxn>
                <a:cxn ang="0">
                  <a:pos x="1462" y="713"/>
                </a:cxn>
                <a:cxn ang="0">
                  <a:pos x="1443" y="686"/>
                </a:cxn>
                <a:cxn ang="0">
                  <a:pos x="1408" y="608"/>
                </a:cxn>
                <a:cxn ang="0">
                  <a:pos x="1348" y="509"/>
                </a:cxn>
                <a:cxn ang="0">
                  <a:pos x="1271" y="413"/>
                </a:cxn>
                <a:cxn ang="0">
                  <a:pos x="1184" y="331"/>
                </a:cxn>
                <a:cxn ang="0">
                  <a:pos x="1087" y="263"/>
                </a:cxn>
                <a:cxn ang="0">
                  <a:pos x="978" y="209"/>
                </a:cxn>
                <a:cxn ang="0">
                  <a:pos x="860" y="168"/>
                </a:cxn>
                <a:cxn ang="0">
                  <a:pos x="733" y="141"/>
                </a:cxn>
                <a:cxn ang="0">
                  <a:pos x="594" y="127"/>
                </a:cxn>
                <a:cxn ang="0">
                  <a:pos x="426" y="128"/>
                </a:cxn>
                <a:cxn ang="0">
                  <a:pos x="332" y="140"/>
                </a:cxn>
                <a:cxn ang="0">
                  <a:pos x="243" y="157"/>
                </a:cxn>
                <a:cxn ang="0">
                  <a:pos x="155" y="182"/>
                </a:cxn>
              </a:cxnLst>
              <a:rect l="0" t="0" r="r" b="b"/>
              <a:pathLst>
                <a:path w="1529" h="716">
                  <a:moveTo>
                    <a:pt x="0" y="76"/>
                  </a:moveTo>
                  <a:lnTo>
                    <a:pt x="63" y="58"/>
                  </a:lnTo>
                  <a:lnTo>
                    <a:pt x="126" y="43"/>
                  </a:lnTo>
                  <a:lnTo>
                    <a:pt x="191" y="29"/>
                  </a:lnTo>
                  <a:lnTo>
                    <a:pt x="256" y="19"/>
                  </a:lnTo>
                  <a:lnTo>
                    <a:pt x="323" y="10"/>
                  </a:lnTo>
                  <a:lnTo>
                    <a:pt x="391" y="4"/>
                  </a:lnTo>
                  <a:lnTo>
                    <a:pt x="461" y="1"/>
                  </a:lnTo>
                  <a:lnTo>
                    <a:pt x="531" y="0"/>
                  </a:lnTo>
                  <a:lnTo>
                    <a:pt x="614" y="1"/>
                  </a:lnTo>
                  <a:lnTo>
                    <a:pt x="695" y="6"/>
                  </a:lnTo>
                  <a:lnTo>
                    <a:pt x="778" y="14"/>
                  </a:lnTo>
                  <a:lnTo>
                    <a:pt x="860" y="26"/>
                  </a:lnTo>
                  <a:lnTo>
                    <a:pt x="943" y="39"/>
                  </a:lnTo>
                  <a:lnTo>
                    <a:pt x="1027" y="58"/>
                  </a:lnTo>
                  <a:lnTo>
                    <a:pt x="1109" y="78"/>
                  </a:lnTo>
                  <a:lnTo>
                    <a:pt x="1193" y="102"/>
                  </a:lnTo>
                  <a:lnTo>
                    <a:pt x="1247" y="119"/>
                  </a:lnTo>
                  <a:lnTo>
                    <a:pt x="1277" y="125"/>
                  </a:lnTo>
                  <a:lnTo>
                    <a:pt x="1295" y="121"/>
                  </a:lnTo>
                  <a:lnTo>
                    <a:pt x="1305" y="117"/>
                  </a:lnTo>
                  <a:lnTo>
                    <a:pt x="1314" y="110"/>
                  </a:lnTo>
                  <a:lnTo>
                    <a:pt x="1334" y="92"/>
                  </a:lnTo>
                  <a:lnTo>
                    <a:pt x="1356" y="67"/>
                  </a:lnTo>
                  <a:lnTo>
                    <a:pt x="1375" y="42"/>
                  </a:lnTo>
                  <a:lnTo>
                    <a:pt x="1393" y="23"/>
                  </a:lnTo>
                  <a:lnTo>
                    <a:pt x="1407" y="12"/>
                  </a:lnTo>
                  <a:lnTo>
                    <a:pt x="1419" y="9"/>
                  </a:lnTo>
                  <a:lnTo>
                    <a:pt x="1442" y="10"/>
                  </a:lnTo>
                  <a:lnTo>
                    <a:pt x="1456" y="17"/>
                  </a:lnTo>
                  <a:lnTo>
                    <a:pt x="1460" y="21"/>
                  </a:lnTo>
                  <a:lnTo>
                    <a:pt x="1463" y="30"/>
                  </a:lnTo>
                  <a:lnTo>
                    <a:pt x="1466" y="57"/>
                  </a:lnTo>
                  <a:lnTo>
                    <a:pt x="1467" y="129"/>
                  </a:lnTo>
                  <a:lnTo>
                    <a:pt x="1469" y="202"/>
                  </a:lnTo>
                  <a:lnTo>
                    <a:pt x="1474" y="274"/>
                  </a:lnTo>
                  <a:lnTo>
                    <a:pt x="1479" y="345"/>
                  </a:lnTo>
                  <a:lnTo>
                    <a:pt x="1496" y="485"/>
                  </a:lnTo>
                  <a:lnTo>
                    <a:pt x="1520" y="621"/>
                  </a:lnTo>
                  <a:lnTo>
                    <a:pt x="1527" y="658"/>
                  </a:lnTo>
                  <a:lnTo>
                    <a:pt x="1529" y="678"/>
                  </a:lnTo>
                  <a:lnTo>
                    <a:pt x="1529" y="687"/>
                  </a:lnTo>
                  <a:lnTo>
                    <a:pt x="1526" y="694"/>
                  </a:lnTo>
                  <a:lnTo>
                    <a:pt x="1520" y="701"/>
                  </a:lnTo>
                  <a:lnTo>
                    <a:pt x="1512" y="706"/>
                  </a:lnTo>
                  <a:lnTo>
                    <a:pt x="1494" y="714"/>
                  </a:lnTo>
                  <a:lnTo>
                    <a:pt x="1470" y="716"/>
                  </a:lnTo>
                  <a:lnTo>
                    <a:pt x="1462" y="713"/>
                  </a:lnTo>
                  <a:lnTo>
                    <a:pt x="1453" y="703"/>
                  </a:lnTo>
                  <a:lnTo>
                    <a:pt x="1443" y="686"/>
                  </a:lnTo>
                  <a:lnTo>
                    <a:pt x="1432" y="661"/>
                  </a:lnTo>
                  <a:lnTo>
                    <a:pt x="1408" y="608"/>
                  </a:lnTo>
                  <a:lnTo>
                    <a:pt x="1382" y="561"/>
                  </a:lnTo>
                  <a:lnTo>
                    <a:pt x="1348" y="509"/>
                  </a:lnTo>
                  <a:lnTo>
                    <a:pt x="1311" y="460"/>
                  </a:lnTo>
                  <a:lnTo>
                    <a:pt x="1271" y="413"/>
                  </a:lnTo>
                  <a:lnTo>
                    <a:pt x="1229" y="371"/>
                  </a:lnTo>
                  <a:lnTo>
                    <a:pt x="1184" y="331"/>
                  </a:lnTo>
                  <a:lnTo>
                    <a:pt x="1136" y="296"/>
                  </a:lnTo>
                  <a:lnTo>
                    <a:pt x="1087" y="263"/>
                  </a:lnTo>
                  <a:lnTo>
                    <a:pt x="1033" y="234"/>
                  </a:lnTo>
                  <a:lnTo>
                    <a:pt x="978" y="209"/>
                  </a:lnTo>
                  <a:lnTo>
                    <a:pt x="920" y="186"/>
                  </a:lnTo>
                  <a:lnTo>
                    <a:pt x="860" y="168"/>
                  </a:lnTo>
                  <a:lnTo>
                    <a:pt x="798" y="152"/>
                  </a:lnTo>
                  <a:lnTo>
                    <a:pt x="733" y="141"/>
                  </a:lnTo>
                  <a:lnTo>
                    <a:pt x="666" y="132"/>
                  </a:lnTo>
                  <a:lnTo>
                    <a:pt x="594" y="127"/>
                  </a:lnTo>
                  <a:lnTo>
                    <a:pt x="522" y="125"/>
                  </a:lnTo>
                  <a:lnTo>
                    <a:pt x="426" y="128"/>
                  </a:lnTo>
                  <a:lnTo>
                    <a:pt x="378" y="133"/>
                  </a:lnTo>
                  <a:lnTo>
                    <a:pt x="332" y="140"/>
                  </a:lnTo>
                  <a:lnTo>
                    <a:pt x="287" y="148"/>
                  </a:lnTo>
                  <a:lnTo>
                    <a:pt x="243" y="157"/>
                  </a:lnTo>
                  <a:lnTo>
                    <a:pt x="198" y="168"/>
                  </a:lnTo>
                  <a:lnTo>
                    <a:pt x="155" y="182"/>
                  </a:lnTo>
                  <a:lnTo>
                    <a:pt x="0" y="7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 name="Freeform 10"/>
            <p:cNvSpPr>
              <a:spLocks/>
            </p:cNvSpPr>
            <p:nvPr userDrawn="1"/>
          </p:nvSpPr>
          <p:spPr bwMode="auto">
            <a:xfrm>
              <a:off x="167" y="3729"/>
              <a:ext cx="415" cy="429"/>
            </a:xfrm>
            <a:custGeom>
              <a:avLst/>
              <a:gdLst/>
              <a:ahLst/>
              <a:cxnLst>
                <a:cxn ang="0">
                  <a:pos x="2907" y="2954"/>
                </a:cxn>
                <a:cxn ang="0">
                  <a:pos x="2892" y="2993"/>
                </a:cxn>
                <a:cxn ang="0">
                  <a:pos x="2742" y="3003"/>
                </a:cxn>
                <a:cxn ang="0">
                  <a:pos x="2495" y="2970"/>
                </a:cxn>
                <a:cxn ang="0">
                  <a:pos x="2214" y="2853"/>
                </a:cxn>
                <a:cxn ang="0">
                  <a:pos x="1946" y="2648"/>
                </a:cxn>
                <a:cxn ang="0">
                  <a:pos x="1671" y="2351"/>
                </a:cxn>
                <a:cxn ang="0">
                  <a:pos x="1292" y="1805"/>
                </a:cxn>
                <a:cxn ang="0">
                  <a:pos x="1173" y="1397"/>
                </a:cxn>
                <a:cxn ang="0">
                  <a:pos x="1426" y="1331"/>
                </a:cxn>
                <a:cxn ang="0">
                  <a:pos x="1584" y="1216"/>
                </a:cxn>
                <a:cxn ang="0">
                  <a:pos x="1676" y="1069"/>
                </a:cxn>
                <a:cxn ang="0">
                  <a:pos x="1714" y="919"/>
                </a:cxn>
                <a:cxn ang="0">
                  <a:pos x="1709" y="671"/>
                </a:cxn>
                <a:cxn ang="0">
                  <a:pos x="1620" y="419"/>
                </a:cxn>
                <a:cxn ang="0">
                  <a:pos x="1521" y="288"/>
                </a:cxn>
                <a:cxn ang="0">
                  <a:pos x="1345" y="162"/>
                </a:cxn>
                <a:cxn ang="0">
                  <a:pos x="1199" y="119"/>
                </a:cxn>
                <a:cxn ang="0">
                  <a:pos x="996" y="116"/>
                </a:cxn>
                <a:cxn ang="0">
                  <a:pos x="837" y="156"/>
                </a:cxn>
                <a:cxn ang="0">
                  <a:pos x="767" y="217"/>
                </a:cxn>
                <a:cxn ang="0">
                  <a:pos x="738" y="464"/>
                </a:cxn>
                <a:cxn ang="0">
                  <a:pos x="722" y="848"/>
                </a:cxn>
                <a:cxn ang="0">
                  <a:pos x="649" y="1296"/>
                </a:cxn>
                <a:cxn ang="0">
                  <a:pos x="639" y="1539"/>
                </a:cxn>
                <a:cxn ang="0">
                  <a:pos x="708" y="1929"/>
                </a:cxn>
                <a:cxn ang="0">
                  <a:pos x="735" y="2541"/>
                </a:cxn>
                <a:cxn ang="0">
                  <a:pos x="774" y="2721"/>
                </a:cxn>
                <a:cxn ang="0">
                  <a:pos x="868" y="2796"/>
                </a:cxn>
                <a:cxn ang="0">
                  <a:pos x="1025" y="2836"/>
                </a:cxn>
                <a:cxn ang="0">
                  <a:pos x="1045" y="2893"/>
                </a:cxn>
                <a:cxn ang="0">
                  <a:pos x="509" y="2869"/>
                </a:cxn>
                <a:cxn ang="0">
                  <a:pos x="80" y="2901"/>
                </a:cxn>
                <a:cxn ang="0">
                  <a:pos x="54" y="2852"/>
                </a:cxn>
                <a:cxn ang="0">
                  <a:pos x="145" y="2787"/>
                </a:cxn>
                <a:cxn ang="0">
                  <a:pos x="255" y="2728"/>
                </a:cxn>
                <a:cxn ang="0">
                  <a:pos x="308" y="2630"/>
                </a:cxn>
                <a:cxn ang="0">
                  <a:pos x="333" y="2243"/>
                </a:cxn>
                <a:cxn ang="0">
                  <a:pos x="328" y="649"/>
                </a:cxn>
                <a:cxn ang="0">
                  <a:pos x="295" y="277"/>
                </a:cxn>
                <a:cxn ang="0">
                  <a:pos x="251" y="190"/>
                </a:cxn>
                <a:cxn ang="0">
                  <a:pos x="148" y="153"/>
                </a:cxn>
                <a:cxn ang="0">
                  <a:pos x="2" y="106"/>
                </a:cxn>
                <a:cxn ang="0">
                  <a:pos x="14" y="52"/>
                </a:cxn>
                <a:cxn ang="0">
                  <a:pos x="156" y="56"/>
                </a:cxn>
                <a:cxn ang="0">
                  <a:pos x="492" y="57"/>
                </a:cxn>
                <a:cxn ang="0">
                  <a:pos x="1143" y="0"/>
                </a:cxn>
                <a:cxn ang="0">
                  <a:pos x="1454" y="30"/>
                </a:cxn>
                <a:cxn ang="0">
                  <a:pos x="1754" y="140"/>
                </a:cxn>
                <a:cxn ang="0">
                  <a:pos x="1953" y="296"/>
                </a:cxn>
                <a:cxn ang="0">
                  <a:pos x="2064" y="458"/>
                </a:cxn>
                <a:cxn ang="0">
                  <a:pos x="2122" y="646"/>
                </a:cxn>
                <a:cxn ang="0">
                  <a:pos x="2126" y="863"/>
                </a:cxn>
                <a:cxn ang="0">
                  <a:pos x="2071" y="1058"/>
                </a:cxn>
                <a:cxn ang="0">
                  <a:pos x="1912" y="1270"/>
                </a:cxn>
                <a:cxn ang="0">
                  <a:pos x="1732" y="1394"/>
                </a:cxn>
                <a:cxn ang="0">
                  <a:pos x="1684" y="1717"/>
                </a:cxn>
                <a:cxn ang="0">
                  <a:pos x="2032" y="2236"/>
                </a:cxn>
                <a:cxn ang="0">
                  <a:pos x="2326" y="2583"/>
                </a:cxn>
                <a:cxn ang="0">
                  <a:pos x="2508" y="2740"/>
                </a:cxn>
                <a:cxn ang="0">
                  <a:pos x="2813" y="2908"/>
                </a:cxn>
              </a:cxnLst>
              <a:rect l="0" t="0" r="r" b="b"/>
              <a:pathLst>
                <a:path w="2908" h="3003">
                  <a:moveTo>
                    <a:pt x="2813" y="2908"/>
                  </a:moveTo>
                  <a:lnTo>
                    <a:pt x="2855" y="2920"/>
                  </a:lnTo>
                  <a:lnTo>
                    <a:pt x="2884" y="2933"/>
                  </a:lnTo>
                  <a:lnTo>
                    <a:pt x="2902" y="2948"/>
                  </a:lnTo>
                  <a:lnTo>
                    <a:pt x="2907" y="2954"/>
                  </a:lnTo>
                  <a:lnTo>
                    <a:pt x="2908" y="2962"/>
                  </a:lnTo>
                  <a:lnTo>
                    <a:pt x="2906" y="2978"/>
                  </a:lnTo>
                  <a:lnTo>
                    <a:pt x="2902" y="2985"/>
                  </a:lnTo>
                  <a:lnTo>
                    <a:pt x="2898" y="2990"/>
                  </a:lnTo>
                  <a:lnTo>
                    <a:pt x="2892" y="2993"/>
                  </a:lnTo>
                  <a:lnTo>
                    <a:pt x="2885" y="2997"/>
                  </a:lnTo>
                  <a:lnTo>
                    <a:pt x="2867" y="2999"/>
                  </a:lnTo>
                  <a:lnTo>
                    <a:pt x="2838" y="2999"/>
                  </a:lnTo>
                  <a:lnTo>
                    <a:pt x="2797" y="3001"/>
                  </a:lnTo>
                  <a:lnTo>
                    <a:pt x="2742" y="3003"/>
                  </a:lnTo>
                  <a:lnTo>
                    <a:pt x="2659" y="3000"/>
                  </a:lnTo>
                  <a:lnTo>
                    <a:pt x="2617" y="2995"/>
                  </a:lnTo>
                  <a:lnTo>
                    <a:pt x="2576" y="2989"/>
                  </a:lnTo>
                  <a:lnTo>
                    <a:pt x="2536" y="2981"/>
                  </a:lnTo>
                  <a:lnTo>
                    <a:pt x="2495" y="2970"/>
                  </a:lnTo>
                  <a:lnTo>
                    <a:pt x="2454" y="2958"/>
                  </a:lnTo>
                  <a:lnTo>
                    <a:pt x="2413" y="2944"/>
                  </a:lnTo>
                  <a:lnTo>
                    <a:pt x="2381" y="2932"/>
                  </a:lnTo>
                  <a:lnTo>
                    <a:pt x="2305" y="2897"/>
                  </a:lnTo>
                  <a:lnTo>
                    <a:pt x="2214" y="2853"/>
                  </a:lnTo>
                  <a:lnTo>
                    <a:pt x="2174" y="2828"/>
                  </a:lnTo>
                  <a:lnTo>
                    <a:pt x="2141" y="2803"/>
                  </a:lnTo>
                  <a:lnTo>
                    <a:pt x="2047" y="2728"/>
                  </a:lnTo>
                  <a:lnTo>
                    <a:pt x="1966" y="2665"/>
                  </a:lnTo>
                  <a:lnTo>
                    <a:pt x="1946" y="2648"/>
                  </a:lnTo>
                  <a:lnTo>
                    <a:pt x="1901" y="2604"/>
                  </a:lnTo>
                  <a:lnTo>
                    <a:pt x="1856" y="2560"/>
                  </a:lnTo>
                  <a:lnTo>
                    <a:pt x="1809" y="2512"/>
                  </a:lnTo>
                  <a:lnTo>
                    <a:pt x="1764" y="2461"/>
                  </a:lnTo>
                  <a:lnTo>
                    <a:pt x="1671" y="2351"/>
                  </a:lnTo>
                  <a:lnTo>
                    <a:pt x="1577" y="2231"/>
                  </a:lnTo>
                  <a:lnTo>
                    <a:pt x="1483" y="2100"/>
                  </a:lnTo>
                  <a:lnTo>
                    <a:pt x="1436" y="2030"/>
                  </a:lnTo>
                  <a:lnTo>
                    <a:pt x="1388" y="1958"/>
                  </a:lnTo>
                  <a:lnTo>
                    <a:pt x="1292" y="1805"/>
                  </a:lnTo>
                  <a:lnTo>
                    <a:pt x="1196" y="1641"/>
                  </a:lnTo>
                  <a:lnTo>
                    <a:pt x="1190" y="1630"/>
                  </a:lnTo>
                  <a:lnTo>
                    <a:pt x="1187" y="1616"/>
                  </a:lnTo>
                  <a:lnTo>
                    <a:pt x="1179" y="1591"/>
                  </a:lnTo>
                  <a:lnTo>
                    <a:pt x="1173" y="1397"/>
                  </a:lnTo>
                  <a:lnTo>
                    <a:pt x="1230" y="1389"/>
                  </a:lnTo>
                  <a:lnTo>
                    <a:pt x="1283" y="1379"/>
                  </a:lnTo>
                  <a:lnTo>
                    <a:pt x="1334" y="1367"/>
                  </a:lnTo>
                  <a:lnTo>
                    <a:pt x="1382" y="1351"/>
                  </a:lnTo>
                  <a:lnTo>
                    <a:pt x="1426" y="1331"/>
                  </a:lnTo>
                  <a:lnTo>
                    <a:pt x="1468" y="1310"/>
                  </a:lnTo>
                  <a:lnTo>
                    <a:pt x="1506" y="1285"/>
                  </a:lnTo>
                  <a:lnTo>
                    <a:pt x="1542" y="1256"/>
                  </a:lnTo>
                  <a:lnTo>
                    <a:pt x="1564" y="1237"/>
                  </a:lnTo>
                  <a:lnTo>
                    <a:pt x="1584" y="1216"/>
                  </a:lnTo>
                  <a:lnTo>
                    <a:pt x="1620" y="1171"/>
                  </a:lnTo>
                  <a:lnTo>
                    <a:pt x="1636" y="1147"/>
                  </a:lnTo>
                  <a:lnTo>
                    <a:pt x="1651" y="1122"/>
                  </a:lnTo>
                  <a:lnTo>
                    <a:pt x="1663" y="1096"/>
                  </a:lnTo>
                  <a:lnTo>
                    <a:pt x="1676" y="1069"/>
                  </a:lnTo>
                  <a:lnTo>
                    <a:pt x="1686" y="1041"/>
                  </a:lnTo>
                  <a:lnTo>
                    <a:pt x="1695" y="1012"/>
                  </a:lnTo>
                  <a:lnTo>
                    <a:pt x="1703" y="981"/>
                  </a:lnTo>
                  <a:lnTo>
                    <a:pt x="1709" y="951"/>
                  </a:lnTo>
                  <a:lnTo>
                    <a:pt x="1714" y="919"/>
                  </a:lnTo>
                  <a:lnTo>
                    <a:pt x="1718" y="886"/>
                  </a:lnTo>
                  <a:lnTo>
                    <a:pt x="1720" y="851"/>
                  </a:lnTo>
                  <a:lnTo>
                    <a:pt x="1720" y="816"/>
                  </a:lnTo>
                  <a:lnTo>
                    <a:pt x="1718" y="742"/>
                  </a:lnTo>
                  <a:lnTo>
                    <a:pt x="1709" y="671"/>
                  </a:lnTo>
                  <a:lnTo>
                    <a:pt x="1703" y="637"/>
                  </a:lnTo>
                  <a:lnTo>
                    <a:pt x="1695" y="603"/>
                  </a:lnTo>
                  <a:lnTo>
                    <a:pt x="1676" y="539"/>
                  </a:lnTo>
                  <a:lnTo>
                    <a:pt x="1651" y="478"/>
                  </a:lnTo>
                  <a:lnTo>
                    <a:pt x="1620" y="419"/>
                  </a:lnTo>
                  <a:lnTo>
                    <a:pt x="1603" y="391"/>
                  </a:lnTo>
                  <a:lnTo>
                    <a:pt x="1584" y="365"/>
                  </a:lnTo>
                  <a:lnTo>
                    <a:pt x="1565" y="339"/>
                  </a:lnTo>
                  <a:lnTo>
                    <a:pt x="1543" y="312"/>
                  </a:lnTo>
                  <a:lnTo>
                    <a:pt x="1521" y="288"/>
                  </a:lnTo>
                  <a:lnTo>
                    <a:pt x="1498" y="266"/>
                  </a:lnTo>
                  <a:lnTo>
                    <a:pt x="1474" y="244"/>
                  </a:lnTo>
                  <a:lnTo>
                    <a:pt x="1449" y="225"/>
                  </a:lnTo>
                  <a:lnTo>
                    <a:pt x="1398" y="190"/>
                  </a:lnTo>
                  <a:lnTo>
                    <a:pt x="1345" y="162"/>
                  </a:lnTo>
                  <a:lnTo>
                    <a:pt x="1317" y="150"/>
                  </a:lnTo>
                  <a:lnTo>
                    <a:pt x="1289" y="140"/>
                  </a:lnTo>
                  <a:lnTo>
                    <a:pt x="1259" y="131"/>
                  </a:lnTo>
                  <a:lnTo>
                    <a:pt x="1230" y="124"/>
                  </a:lnTo>
                  <a:lnTo>
                    <a:pt x="1199" y="119"/>
                  </a:lnTo>
                  <a:lnTo>
                    <a:pt x="1169" y="115"/>
                  </a:lnTo>
                  <a:lnTo>
                    <a:pt x="1137" y="113"/>
                  </a:lnTo>
                  <a:lnTo>
                    <a:pt x="1104" y="112"/>
                  </a:lnTo>
                  <a:lnTo>
                    <a:pt x="1030" y="114"/>
                  </a:lnTo>
                  <a:lnTo>
                    <a:pt x="996" y="116"/>
                  </a:lnTo>
                  <a:lnTo>
                    <a:pt x="964" y="121"/>
                  </a:lnTo>
                  <a:lnTo>
                    <a:pt x="906" y="131"/>
                  </a:lnTo>
                  <a:lnTo>
                    <a:pt x="881" y="139"/>
                  </a:lnTo>
                  <a:lnTo>
                    <a:pt x="858" y="147"/>
                  </a:lnTo>
                  <a:lnTo>
                    <a:pt x="837" y="156"/>
                  </a:lnTo>
                  <a:lnTo>
                    <a:pt x="818" y="166"/>
                  </a:lnTo>
                  <a:lnTo>
                    <a:pt x="802" y="178"/>
                  </a:lnTo>
                  <a:lnTo>
                    <a:pt x="787" y="189"/>
                  </a:lnTo>
                  <a:lnTo>
                    <a:pt x="776" y="203"/>
                  </a:lnTo>
                  <a:lnTo>
                    <a:pt x="767" y="217"/>
                  </a:lnTo>
                  <a:lnTo>
                    <a:pt x="760" y="231"/>
                  </a:lnTo>
                  <a:lnTo>
                    <a:pt x="756" y="247"/>
                  </a:lnTo>
                  <a:lnTo>
                    <a:pt x="749" y="292"/>
                  </a:lnTo>
                  <a:lnTo>
                    <a:pt x="743" y="365"/>
                  </a:lnTo>
                  <a:lnTo>
                    <a:pt x="738" y="464"/>
                  </a:lnTo>
                  <a:lnTo>
                    <a:pt x="734" y="592"/>
                  </a:lnTo>
                  <a:lnTo>
                    <a:pt x="732" y="651"/>
                  </a:lnTo>
                  <a:lnTo>
                    <a:pt x="730" y="693"/>
                  </a:lnTo>
                  <a:lnTo>
                    <a:pt x="725" y="757"/>
                  </a:lnTo>
                  <a:lnTo>
                    <a:pt x="722" y="848"/>
                  </a:lnTo>
                  <a:lnTo>
                    <a:pt x="721" y="1029"/>
                  </a:lnTo>
                  <a:lnTo>
                    <a:pt x="707" y="1066"/>
                  </a:lnTo>
                  <a:lnTo>
                    <a:pt x="678" y="1161"/>
                  </a:lnTo>
                  <a:lnTo>
                    <a:pt x="663" y="1225"/>
                  </a:lnTo>
                  <a:lnTo>
                    <a:pt x="649" y="1296"/>
                  </a:lnTo>
                  <a:lnTo>
                    <a:pt x="644" y="1334"/>
                  </a:lnTo>
                  <a:lnTo>
                    <a:pt x="639" y="1372"/>
                  </a:lnTo>
                  <a:lnTo>
                    <a:pt x="637" y="1412"/>
                  </a:lnTo>
                  <a:lnTo>
                    <a:pt x="636" y="1452"/>
                  </a:lnTo>
                  <a:lnTo>
                    <a:pt x="639" y="1539"/>
                  </a:lnTo>
                  <a:lnTo>
                    <a:pt x="649" y="1629"/>
                  </a:lnTo>
                  <a:lnTo>
                    <a:pt x="663" y="1718"/>
                  </a:lnTo>
                  <a:lnTo>
                    <a:pt x="679" y="1800"/>
                  </a:lnTo>
                  <a:lnTo>
                    <a:pt x="695" y="1872"/>
                  </a:lnTo>
                  <a:lnTo>
                    <a:pt x="708" y="1929"/>
                  </a:lnTo>
                  <a:lnTo>
                    <a:pt x="722" y="1980"/>
                  </a:lnTo>
                  <a:lnTo>
                    <a:pt x="723" y="2190"/>
                  </a:lnTo>
                  <a:lnTo>
                    <a:pt x="726" y="2359"/>
                  </a:lnTo>
                  <a:lnTo>
                    <a:pt x="732" y="2491"/>
                  </a:lnTo>
                  <a:lnTo>
                    <a:pt x="735" y="2541"/>
                  </a:lnTo>
                  <a:lnTo>
                    <a:pt x="740" y="2582"/>
                  </a:lnTo>
                  <a:lnTo>
                    <a:pt x="750" y="2647"/>
                  </a:lnTo>
                  <a:lnTo>
                    <a:pt x="757" y="2674"/>
                  </a:lnTo>
                  <a:lnTo>
                    <a:pt x="765" y="2699"/>
                  </a:lnTo>
                  <a:lnTo>
                    <a:pt x="774" y="2721"/>
                  </a:lnTo>
                  <a:lnTo>
                    <a:pt x="783" y="2739"/>
                  </a:lnTo>
                  <a:lnTo>
                    <a:pt x="793" y="2754"/>
                  </a:lnTo>
                  <a:lnTo>
                    <a:pt x="804" y="2766"/>
                  </a:lnTo>
                  <a:lnTo>
                    <a:pt x="834" y="2782"/>
                  </a:lnTo>
                  <a:lnTo>
                    <a:pt x="868" y="2796"/>
                  </a:lnTo>
                  <a:lnTo>
                    <a:pt x="907" y="2806"/>
                  </a:lnTo>
                  <a:lnTo>
                    <a:pt x="953" y="2814"/>
                  </a:lnTo>
                  <a:lnTo>
                    <a:pt x="996" y="2823"/>
                  </a:lnTo>
                  <a:lnTo>
                    <a:pt x="1012" y="2829"/>
                  </a:lnTo>
                  <a:lnTo>
                    <a:pt x="1025" y="2836"/>
                  </a:lnTo>
                  <a:lnTo>
                    <a:pt x="1036" y="2844"/>
                  </a:lnTo>
                  <a:lnTo>
                    <a:pt x="1043" y="2853"/>
                  </a:lnTo>
                  <a:lnTo>
                    <a:pt x="1048" y="2863"/>
                  </a:lnTo>
                  <a:lnTo>
                    <a:pt x="1050" y="2873"/>
                  </a:lnTo>
                  <a:lnTo>
                    <a:pt x="1045" y="2893"/>
                  </a:lnTo>
                  <a:lnTo>
                    <a:pt x="1041" y="2895"/>
                  </a:lnTo>
                  <a:lnTo>
                    <a:pt x="1032" y="2896"/>
                  </a:lnTo>
                  <a:lnTo>
                    <a:pt x="853" y="2883"/>
                  </a:lnTo>
                  <a:lnTo>
                    <a:pt x="680" y="2872"/>
                  </a:lnTo>
                  <a:lnTo>
                    <a:pt x="509" y="2869"/>
                  </a:lnTo>
                  <a:lnTo>
                    <a:pt x="406" y="2870"/>
                  </a:lnTo>
                  <a:lnTo>
                    <a:pt x="307" y="2876"/>
                  </a:lnTo>
                  <a:lnTo>
                    <a:pt x="209" y="2884"/>
                  </a:lnTo>
                  <a:lnTo>
                    <a:pt x="114" y="2896"/>
                  </a:lnTo>
                  <a:lnTo>
                    <a:pt x="80" y="2901"/>
                  </a:lnTo>
                  <a:lnTo>
                    <a:pt x="67" y="2899"/>
                  </a:lnTo>
                  <a:lnTo>
                    <a:pt x="58" y="2893"/>
                  </a:lnTo>
                  <a:lnTo>
                    <a:pt x="53" y="2883"/>
                  </a:lnTo>
                  <a:lnTo>
                    <a:pt x="51" y="2869"/>
                  </a:lnTo>
                  <a:lnTo>
                    <a:pt x="54" y="2852"/>
                  </a:lnTo>
                  <a:lnTo>
                    <a:pt x="59" y="2843"/>
                  </a:lnTo>
                  <a:lnTo>
                    <a:pt x="64" y="2835"/>
                  </a:lnTo>
                  <a:lnTo>
                    <a:pt x="80" y="2820"/>
                  </a:lnTo>
                  <a:lnTo>
                    <a:pt x="103" y="2807"/>
                  </a:lnTo>
                  <a:lnTo>
                    <a:pt x="145" y="2787"/>
                  </a:lnTo>
                  <a:lnTo>
                    <a:pt x="182" y="2766"/>
                  </a:lnTo>
                  <a:lnTo>
                    <a:pt x="202" y="2760"/>
                  </a:lnTo>
                  <a:lnTo>
                    <a:pt x="222" y="2752"/>
                  </a:lnTo>
                  <a:lnTo>
                    <a:pt x="239" y="2741"/>
                  </a:lnTo>
                  <a:lnTo>
                    <a:pt x="255" y="2728"/>
                  </a:lnTo>
                  <a:lnTo>
                    <a:pt x="268" y="2713"/>
                  </a:lnTo>
                  <a:lnTo>
                    <a:pt x="281" y="2697"/>
                  </a:lnTo>
                  <a:lnTo>
                    <a:pt x="292" y="2677"/>
                  </a:lnTo>
                  <a:lnTo>
                    <a:pt x="301" y="2656"/>
                  </a:lnTo>
                  <a:lnTo>
                    <a:pt x="308" y="2630"/>
                  </a:lnTo>
                  <a:lnTo>
                    <a:pt x="315" y="2597"/>
                  </a:lnTo>
                  <a:lnTo>
                    <a:pt x="320" y="2555"/>
                  </a:lnTo>
                  <a:lnTo>
                    <a:pt x="325" y="2508"/>
                  </a:lnTo>
                  <a:lnTo>
                    <a:pt x="331" y="2390"/>
                  </a:lnTo>
                  <a:lnTo>
                    <a:pt x="333" y="2243"/>
                  </a:lnTo>
                  <a:lnTo>
                    <a:pt x="333" y="2077"/>
                  </a:lnTo>
                  <a:lnTo>
                    <a:pt x="333" y="1500"/>
                  </a:lnTo>
                  <a:lnTo>
                    <a:pt x="333" y="1144"/>
                  </a:lnTo>
                  <a:lnTo>
                    <a:pt x="331" y="869"/>
                  </a:lnTo>
                  <a:lnTo>
                    <a:pt x="328" y="649"/>
                  </a:lnTo>
                  <a:lnTo>
                    <a:pt x="322" y="486"/>
                  </a:lnTo>
                  <a:lnTo>
                    <a:pt x="313" y="378"/>
                  </a:lnTo>
                  <a:lnTo>
                    <a:pt x="309" y="341"/>
                  </a:lnTo>
                  <a:lnTo>
                    <a:pt x="302" y="307"/>
                  </a:lnTo>
                  <a:lnTo>
                    <a:pt x="295" y="277"/>
                  </a:lnTo>
                  <a:lnTo>
                    <a:pt x="287" y="251"/>
                  </a:lnTo>
                  <a:lnTo>
                    <a:pt x="278" y="229"/>
                  </a:lnTo>
                  <a:lnTo>
                    <a:pt x="268" y="211"/>
                  </a:lnTo>
                  <a:lnTo>
                    <a:pt x="257" y="196"/>
                  </a:lnTo>
                  <a:lnTo>
                    <a:pt x="251" y="190"/>
                  </a:lnTo>
                  <a:lnTo>
                    <a:pt x="244" y="186"/>
                  </a:lnTo>
                  <a:lnTo>
                    <a:pt x="219" y="172"/>
                  </a:lnTo>
                  <a:lnTo>
                    <a:pt x="205" y="166"/>
                  </a:lnTo>
                  <a:lnTo>
                    <a:pt x="188" y="161"/>
                  </a:lnTo>
                  <a:lnTo>
                    <a:pt x="148" y="153"/>
                  </a:lnTo>
                  <a:lnTo>
                    <a:pt x="101" y="146"/>
                  </a:lnTo>
                  <a:lnTo>
                    <a:pt x="57" y="139"/>
                  </a:lnTo>
                  <a:lnTo>
                    <a:pt x="26" y="129"/>
                  </a:lnTo>
                  <a:lnTo>
                    <a:pt x="7" y="114"/>
                  </a:lnTo>
                  <a:lnTo>
                    <a:pt x="2" y="106"/>
                  </a:lnTo>
                  <a:lnTo>
                    <a:pt x="0" y="97"/>
                  </a:lnTo>
                  <a:lnTo>
                    <a:pt x="2" y="72"/>
                  </a:lnTo>
                  <a:lnTo>
                    <a:pt x="4" y="63"/>
                  </a:lnTo>
                  <a:lnTo>
                    <a:pt x="8" y="57"/>
                  </a:lnTo>
                  <a:lnTo>
                    <a:pt x="14" y="52"/>
                  </a:lnTo>
                  <a:lnTo>
                    <a:pt x="23" y="49"/>
                  </a:lnTo>
                  <a:lnTo>
                    <a:pt x="35" y="47"/>
                  </a:lnTo>
                  <a:lnTo>
                    <a:pt x="50" y="47"/>
                  </a:lnTo>
                  <a:lnTo>
                    <a:pt x="90" y="49"/>
                  </a:lnTo>
                  <a:lnTo>
                    <a:pt x="156" y="56"/>
                  </a:lnTo>
                  <a:lnTo>
                    <a:pt x="218" y="60"/>
                  </a:lnTo>
                  <a:lnTo>
                    <a:pt x="279" y="64"/>
                  </a:lnTo>
                  <a:lnTo>
                    <a:pt x="337" y="65"/>
                  </a:lnTo>
                  <a:lnTo>
                    <a:pt x="405" y="63"/>
                  </a:lnTo>
                  <a:lnTo>
                    <a:pt x="492" y="57"/>
                  </a:lnTo>
                  <a:lnTo>
                    <a:pt x="723" y="32"/>
                  </a:lnTo>
                  <a:lnTo>
                    <a:pt x="850" y="18"/>
                  </a:lnTo>
                  <a:lnTo>
                    <a:pt x="962" y="8"/>
                  </a:lnTo>
                  <a:lnTo>
                    <a:pt x="1060" y="2"/>
                  </a:lnTo>
                  <a:lnTo>
                    <a:pt x="1143" y="0"/>
                  </a:lnTo>
                  <a:lnTo>
                    <a:pt x="1253" y="3"/>
                  </a:lnTo>
                  <a:lnTo>
                    <a:pt x="1305" y="7"/>
                  </a:lnTo>
                  <a:lnTo>
                    <a:pt x="1357" y="13"/>
                  </a:lnTo>
                  <a:lnTo>
                    <a:pt x="1406" y="20"/>
                  </a:lnTo>
                  <a:lnTo>
                    <a:pt x="1454" y="30"/>
                  </a:lnTo>
                  <a:lnTo>
                    <a:pt x="1547" y="52"/>
                  </a:lnTo>
                  <a:lnTo>
                    <a:pt x="1634" y="83"/>
                  </a:lnTo>
                  <a:lnTo>
                    <a:pt x="1676" y="100"/>
                  </a:lnTo>
                  <a:lnTo>
                    <a:pt x="1715" y="120"/>
                  </a:lnTo>
                  <a:lnTo>
                    <a:pt x="1754" y="140"/>
                  </a:lnTo>
                  <a:lnTo>
                    <a:pt x="1791" y="163"/>
                  </a:lnTo>
                  <a:lnTo>
                    <a:pt x="1827" y="187"/>
                  </a:lnTo>
                  <a:lnTo>
                    <a:pt x="1861" y="212"/>
                  </a:lnTo>
                  <a:lnTo>
                    <a:pt x="1925" y="268"/>
                  </a:lnTo>
                  <a:lnTo>
                    <a:pt x="1953" y="296"/>
                  </a:lnTo>
                  <a:lnTo>
                    <a:pt x="1980" y="327"/>
                  </a:lnTo>
                  <a:lnTo>
                    <a:pt x="2004" y="358"/>
                  </a:lnTo>
                  <a:lnTo>
                    <a:pt x="2026" y="391"/>
                  </a:lnTo>
                  <a:lnTo>
                    <a:pt x="2046" y="424"/>
                  </a:lnTo>
                  <a:lnTo>
                    <a:pt x="2064" y="458"/>
                  </a:lnTo>
                  <a:lnTo>
                    <a:pt x="2080" y="495"/>
                  </a:lnTo>
                  <a:lnTo>
                    <a:pt x="2093" y="531"/>
                  </a:lnTo>
                  <a:lnTo>
                    <a:pt x="2106" y="569"/>
                  </a:lnTo>
                  <a:lnTo>
                    <a:pt x="2115" y="608"/>
                  </a:lnTo>
                  <a:lnTo>
                    <a:pt x="2122" y="646"/>
                  </a:lnTo>
                  <a:lnTo>
                    <a:pt x="2127" y="687"/>
                  </a:lnTo>
                  <a:lnTo>
                    <a:pt x="2131" y="729"/>
                  </a:lnTo>
                  <a:lnTo>
                    <a:pt x="2132" y="773"/>
                  </a:lnTo>
                  <a:lnTo>
                    <a:pt x="2129" y="833"/>
                  </a:lnTo>
                  <a:lnTo>
                    <a:pt x="2126" y="863"/>
                  </a:lnTo>
                  <a:lnTo>
                    <a:pt x="2122" y="892"/>
                  </a:lnTo>
                  <a:lnTo>
                    <a:pt x="2116" y="921"/>
                  </a:lnTo>
                  <a:lnTo>
                    <a:pt x="2109" y="949"/>
                  </a:lnTo>
                  <a:lnTo>
                    <a:pt x="2092" y="1004"/>
                  </a:lnTo>
                  <a:lnTo>
                    <a:pt x="2071" y="1058"/>
                  </a:lnTo>
                  <a:lnTo>
                    <a:pt x="2043" y="1108"/>
                  </a:lnTo>
                  <a:lnTo>
                    <a:pt x="2012" y="1157"/>
                  </a:lnTo>
                  <a:lnTo>
                    <a:pt x="1976" y="1205"/>
                  </a:lnTo>
                  <a:lnTo>
                    <a:pt x="1935" y="1249"/>
                  </a:lnTo>
                  <a:lnTo>
                    <a:pt x="1912" y="1270"/>
                  </a:lnTo>
                  <a:lnTo>
                    <a:pt x="1890" y="1290"/>
                  </a:lnTo>
                  <a:lnTo>
                    <a:pt x="1866" y="1310"/>
                  </a:lnTo>
                  <a:lnTo>
                    <a:pt x="1841" y="1328"/>
                  </a:lnTo>
                  <a:lnTo>
                    <a:pt x="1789" y="1363"/>
                  </a:lnTo>
                  <a:lnTo>
                    <a:pt x="1732" y="1394"/>
                  </a:lnTo>
                  <a:lnTo>
                    <a:pt x="1672" y="1422"/>
                  </a:lnTo>
                  <a:lnTo>
                    <a:pt x="1608" y="1448"/>
                  </a:lnTo>
                  <a:lnTo>
                    <a:pt x="1540" y="1470"/>
                  </a:lnTo>
                  <a:lnTo>
                    <a:pt x="1612" y="1596"/>
                  </a:lnTo>
                  <a:lnTo>
                    <a:pt x="1684" y="1717"/>
                  </a:lnTo>
                  <a:lnTo>
                    <a:pt x="1755" y="1832"/>
                  </a:lnTo>
                  <a:lnTo>
                    <a:pt x="1825" y="1940"/>
                  </a:lnTo>
                  <a:lnTo>
                    <a:pt x="1895" y="2045"/>
                  </a:lnTo>
                  <a:lnTo>
                    <a:pt x="1964" y="2143"/>
                  </a:lnTo>
                  <a:lnTo>
                    <a:pt x="2032" y="2236"/>
                  </a:lnTo>
                  <a:lnTo>
                    <a:pt x="2100" y="2323"/>
                  </a:lnTo>
                  <a:lnTo>
                    <a:pt x="2192" y="2435"/>
                  </a:lnTo>
                  <a:lnTo>
                    <a:pt x="2237" y="2487"/>
                  </a:lnTo>
                  <a:lnTo>
                    <a:pt x="2281" y="2536"/>
                  </a:lnTo>
                  <a:lnTo>
                    <a:pt x="2326" y="2583"/>
                  </a:lnTo>
                  <a:lnTo>
                    <a:pt x="2370" y="2626"/>
                  </a:lnTo>
                  <a:lnTo>
                    <a:pt x="2415" y="2666"/>
                  </a:lnTo>
                  <a:lnTo>
                    <a:pt x="2459" y="2704"/>
                  </a:lnTo>
                  <a:lnTo>
                    <a:pt x="2482" y="2722"/>
                  </a:lnTo>
                  <a:lnTo>
                    <a:pt x="2508" y="2740"/>
                  </a:lnTo>
                  <a:lnTo>
                    <a:pt x="2565" y="2777"/>
                  </a:lnTo>
                  <a:lnTo>
                    <a:pt x="2624" y="2811"/>
                  </a:lnTo>
                  <a:lnTo>
                    <a:pt x="2680" y="2842"/>
                  </a:lnTo>
                  <a:lnTo>
                    <a:pt x="2774" y="2889"/>
                  </a:lnTo>
                  <a:lnTo>
                    <a:pt x="2813" y="290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8" name="Freeform 11"/>
            <p:cNvSpPr>
              <a:spLocks/>
            </p:cNvSpPr>
            <p:nvPr userDrawn="1"/>
          </p:nvSpPr>
          <p:spPr bwMode="auto">
            <a:xfrm>
              <a:off x="568" y="4144"/>
              <a:ext cx="17" cy="9"/>
            </a:xfrm>
            <a:custGeom>
              <a:avLst/>
              <a:gdLst/>
              <a:ahLst/>
              <a:cxnLst>
                <a:cxn ang="0">
                  <a:pos x="2" y="0"/>
                </a:cxn>
                <a:cxn ang="0">
                  <a:pos x="44" y="13"/>
                </a:cxn>
                <a:cxn ang="0">
                  <a:pos x="74" y="26"/>
                </a:cxn>
                <a:cxn ang="0">
                  <a:pos x="94" y="42"/>
                </a:cxn>
                <a:cxn ang="0">
                  <a:pos x="99" y="50"/>
                </a:cxn>
                <a:cxn ang="0">
                  <a:pos x="100" y="58"/>
                </a:cxn>
                <a:cxn ang="0">
                  <a:pos x="91" y="61"/>
                </a:cxn>
                <a:cxn ang="0">
                  <a:pos x="90" y="53"/>
                </a:cxn>
                <a:cxn ang="0">
                  <a:pos x="87" y="48"/>
                </a:cxn>
                <a:cxn ang="0">
                  <a:pos x="70" y="34"/>
                </a:cxn>
                <a:cxn ang="0">
                  <a:pos x="42" y="22"/>
                </a:cxn>
                <a:cxn ang="0">
                  <a:pos x="0" y="9"/>
                </a:cxn>
                <a:cxn ang="0">
                  <a:pos x="2" y="0"/>
                </a:cxn>
              </a:cxnLst>
              <a:rect l="0" t="0" r="r" b="b"/>
              <a:pathLst>
                <a:path w="100" h="61">
                  <a:moveTo>
                    <a:pt x="2" y="0"/>
                  </a:moveTo>
                  <a:lnTo>
                    <a:pt x="44" y="13"/>
                  </a:lnTo>
                  <a:lnTo>
                    <a:pt x="74" y="26"/>
                  </a:lnTo>
                  <a:lnTo>
                    <a:pt x="94" y="42"/>
                  </a:lnTo>
                  <a:lnTo>
                    <a:pt x="99" y="50"/>
                  </a:lnTo>
                  <a:lnTo>
                    <a:pt x="100" y="58"/>
                  </a:lnTo>
                  <a:lnTo>
                    <a:pt x="91" y="61"/>
                  </a:lnTo>
                  <a:lnTo>
                    <a:pt x="90" y="53"/>
                  </a:lnTo>
                  <a:lnTo>
                    <a:pt x="87" y="48"/>
                  </a:lnTo>
                  <a:lnTo>
                    <a:pt x="70" y="34"/>
                  </a:lnTo>
                  <a:lnTo>
                    <a:pt x="42" y="22"/>
                  </a:lnTo>
                  <a:lnTo>
                    <a:pt x="0" y="9"/>
                  </a:lnTo>
                  <a:lnTo>
                    <a:pt x="2"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 name="Freeform 12"/>
            <p:cNvSpPr>
              <a:spLocks/>
            </p:cNvSpPr>
            <p:nvPr userDrawn="1"/>
          </p:nvSpPr>
          <p:spPr bwMode="auto">
            <a:xfrm>
              <a:off x="580" y="4153"/>
              <a:ext cx="3" cy="4"/>
            </a:xfrm>
            <a:custGeom>
              <a:avLst/>
              <a:gdLst/>
              <a:ahLst/>
              <a:cxnLst>
                <a:cxn ang="0">
                  <a:pos x="18" y="1"/>
                </a:cxn>
                <a:cxn ang="0">
                  <a:pos x="16" y="19"/>
                </a:cxn>
                <a:cxn ang="0">
                  <a:pos x="12" y="28"/>
                </a:cxn>
                <a:cxn ang="0">
                  <a:pos x="7" y="32"/>
                </a:cxn>
                <a:cxn ang="0">
                  <a:pos x="0" y="26"/>
                </a:cxn>
                <a:cxn ang="0">
                  <a:pos x="5" y="22"/>
                </a:cxn>
                <a:cxn ang="0">
                  <a:pos x="7" y="16"/>
                </a:cxn>
                <a:cxn ang="0">
                  <a:pos x="9" y="0"/>
                </a:cxn>
                <a:cxn ang="0">
                  <a:pos x="18" y="1"/>
                </a:cxn>
              </a:cxnLst>
              <a:rect l="0" t="0" r="r" b="b"/>
              <a:pathLst>
                <a:path w="18" h="32">
                  <a:moveTo>
                    <a:pt x="18" y="1"/>
                  </a:moveTo>
                  <a:lnTo>
                    <a:pt x="16" y="19"/>
                  </a:lnTo>
                  <a:lnTo>
                    <a:pt x="12" y="28"/>
                  </a:lnTo>
                  <a:lnTo>
                    <a:pt x="7" y="32"/>
                  </a:lnTo>
                  <a:lnTo>
                    <a:pt x="0" y="26"/>
                  </a:lnTo>
                  <a:lnTo>
                    <a:pt x="5" y="22"/>
                  </a:lnTo>
                  <a:lnTo>
                    <a:pt x="7" y="16"/>
                  </a:lnTo>
                  <a:lnTo>
                    <a:pt x="9" y="0"/>
                  </a:lnTo>
                  <a:lnTo>
                    <a:pt x="18"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 name="Freeform 13"/>
            <p:cNvSpPr>
              <a:spLocks/>
            </p:cNvSpPr>
            <p:nvPr userDrawn="1"/>
          </p:nvSpPr>
          <p:spPr bwMode="auto">
            <a:xfrm>
              <a:off x="581" y="4153"/>
              <a:ext cx="2" cy="0"/>
            </a:xfrm>
            <a:custGeom>
              <a:avLst/>
              <a:gdLst/>
              <a:ahLst/>
              <a:cxnLst>
                <a:cxn ang="0">
                  <a:pos x="9" y="0"/>
                </a:cxn>
                <a:cxn ang="0">
                  <a:pos x="9" y="1"/>
                </a:cxn>
                <a:cxn ang="0">
                  <a:pos x="0" y="0"/>
                </a:cxn>
                <a:cxn ang="0">
                  <a:pos x="0" y="3"/>
                </a:cxn>
                <a:cxn ang="0">
                  <a:pos x="9" y="0"/>
                </a:cxn>
              </a:cxnLst>
              <a:rect l="0" t="0" r="r" b="b"/>
              <a:pathLst>
                <a:path w="9" h="3">
                  <a:moveTo>
                    <a:pt x="9" y="0"/>
                  </a:moveTo>
                  <a:lnTo>
                    <a:pt x="9" y="1"/>
                  </a:lnTo>
                  <a:lnTo>
                    <a:pt x="0" y="0"/>
                  </a:lnTo>
                  <a:lnTo>
                    <a:pt x="0" y="3"/>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 name="Freeform 14"/>
            <p:cNvSpPr>
              <a:spLocks/>
            </p:cNvSpPr>
            <p:nvPr userDrawn="1"/>
          </p:nvSpPr>
          <p:spPr bwMode="auto">
            <a:xfrm>
              <a:off x="576" y="4156"/>
              <a:ext cx="5" cy="0"/>
            </a:xfrm>
            <a:custGeom>
              <a:avLst/>
              <a:gdLst/>
              <a:ahLst/>
              <a:cxnLst>
                <a:cxn ang="0">
                  <a:pos x="34" y="7"/>
                </a:cxn>
                <a:cxn ang="0">
                  <a:pos x="28" y="12"/>
                </a:cxn>
                <a:cxn ang="0">
                  <a:pos x="20" y="15"/>
                </a:cxn>
                <a:cxn ang="0">
                  <a:pos x="2" y="17"/>
                </a:cxn>
                <a:cxn ang="0">
                  <a:pos x="0" y="9"/>
                </a:cxn>
                <a:cxn ang="0">
                  <a:pos x="17" y="7"/>
                </a:cxn>
                <a:cxn ang="0">
                  <a:pos x="24" y="4"/>
                </a:cxn>
                <a:cxn ang="0">
                  <a:pos x="28" y="0"/>
                </a:cxn>
                <a:cxn ang="0">
                  <a:pos x="34" y="7"/>
                </a:cxn>
              </a:cxnLst>
              <a:rect l="0" t="0" r="r" b="b"/>
              <a:pathLst>
                <a:path w="34" h="17">
                  <a:moveTo>
                    <a:pt x="34" y="7"/>
                  </a:moveTo>
                  <a:lnTo>
                    <a:pt x="28" y="12"/>
                  </a:lnTo>
                  <a:lnTo>
                    <a:pt x="20" y="15"/>
                  </a:lnTo>
                  <a:lnTo>
                    <a:pt x="2" y="17"/>
                  </a:lnTo>
                  <a:lnTo>
                    <a:pt x="0" y="9"/>
                  </a:lnTo>
                  <a:lnTo>
                    <a:pt x="17" y="7"/>
                  </a:lnTo>
                  <a:lnTo>
                    <a:pt x="24" y="4"/>
                  </a:lnTo>
                  <a:lnTo>
                    <a:pt x="28" y="0"/>
                  </a:lnTo>
                  <a:lnTo>
                    <a:pt x="34"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 name="Freeform 15"/>
            <p:cNvSpPr>
              <a:spLocks/>
            </p:cNvSpPr>
            <p:nvPr userDrawn="1"/>
          </p:nvSpPr>
          <p:spPr bwMode="auto">
            <a:xfrm>
              <a:off x="580" y="4156"/>
              <a:ext cx="1" cy="0"/>
            </a:xfrm>
            <a:custGeom>
              <a:avLst/>
              <a:gdLst/>
              <a:ahLst/>
              <a:cxnLst>
                <a:cxn ang="0">
                  <a:pos x="7" y="7"/>
                </a:cxn>
                <a:cxn ang="0">
                  <a:pos x="6" y="7"/>
                </a:cxn>
                <a:cxn ang="0">
                  <a:pos x="0" y="0"/>
                </a:cxn>
                <a:cxn ang="0">
                  <a:pos x="0" y="1"/>
                </a:cxn>
                <a:cxn ang="0">
                  <a:pos x="7" y="7"/>
                </a:cxn>
              </a:cxnLst>
              <a:rect l="0" t="0" r="r" b="b"/>
              <a:pathLst>
                <a:path w="7" h="7">
                  <a:moveTo>
                    <a:pt x="7" y="7"/>
                  </a:moveTo>
                  <a:lnTo>
                    <a:pt x="6" y="7"/>
                  </a:lnTo>
                  <a:lnTo>
                    <a:pt x="0" y="0"/>
                  </a:lnTo>
                  <a:lnTo>
                    <a:pt x="0" y="1"/>
                  </a:lnTo>
                  <a:lnTo>
                    <a:pt x="7"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 name="Rectangle 16"/>
            <p:cNvSpPr>
              <a:spLocks noChangeArrowheads="1"/>
            </p:cNvSpPr>
            <p:nvPr userDrawn="1"/>
          </p:nvSpPr>
          <p:spPr bwMode="auto">
            <a:xfrm>
              <a:off x="572" y="4156"/>
              <a:ext cx="4" cy="0"/>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14" name="Freeform 17"/>
            <p:cNvSpPr>
              <a:spLocks/>
            </p:cNvSpPr>
            <p:nvPr userDrawn="1"/>
          </p:nvSpPr>
          <p:spPr bwMode="auto">
            <a:xfrm>
              <a:off x="576" y="4156"/>
              <a:ext cx="1" cy="0"/>
            </a:xfrm>
            <a:custGeom>
              <a:avLst/>
              <a:gdLst/>
              <a:ahLst/>
              <a:cxnLst>
                <a:cxn ang="0">
                  <a:pos x="2" y="9"/>
                </a:cxn>
                <a:cxn ang="0">
                  <a:pos x="1" y="9"/>
                </a:cxn>
                <a:cxn ang="0">
                  <a:pos x="1" y="0"/>
                </a:cxn>
                <a:cxn ang="0">
                  <a:pos x="0" y="1"/>
                </a:cxn>
                <a:cxn ang="0">
                  <a:pos x="2" y="9"/>
                </a:cxn>
              </a:cxnLst>
              <a:rect l="0" t="0" r="r" b="b"/>
              <a:pathLst>
                <a:path w="2" h="9">
                  <a:moveTo>
                    <a:pt x="2" y="9"/>
                  </a:moveTo>
                  <a:lnTo>
                    <a:pt x="1" y="9"/>
                  </a:lnTo>
                  <a:lnTo>
                    <a:pt x="1" y="0"/>
                  </a:lnTo>
                  <a:lnTo>
                    <a:pt x="0" y="1"/>
                  </a:lnTo>
                  <a:lnTo>
                    <a:pt x="2"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 name="Freeform 18"/>
            <p:cNvSpPr>
              <a:spLocks/>
            </p:cNvSpPr>
            <p:nvPr userDrawn="1"/>
          </p:nvSpPr>
          <p:spPr bwMode="auto">
            <a:xfrm>
              <a:off x="566" y="4156"/>
              <a:ext cx="6" cy="3"/>
            </a:xfrm>
            <a:custGeom>
              <a:avLst/>
              <a:gdLst/>
              <a:ahLst/>
              <a:cxnLst>
                <a:cxn ang="0">
                  <a:pos x="41" y="8"/>
                </a:cxn>
                <a:cxn ang="0">
                  <a:pos x="0" y="11"/>
                </a:cxn>
                <a:cxn ang="0">
                  <a:pos x="0" y="3"/>
                </a:cxn>
                <a:cxn ang="0">
                  <a:pos x="41" y="0"/>
                </a:cxn>
                <a:cxn ang="0">
                  <a:pos x="41" y="8"/>
                </a:cxn>
              </a:cxnLst>
              <a:rect l="0" t="0" r="r" b="b"/>
              <a:pathLst>
                <a:path w="41" h="11">
                  <a:moveTo>
                    <a:pt x="41" y="8"/>
                  </a:moveTo>
                  <a:lnTo>
                    <a:pt x="0" y="11"/>
                  </a:lnTo>
                  <a:lnTo>
                    <a:pt x="0" y="3"/>
                  </a:lnTo>
                  <a:lnTo>
                    <a:pt x="41" y="0"/>
                  </a:lnTo>
                  <a:lnTo>
                    <a:pt x="41"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 name="Freeform 19"/>
            <p:cNvSpPr>
              <a:spLocks/>
            </p:cNvSpPr>
            <p:nvPr userDrawn="1"/>
          </p:nvSpPr>
          <p:spPr bwMode="auto">
            <a:xfrm>
              <a:off x="572" y="4156"/>
              <a:ext cx="1" cy="0"/>
            </a:xfrm>
            <a:custGeom>
              <a:avLst/>
              <a:gdLst/>
              <a:ahLst/>
              <a:cxnLst>
                <a:cxn ang="0">
                  <a:pos x="0" y="0"/>
                </a:cxn>
                <a:cxn ang="0">
                  <a:pos x="0" y="1"/>
                </a:cxn>
                <a:cxn ang="0">
                  <a:pos x="0" y="9"/>
                </a:cxn>
                <a:cxn ang="0">
                  <a:pos x="0" y="0"/>
                </a:cxn>
              </a:cxnLst>
              <a:rect l="0" t="0" r="r" b="b"/>
              <a:pathLst>
                <a:path h="9">
                  <a:moveTo>
                    <a:pt x="0" y="0"/>
                  </a:moveTo>
                  <a:lnTo>
                    <a:pt x="0" y="1"/>
                  </a:ln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 name="Freeform 20"/>
            <p:cNvSpPr>
              <a:spLocks/>
            </p:cNvSpPr>
            <p:nvPr userDrawn="1"/>
          </p:nvSpPr>
          <p:spPr bwMode="auto">
            <a:xfrm>
              <a:off x="558" y="4158"/>
              <a:ext cx="6" cy="1"/>
            </a:xfrm>
            <a:custGeom>
              <a:avLst/>
              <a:gdLst/>
              <a:ahLst/>
              <a:cxnLst>
                <a:cxn ang="0">
                  <a:pos x="55" y="8"/>
                </a:cxn>
                <a:cxn ang="0">
                  <a:pos x="0" y="10"/>
                </a:cxn>
                <a:cxn ang="0">
                  <a:pos x="0" y="2"/>
                </a:cxn>
                <a:cxn ang="0">
                  <a:pos x="55" y="0"/>
                </a:cxn>
                <a:cxn ang="0">
                  <a:pos x="55" y="8"/>
                </a:cxn>
              </a:cxnLst>
              <a:rect l="0" t="0" r="r" b="b"/>
              <a:pathLst>
                <a:path w="55" h="10">
                  <a:moveTo>
                    <a:pt x="55" y="8"/>
                  </a:moveTo>
                  <a:lnTo>
                    <a:pt x="0" y="10"/>
                  </a:lnTo>
                  <a:lnTo>
                    <a:pt x="0" y="2"/>
                  </a:lnTo>
                  <a:lnTo>
                    <a:pt x="55" y="0"/>
                  </a:lnTo>
                  <a:lnTo>
                    <a:pt x="55"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 name="Freeform 21"/>
            <p:cNvSpPr>
              <a:spLocks/>
            </p:cNvSpPr>
            <p:nvPr userDrawn="1"/>
          </p:nvSpPr>
          <p:spPr bwMode="auto">
            <a:xfrm>
              <a:off x="566" y="4158"/>
              <a:ext cx="1" cy="1"/>
            </a:xfrm>
            <a:custGeom>
              <a:avLst/>
              <a:gdLst/>
              <a:ahLst/>
              <a:cxnLst>
                <a:cxn ang="0">
                  <a:pos x="0" y="8"/>
                </a:cxn>
                <a:cxn ang="0">
                  <a:pos x="0" y="0"/>
                </a:cxn>
                <a:cxn ang="0">
                  <a:pos x="0" y="8"/>
                </a:cxn>
              </a:cxnLst>
              <a:rect l="0" t="0" r="r" b="b"/>
              <a:pathLst>
                <a:path h="8">
                  <a:moveTo>
                    <a:pt x="0" y="8"/>
                  </a:moveTo>
                  <a:lnTo>
                    <a:pt x="0"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 name="Freeform 22"/>
            <p:cNvSpPr>
              <a:spLocks/>
            </p:cNvSpPr>
            <p:nvPr userDrawn="1"/>
          </p:nvSpPr>
          <p:spPr bwMode="auto">
            <a:xfrm>
              <a:off x="511" y="4149"/>
              <a:ext cx="47" cy="10"/>
            </a:xfrm>
            <a:custGeom>
              <a:avLst/>
              <a:gdLst/>
              <a:ahLst/>
              <a:cxnLst>
                <a:cxn ang="0">
                  <a:pos x="331" y="67"/>
                </a:cxn>
                <a:cxn ang="0">
                  <a:pos x="248" y="64"/>
                </a:cxn>
                <a:cxn ang="0">
                  <a:pos x="205" y="59"/>
                </a:cxn>
                <a:cxn ang="0">
                  <a:pos x="164" y="52"/>
                </a:cxn>
                <a:cxn ang="0">
                  <a:pos x="123" y="44"/>
                </a:cxn>
                <a:cxn ang="0">
                  <a:pos x="82" y="34"/>
                </a:cxn>
                <a:cxn ang="0">
                  <a:pos x="41" y="21"/>
                </a:cxn>
                <a:cxn ang="0">
                  <a:pos x="0" y="8"/>
                </a:cxn>
                <a:cxn ang="0">
                  <a:pos x="4" y="0"/>
                </a:cxn>
                <a:cxn ang="0">
                  <a:pos x="44" y="13"/>
                </a:cxn>
                <a:cxn ang="0">
                  <a:pos x="85" y="26"/>
                </a:cxn>
                <a:cxn ang="0">
                  <a:pos x="126" y="36"/>
                </a:cxn>
                <a:cxn ang="0">
                  <a:pos x="166" y="44"/>
                </a:cxn>
                <a:cxn ang="0">
                  <a:pos x="207" y="51"/>
                </a:cxn>
                <a:cxn ang="0">
                  <a:pos x="248" y="56"/>
                </a:cxn>
                <a:cxn ang="0">
                  <a:pos x="331" y="59"/>
                </a:cxn>
                <a:cxn ang="0">
                  <a:pos x="331" y="67"/>
                </a:cxn>
              </a:cxnLst>
              <a:rect l="0" t="0" r="r" b="b"/>
              <a:pathLst>
                <a:path w="331" h="67">
                  <a:moveTo>
                    <a:pt x="331" y="67"/>
                  </a:moveTo>
                  <a:lnTo>
                    <a:pt x="248" y="64"/>
                  </a:lnTo>
                  <a:lnTo>
                    <a:pt x="205" y="59"/>
                  </a:lnTo>
                  <a:lnTo>
                    <a:pt x="164" y="52"/>
                  </a:lnTo>
                  <a:lnTo>
                    <a:pt x="123" y="44"/>
                  </a:lnTo>
                  <a:lnTo>
                    <a:pt x="82" y="34"/>
                  </a:lnTo>
                  <a:lnTo>
                    <a:pt x="41" y="21"/>
                  </a:lnTo>
                  <a:lnTo>
                    <a:pt x="0" y="8"/>
                  </a:lnTo>
                  <a:lnTo>
                    <a:pt x="4" y="0"/>
                  </a:lnTo>
                  <a:lnTo>
                    <a:pt x="44" y="13"/>
                  </a:lnTo>
                  <a:lnTo>
                    <a:pt x="85" y="26"/>
                  </a:lnTo>
                  <a:lnTo>
                    <a:pt x="126" y="36"/>
                  </a:lnTo>
                  <a:lnTo>
                    <a:pt x="166" y="44"/>
                  </a:lnTo>
                  <a:lnTo>
                    <a:pt x="207" y="51"/>
                  </a:lnTo>
                  <a:lnTo>
                    <a:pt x="248" y="56"/>
                  </a:lnTo>
                  <a:lnTo>
                    <a:pt x="331" y="59"/>
                  </a:lnTo>
                  <a:lnTo>
                    <a:pt x="331" y="6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0" name="Freeform 23"/>
            <p:cNvSpPr>
              <a:spLocks/>
            </p:cNvSpPr>
            <p:nvPr userDrawn="1"/>
          </p:nvSpPr>
          <p:spPr bwMode="auto">
            <a:xfrm>
              <a:off x="558" y="4158"/>
              <a:ext cx="1" cy="1"/>
            </a:xfrm>
            <a:custGeom>
              <a:avLst/>
              <a:gdLst/>
              <a:ahLst/>
              <a:cxnLst>
                <a:cxn ang="0">
                  <a:pos x="0" y="8"/>
                </a:cxn>
                <a:cxn ang="0">
                  <a:pos x="0" y="0"/>
                </a:cxn>
                <a:cxn ang="0">
                  <a:pos x="0" y="8"/>
                </a:cxn>
              </a:cxnLst>
              <a:rect l="0" t="0" r="r" b="b"/>
              <a:pathLst>
                <a:path h="8">
                  <a:moveTo>
                    <a:pt x="0" y="8"/>
                  </a:moveTo>
                  <a:lnTo>
                    <a:pt x="0"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1" name="Freeform 24"/>
            <p:cNvSpPr>
              <a:spLocks/>
            </p:cNvSpPr>
            <p:nvPr userDrawn="1"/>
          </p:nvSpPr>
          <p:spPr bwMode="auto">
            <a:xfrm>
              <a:off x="472" y="4130"/>
              <a:ext cx="40" cy="23"/>
            </a:xfrm>
            <a:custGeom>
              <a:avLst/>
              <a:gdLst/>
              <a:ahLst/>
              <a:cxnLst>
                <a:cxn ang="0">
                  <a:pos x="274" y="150"/>
                </a:cxn>
                <a:cxn ang="0">
                  <a:pos x="241" y="137"/>
                </a:cxn>
                <a:cxn ang="0">
                  <a:pos x="166" y="103"/>
                </a:cxn>
                <a:cxn ang="0">
                  <a:pos x="75" y="59"/>
                </a:cxn>
                <a:cxn ang="0">
                  <a:pos x="33" y="32"/>
                </a:cxn>
                <a:cxn ang="0">
                  <a:pos x="0" y="7"/>
                </a:cxn>
                <a:cxn ang="0">
                  <a:pos x="6" y="0"/>
                </a:cxn>
                <a:cxn ang="0">
                  <a:pos x="39" y="25"/>
                </a:cxn>
                <a:cxn ang="0">
                  <a:pos x="80" y="51"/>
                </a:cxn>
                <a:cxn ang="0">
                  <a:pos x="170" y="95"/>
                </a:cxn>
                <a:cxn ang="0">
                  <a:pos x="246" y="129"/>
                </a:cxn>
                <a:cxn ang="0">
                  <a:pos x="278" y="142"/>
                </a:cxn>
                <a:cxn ang="0">
                  <a:pos x="274" y="150"/>
                </a:cxn>
              </a:cxnLst>
              <a:rect l="0" t="0" r="r" b="b"/>
              <a:pathLst>
                <a:path w="278" h="150">
                  <a:moveTo>
                    <a:pt x="274" y="150"/>
                  </a:moveTo>
                  <a:lnTo>
                    <a:pt x="241" y="137"/>
                  </a:lnTo>
                  <a:lnTo>
                    <a:pt x="166" y="103"/>
                  </a:lnTo>
                  <a:lnTo>
                    <a:pt x="75" y="59"/>
                  </a:lnTo>
                  <a:lnTo>
                    <a:pt x="33" y="32"/>
                  </a:lnTo>
                  <a:lnTo>
                    <a:pt x="0" y="7"/>
                  </a:lnTo>
                  <a:lnTo>
                    <a:pt x="6" y="0"/>
                  </a:lnTo>
                  <a:lnTo>
                    <a:pt x="39" y="25"/>
                  </a:lnTo>
                  <a:lnTo>
                    <a:pt x="80" y="51"/>
                  </a:lnTo>
                  <a:lnTo>
                    <a:pt x="170" y="95"/>
                  </a:lnTo>
                  <a:lnTo>
                    <a:pt x="246" y="129"/>
                  </a:lnTo>
                  <a:lnTo>
                    <a:pt x="278" y="142"/>
                  </a:lnTo>
                  <a:lnTo>
                    <a:pt x="274" y="15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2" name="Freeform 25"/>
            <p:cNvSpPr>
              <a:spLocks/>
            </p:cNvSpPr>
            <p:nvPr userDrawn="1"/>
          </p:nvSpPr>
          <p:spPr bwMode="auto">
            <a:xfrm>
              <a:off x="511" y="4149"/>
              <a:ext cx="1" cy="4"/>
            </a:xfrm>
            <a:custGeom>
              <a:avLst/>
              <a:gdLst/>
              <a:ahLst/>
              <a:cxnLst>
                <a:cxn ang="0">
                  <a:pos x="0" y="8"/>
                </a:cxn>
                <a:cxn ang="0">
                  <a:pos x="4" y="0"/>
                </a:cxn>
                <a:cxn ang="0">
                  <a:pos x="0" y="8"/>
                </a:cxn>
              </a:cxnLst>
              <a:rect l="0" t="0" r="r" b="b"/>
              <a:pathLst>
                <a:path w="4" h="8">
                  <a:moveTo>
                    <a:pt x="0" y="8"/>
                  </a:moveTo>
                  <a:lnTo>
                    <a:pt x="4"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3" name="Freeform 26"/>
            <p:cNvSpPr>
              <a:spLocks/>
            </p:cNvSpPr>
            <p:nvPr userDrawn="1"/>
          </p:nvSpPr>
          <p:spPr bwMode="auto">
            <a:xfrm>
              <a:off x="447" y="4109"/>
              <a:ext cx="20" cy="20"/>
            </a:xfrm>
            <a:custGeom>
              <a:avLst/>
              <a:gdLst/>
              <a:ahLst/>
              <a:cxnLst>
                <a:cxn ang="0">
                  <a:pos x="174" y="145"/>
                </a:cxn>
                <a:cxn ang="0">
                  <a:pos x="80" y="70"/>
                </a:cxn>
                <a:cxn ang="0">
                  <a:pos x="0" y="7"/>
                </a:cxn>
                <a:cxn ang="0">
                  <a:pos x="6" y="0"/>
                </a:cxn>
                <a:cxn ang="0">
                  <a:pos x="86" y="63"/>
                </a:cxn>
                <a:cxn ang="0">
                  <a:pos x="180" y="138"/>
                </a:cxn>
                <a:cxn ang="0">
                  <a:pos x="174" y="145"/>
                </a:cxn>
              </a:cxnLst>
              <a:rect l="0" t="0" r="r" b="b"/>
              <a:pathLst>
                <a:path w="180" h="145">
                  <a:moveTo>
                    <a:pt x="174" y="145"/>
                  </a:moveTo>
                  <a:lnTo>
                    <a:pt x="80" y="70"/>
                  </a:lnTo>
                  <a:lnTo>
                    <a:pt x="0" y="7"/>
                  </a:lnTo>
                  <a:lnTo>
                    <a:pt x="6" y="0"/>
                  </a:lnTo>
                  <a:lnTo>
                    <a:pt x="86" y="63"/>
                  </a:lnTo>
                  <a:lnTo>
                    <a:pt x="180" y="138"/>
                  </a:lnTo>
                  <a:lnTo>
                    <a:pt x="174" y="14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4" name="Freeform 27"/>
            <p:cNvSpPr>
              <a:spLocks/>
            </p:cNvSpPr>
            <p:nvPr userDrawn="1"/>
          </p:nvSpPr>
          <p:spPr bwMode="auto">
            <a:xfrm>
              <a:off x="472" y="4130"/>
              <a:ext cx="1" cy="0"/>
            </a:xfrm>
            <a:custGeom>
              <a:avLst/>
              <a:gdLst/>
              <a:ahLst/>
              <a:cxnLst>
                <a:cxn ang="0">
                  <a:pos x="0" y="7"/>
                </a:cxn>
                <a:cxn ang="0">
                  <a:pos x="6" y="0"/>
                </a:cxn>
                <a:cxn ang="0">
                  <a:pos x="0" y="7"/>
                </a:cxn>
              </a:cxnLst>
              <a:rect l="0" t="0" r="r" b="b"/>
              <a:pathLst>
                <a:path w="6" h="7">
                  <a:moveTo>
                    <a:pt x="0" y="7"/>
                  </a:moveTo>
                  <a:lnTo>
                    <a:pt x="6" y="0"/>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5" name="Freeform 28"/>
            <p:cNvSpPr>
              <a:spLocks/>
            </p:cNvSpPr>
            <p:nvPr userDrawn="1"/>
          </p:nvSpPr>
          <p:spPr bwMode="auto">
            <a:xfrm>
              <a:off x="444" y="4107"/>
              <a:ext cx="4" cy="4"/>
            </a:xfrm>
            <a:custGeom>
              <a:avLst/>
              <a:gdLst/>
              <a:ahLst/>
              <a:cxnLst>
                <a:cxn ang="0">
                  <a:pos x="20" y="24"/>
                </a:cxn>
                <a:cxn ang="0">
                  <a:pos x="0" y="7"/>
                </a:cxn>
                <a:cxn ang="0">
                  <a:pos x="5" y="0"/>
                </a:cxn>
                <a:cxn ang="0">
                  <a:pos x="26" y="17"/>
                </a:cxn>
                <a:cxn ang="0">
                  <a:pos x="20" y="24"/>
                </a:cxn>
              </a:cxnLst>
              <a:rect l="0" t="0" r="r" b="b"/>
              <a:pathLst>
                <a:path w="26" h="24">
                  <a:moveTo>
                    <a:pt x="20" y="24"/>
                  </a:moveTo>
                  <a:lnTo>
                    <a:pt x="0" y="7"/>
                  </a:lnTo>
                  <a:lnTo>
                    <a:pt x="5" y="0"/>
                  </a:lnTo>
                  <a:lnTo>
                    <a:pt x="26" y="17"/>
                  </a:lnTo>
                  <a:lnTo>
                    <a:pt x="20" y="2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6" name="Freeform 29"/>
            <p:cNvSpPr>
              <a:spLocks/>
            </p:cNvSpPr>
            <p:nvPr userDrawn="1"/>
          </p:nvSpPr>
          <p:spPr bwMode="auto">
            <a:xfrm>
              <a:off x="447" y="4109"/>
              <a:ext cx="1" cy="1"/>
            </a:xfrm>
            <a:custGeom>
              <a:avLst/>
              <a:gdLst/>
              <a:ahLst/>
              <a:cxnLst>
                <a:cxn ang="0">
                  <a:pos x="0" y="7"/>
                </a:cxn>
                <a:cxn ang="0">
                  <a:pos x="6" y="0"/>
                </a:cxn>
                <a:cxn ang="0">
                  <a:pos x="0" y="7"/>
                </a:cxn>
              </a:cxnLst>
              <a:rect l="0" t="0" r="r" b="b"/>
              <a:pathLst>
                <a:path w="6" h="7">
                  <a:moveTo>
                    <a:pt x="0" y="7"/>
                  </a:moveTo>
                  <a:lnTo>
                    <a:pt x="6" y="0"/>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7" name="Freeform 30"/>
            <p:cNvSpPr>
              <a:spLocks/>
            </p:cNvSpPr>
            <p:nvPr userDrawn="1"/>
          </p:nvSpPr>
          <p:spPr bwMode="auto">
            <a:xfrm>
              <a:off x="337" y="3963"/>
              <a:ext cx="112" cy="145"/>
            </a:xfrm>
            <a:custGeom>
              <a:avLst/>
              <a:gdLst/>
              <a:ahLst/>
              <a:cxnLst>
                <a:cxn ang="0">
                  <a:pos x="750" y="1012"/>
                </a:cxn>
                <a:cxn ang="0">
                  <a:pos x="704" y="969"/>
                </a:cxn>
                <a:cxn ang="0">
                  <a:pos x="659" y="924"/>
                </a:cxn>
                <a:cxn ang="0">
                  <a:pos x="613" y="877"/>
                </a:cxn>
                <a:cxn ang="0">
                  <a:pos x="568" y="825"/>
                </a:cxn>
                <a:cxn ang="0">
                  <a:pos x="475" y="716"/>
                </a:cxn>
                <a:cxn ang="0">
                  <a:pos x="381" y="595"/>
                </a:cxn>
                <a:cxn ang="0">
                  <a:pos x="287" y="464"/>
                </a:cxn>
                <a:cxn ang="0">
                  <a:pos x="239" y="394"/>
                </a:cxn>
                <a:cxn ang="0">
                  <a:pos x="192" y="323"/>
                </a:cxn>
                <a:cxn ang="0">
                  <a:pos x="96" y="170"/>
                </a:cxn>
                <a:cxn ang="0">
                  <a:pos x="0" y="6"/>
                </a:cxn>
                <a:cxn ang="0">
                  <a:pos x="6" y="0"/>
                </a:cxn>
                <a:cxn ang="0">
                  <a:pos x="103" y="164"/>
                </a:cxn>
                <a:cxn ang="0">
                  <a:pos x="199" y="317"/>
                </a:cxn>
                <a:cxn ang="0">
                  <a:pos x="246" y="389"/>
                </a:cxn>
                <a:cxn ang="0">
                  <a:pos x="294" y="458"/>
                </a:cxn>
                <a:cxn ang="0">
                  <a:pos x="388" y="589"/>
                </a:cxn>
                <a:cxn ang="0">
                  <a:pos x="482" y="710"/>
                </a:cxn>
                <a:cxn ang="0">
                  <a:pos x="574" y="820"/>
                </a:cxn>
                <a:cxn ang="0">
                  <a:pos x="618" y="870"/>
                </a:cxn>
                <a:cxn ang="0">
                  <a:pos x="665" y="918"/>
                </a:cxn>
                <a:cxn ang="0">
                  <a:pos x="710" y="962"/>
                </a:cxn>
                <a:cxn ang="0">
                  <a:pos x="755" y="1005"/>
                </a:cxn>
                <a:cxn ang="0">
                  <a:pos x="750" y="1012"/>
                </a:cxn>
              </a:cxnLst>
              <a:rect l="0" t="0" r="r" b="b"/>
              <a:pathLst>
                <a:path w="755" h="1012">
                  <a:moveTo>
                    <a:pt x="750" y="1012"/>
                  </a:moveTo>
                  <a:lnTo>
                    <a:pt x="704" y="969"/>
                  </a:lnTo>
                  <a:lnTo>
                    <a:pt x="659" y="924"/>
                  </a:lnTo>
                  <a:lnTo>
                    <a:pt x="613" y="877"/>
                  </a:lnTo>
                  <a:lnTo>
                    <a:pt x="568" y="825"/>
                  </a:lnTo>
                  <a:lnTo>
                    <a:pt x="475" y="716"/>
                  </a:lnTo>
                  <a:lnTo>
                    <a:pt x="381" y="595"/>
                  </a:lnTo>
                  <a:lnTo>
                    <a:pt x="287" y="464"/>
                  </a:lnTo>
                  <a:lnTo>
                    <a:pt x="239" y="394"/>
                  </a:lnTo>
                  <a:lnTo>
                    <a:pt x="192" y="323"/>
                  </a:lnTo>
                  <a:lnTo>
                    <a:pt x="96" y="170"/>
                  </a:lnTo>
                  <a:lnTo>
                    <a:pt x="0" y="6"/>
                  </a:lnTo>
                  <a:lnTo>
                    <a:pt x="6" y="0"/>
                  </a:lnTo>
                  <a:lnTo>
                    <a:pt x="103" y="164"/>
                  </a:lnTo>
                  <a:lnTo>
                    <a:pt x="199" y="317"/>
                  </a:lnTo>
                  <a:lnTo>
                    <a:pt x="246" y="389"/>
                  </a:lnTo>
                  <a:lnTo>
                    <a:pt x="294" y="458"/>
                  </a:lnTo>
                  <a:lnTo>
                    <a:pt x="388" y="589"/>
                  </a:lnTo>
                  <a:lnTo>
                    <a:pt x="482" y="710"/>
                  </a:lnTo>
                  <a:lnTo>
                    <a:pt x="574" y="820"/>
                  </a:lnTo>
                  <a:lnTo>
                    <a:pt x="618" y="870"/>
                  </a:lnTo>
                  <a:lnTo>
                    <a:pt x="665" y="918"/>
                  </a:lnTo>
                  <a:lnTo>
                    <a:pt x="710" y="962"/>
                  </a:lnTo>
                  <a:lnTo>
                    <a:pt x="755" y="1005"/>
                  </a:lnTo>
                  <a:lnTo>
                    <a:pt x="750" y="101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8" name="Freeform 31"/>
            <p:cNvSpPr>
              <a:spLocks/>
            </p:cNvSpPr>
            <p:nvPr userDrawn="1"/>
          </p:nvSpPr>
          <p:spPr bwMode="auto">
            <a:xfrm>
              <a:off x="444" y="4107"/>
              <a:ext cx="1" cy="1"/>
            </a:xfrm>
            <a:custGeom>
              <a:avLst/>
              <a:gdLst/>
              <a:ahLst/>
              <a:cxnLst>
                <a:cxn ang="0">
                  <a:pos x="0" y="7"/>
                </a:cxn>
                <a:cxn ang="0">
                  <a:pos x="5" y="0"/>
                </a:cxn>
                <a:cxn ang="0">
                  <a:pos x="0" y="7"/>
                </a:cxn>
              </a:cxnLst>
              <a:rect l="0" t="0" r="r" b="b"/>
              <a:pathLst>
                <a:path w="5" h="7">
                  <a:moveTo>
                    <a:pt x="0" y="7"/>
                  </a:moveTo>
                  <a:lnTo>
                    <a:pt x="5" y="0"/>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9" name="Freeform 32"/>
            <p:cNvSpPr>
              <a:spLocks/>
            </p:cNvSpPr>
            <p:nvPr userDrawn="1"/>
          </p:nvSpPr>
          <p:spPr bwMode="auto">
            <a:xfrm>
              <a:off x="334" y="3956"/>
              <a:ext cx="4" cy="9"/>
            </a:xfrm>
            <a:custGeom>
              <a:avLst/>
              <a:gdLst/>
              <a:ahLst/>
              <a:cxnLst>
                <a:cxn ang="0">
                  <a:pos x="17" y="54"/>
                </a:cxn>
                <a:cxn ang="0">
                  <a:pos x="12" y="42"/>
                </a:cxn>
                <a:cxn ang="0">
                  <a:pos x="8" y="29"/>
                </a:cxn>
                <a:cxn ang="0">
                  <a:pos x="0" y="3"/>
                </a:cxn>
                <a:cxn ang="0">
                  <a:pos x="8" y="0"/>
                </a:cxn>
                <a:cxn ang="0">
                  <a:pos x="16" y="25"/>
                </a:cxn>
                <a:cxn ang="0">
                  <a:pos x="20" y="39"/>
                </a:cxn>
                <a:cxn ang="0">
                  <a:pos x="25" y="49"/>
                </a:cxn>
                <a:cxn ang="0">
                  <a:pos x="17" y="54"/>
                </a:cxn>
              </a:cxnLst>
              <a:rect l="0" t="0" r="r" b="b"/>
              <a:pathLst>
                <a:path w="25" h="54">
                  <a:moveTo>
                    <a:pt x="17" y="54"/>
                  </a:moveTo>
                  <a:lnTo>
                    <a:pt x="12" y="42"/>
                  </a:lnTo>
                  <a:lnTo>
                    <a:pt x="8" y="29"/>
                  </a:lnTo>
                  <a:lnTo>
                    <a:pt x="0" y="3"/>
                  </a:lnTo>
                  <a:lnTo>
                    <a:pt x="8" y="0"/>
                  </a:lnTo>
                  <a:lnTo>
                    <a:pt x="16" y="25"/>
                  </a:lnTo>
                  <a:lnTo>
                    <a:pt x="20" y="39"/>
                  </a:lnTo>
                  <a:lnTo>
                    <a:pt x="25" y="49"/>
                  </a:lnTo>
                  <a:lnTo>
                    <a:pt x="17" y="5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0" name="Freeform 33"/>
            <p:cNvSpPr>
              <a:spLocks/>
            </p:cNvSpPr>
            <p:nvPr userDrawn="1"/>
          </p:nvSpPr>
          <p:spPr bwMode="auto">
            <a:xfrm>
              <a:off x="337" y="3963"/>
              <a:ext cx="1" cy="1"/>
            </a:xfrm>
            <a:custGeom>
              <a:avLst/>
              <a:gdLst/>
              <a:ahLst/>
              <a:cxnLst>
                <a:cxn ang="0">
                  <a:pos x="2" y="6"/>
                </a:cxn>
                <a:cxn ang="0">
                  <a:pos x="0" y="5"/>
                </a:cxn>
                <a:cxn ang="0">
                  <a:pos x="8" y="0"/>
                </a:cxn>
                <a:cxn ang="0">
                  <a:pos x="2" y="6"/>
                </a:cxn>
              </a:cxnLst>
              <a:rect l="0" t="0" r="r" b="b"/>
              <a:pathLst>
                <a:path w="8" h="6">
                  <a:moveTo>
                    <a:pt x="2" y="6"/>
                  </a:moveTo>
                  <a:lnTo>
                    <a:pt x="0" y="5"/>
                  </a:lnTo>
                  <a:lnTo>
                    <a:pt x="8" y="0"/>
                  </a:lnTo>
                  <a:lnTo>
                    <a:pt x="2"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1" name="Freeform 34"/>
            <p:cNvSpPr>
              <a:spLocks/>
            </p:cNvSpPr>
            <p:nvPr userDrawn="1"/>
          </p:nvSpPr>
          <p:spPr bwMode="auto">
            <a:xfrm>
              <a:off x="334" y="3929"/>
              <a:ext cx="2" cy="28"/>
            </a:xfrm>
            <a:custGeom>
              <a:avLst/>
              <a:gdLst/>
              <a:ahLst/>
              <a:cxnLst>
                <a:cxn ang="0">
                  <a:pos x="5" y="194"/>
                </a:cxn>
                <a:cxn ang="0">
                  <a:pos x="13" y="194"/>
                </a:cxn>
                <a:cxn ang="0">
                  <a:pos x="8" y="0"/>
                </a:cxn>
                <a:cxn ang="0">
                  <a:pos x="0" y="0"/>
                </a:cxn>
                <a:cxn ang="0">
                  <a:pos x="5" y="194"/>
                </a:cxn>
              </a:cxnLst>
              <a:rect l="0" t="0" r="r" b="b"/>
              <a:pathLst>
                <a:path w="13" h="194">
                  <a:moveTo>
                    <a:pt x="5" y="194"/>
                  </a:moveTo>
                  <a:lnTo>
                    <a:pt x="13" y="194"/>
                  </a:lnTo>
                  <a:lnTo>
                    <a:pt x="8" y="0"/>
                  </a:lnTo>
                  <a:lnTo>
                    <a:pt x="0" y="0"/>
                  </a:lnTo>
                  <a:lnTo>
                    <a:pt x="5" y="19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2" name="Freeform 35"/>
            <p:cNvSpPr>
              <a:spLocks/>
            </p:cNvSpPr>
            <p:nvPr userDrawn="1"/>
          </p:nvSpPr>
          <p:spPr bwMode="auto">
            <a:xfrm>
              <a:off x="334" y="3956"/>
              <a:ext cx="2" cy="1"/>
            </a:xfrm>
            <a:custGeom>
              <a:avLst/>
              <a:gdLst/>
              <a:ahLst/>
              <a:cxnLst>
                <a:cxn ang="0">
                  <a:pos x="0" y="3"/>
                </a:cxn>
                <a:cxn ang="0">
                  <a:pos x="0" y="1"/>
                </a:cxn>
                <a:cxn ang="0">
                  <a:pos x="8" y="1"/>
                </a:cxn>
                <a:cxn ang="0">
                  <a:pos x="8" y="0"/>
                </a:cxn>
                <a:cxn ang="0">
                  <a:pos x="0" y="3"/>
                </a:cxn>
              </a:cxnLst>
              <a:rect l="0" t="0" r="r" b="b"/>
              <a:pathLst>
                <a:path w="8" h="3">
                  <a:moveTo>
                    <a:pt x="0" y="3"/>
                  </a:moveTo>
                  <a:lnTo>
                    <a:pt x="0" y="1"/>
                  </a:lnTo>
                  <a:lnTo>
                    <a:pt x="8" y="1"/>
                  </a:lnTo>
                  <a:lnTo>
                    <a:pt x="8" y="0"/>
                  </a:lnTo>
                  <a:lnTo>
                    <a:pt x="0" y="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3" name="Freeform 36"/>
            <p:cNvSpPr>
              <a:spLocks/>
            </p:cNvSpPr>
            <p:nvPr userDrawn="1"/>
          </p:nvSpPr>
          <p:spPr bwMode="auto">
            <a:xfrm>
              <a:off x="334" y="3908"/>
              <a:ext cx="56" cy="22"/>
            </a:xfrm>
            <a:custGeom>
              <a:avLst/>
              <a:gdLst/>
              <a:ahLst/>
              <a:cxnLst>
                <a:cxn ang="0">
                  <a:pos x="0" y="140"/>
                </a:cxn>
                <a:cxn ang="0">
                  <a:pos x="57" y="132"/>
                </a:cxn>
                <a:cxn ang="0">
                  <a:pos x="110" y="122"/>
                </a:cxn>
                <a:cxn ang="0">
                  <a:pos x="160" y="109"/>
                </a:cxn>
                <a:cxn ang="0">
                  <a:pos x="206" y="94"/>
                </a:cxn>
                <a:cxn ang="0">
                  <a:pos x="250" y="75"/>
                </a:cxn>
                <a:cxn ang="0">
                  <a:pos x="292" y="53"/>
                </a:cxn>
                <a:cxn ang="0">
                  <a:pos x="331" y="28"/>
                </a:cxn>
                <a:cxn ang="0">
                  <a:pos x="366" y="0"/>
                </a:cxn>
                <a:cxn ang="0">
                  <a:pos x="371" y="6"/>
                </a:cxn>
                <a:cxn ang="0">
                  <a:pos x="335" y="36"/>
                </a:cxn>
                <a:cxn ang="0">
                  <a:pos x="297" y="61"/>
                </a:cxn>
                <a:cxn ang="0">
                  <a:pos x="255" y="83"/>
                </a:cxn>
                <a:cxn ang="0">
                  <a:pos x="210" y="102"/>
                </a:cxn>
                <a:cxn ang="0">
                  <a:pos x="162" y="118"/>
                </a:cxn>
                <a:cxn ang="0">
                  <a:pos x="111" y="131"/>
                </a:cxn>
                <a:cxn ang="0">
                  <a:pos x="58" y="141"/>
                </a:cxn>
                <a:cxn ang="0">
                  <a:pos x="1" y="149"/>
                </a:cxn>
                <a:cxn ang="0">
                  <a:pos x="0" y="140"/>
                </a:cxn>
              </a:cxnLst>
              <a:rect l="0" t="0" r="r" b="b"/>
              <a:pathLst>
                <a:path w="371" h="149">
                  <a:moveTo>
                    <a:pt x="0" y="140"/>
                  </a:moveTo>
                  <a:lnTo>
                    <a:pt x="57" y="132"/>
                  </a:lnTo>
                  <a:lnTo>
                    <a:pt x="110" y="122"/>
                  </a:lnTo>
                  <a:lnTo>
                    <a:pt x="160" y="109"/>
                  </a:lnTo>
                  <a:lnTo>
                    <a:pt x="206" y="94"/>
                  </a:lnTo>
                  <a:lnTo>
                    <a:pt x="250" y="75"/>
                  </a:lnTo>
                  <a:lnTo>
                    <a:pt x="292" y="53"/>
                  </a:lnTo>
                  <a:lnTo>
                    <a:pt x="331" y="28"/>
                  </a:lnTo>
                  <a:lnTo>
                    <a:pt x="366" y="0"/>
                  </a:lnTo>
                  <a:lnTo>
                    <a:pt x="371" y="6"/>
                  </a:lnTo>
                  <a:lnTo>
                    <a:pt x="335" y="36"/>
                  </a:lnTo>
                  <a:lnTo>
                    <a:pt x="297" y="61"/>
                  </a:lnTo>
                  <a:lnTo>
                    <a:pt x="255" y="83"/>
                  </a:lnTo>
                  <a:lnTo>
                    <a:pt x="210" y="102"/>
                  </a:lnTo>
                  <a:lnTo>
                    <a:pt x="162" y="118"/>
                  </a:lnTo>
                  <a:lnTo>
                    <a:pt x="111" y="131"/>
                  </a:lnTo>
                  <a:lnTo>
                    <a:pt x="58" y="141"/>
                  </a:lnTo>
                  <a:lnTo>
                    <a:pt x="1" y="149"/>
                  </a:lnTo>
                  <a:lnTo>
                    <a:pt x="0" y="14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4" name="Freeform 37"/>
            <p:cNvSpPr>
              <a:spLocks/>
            </p:cNvSpPr>
            <p:nvPr userDrawn="1"/>
          </p:nvSpPr>
          <p:spPr bwMode="auto">
            <a:xfrm>
              <a:off x="334" y="3927"/>
              <a:ext cx="1" cy="3"/>
            </a:xfrm>
            <a:custGeom>
              <a:avLst/>
              <a:gdLst/>
              <a:ahLst/>
              <a:cxnLst>
                <a:cxn ang="0">
                  <a:pos x="0" y="4"/>
                </a:cxn>
                <a:cxn ang="0">
                  <a:pos x="0" y="1"/>
                </a:cxn>
                <a:cxn ang="0">
                  <a:pos x="4" y="0"/>
                </a:cxn>
                <a:cxn ang="0">
                  <a:pos x="5" y="9"/>
                </a:cxn>
                <a:cxn ang="0">
                  <a:pos x="8" y="4"/>
                </a:cxn>
                <a:cxn ang="0">
                  <a:pos x="0" y="4"/>
                </a:cxn>
              </a:cxnLst>
              <a:rect l="0" t="0" r="r" b="b"/>
              <a:pathLst>
                <a:path w="8" h="9">
                  <a:moveTo>
                    <a:pt x="0" y="4"/>
                  </a:moveTo>
                  <a:lnTo>
                    <a:pt x="0" y="1"/>
                  </a:lnTo>
                  <a:lnTo>
                    <a:pt x="4" y="0"/>
                  </a:lnTo>
                  <a:lnTo>
                    <a:pt x="5" y="9"/>
                  </a:lnTo>
                  <a:lnTo>
                    <a:pt x="8" y="4"/>
                  </a:lnTo>
                  <a:lnTo>
                    <a:pt x="0" y="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5" name="Freeform 38"/>
            <p:cNvSpPr>
              <a:spLocks/>
            </p:cNvSpPr>
            <p:nvPr userDrawn="1"/>
          </p:nvSpPr>
          <p:spPr bwMode="auto">
            <a:xfrm>
              <a:off x="387" y="3845"/>
              <a:ext cx="22" cy="64"/>
            </a:xfrm>
            <a:custGeom>
              <a:avLst/>
              <a:gdLst/>
              <a:ahLst/>
              <a:cxnLst>
                <a:cxn ang="0">
                  <a:pos x="0" y="437"/>
                </a:cxn>
                <a:cxn ang="0">
                  <a:pos x="21" y="417"/>
                </a:cxn>
                <a:cxn ang="0">
                  <a:pos x="42" y="398"/>
                </a:cxn>
                <a:cxn ang="0">
                  <a:pos x="78" y="352"/>
                </a:cxn>
                <a:cxn ang="0">
                  <a:pos x="94" y="328"/>
                </a:cxn>
                <a:cxn ang="0">
                  <a:pos x="107" y="303"/>
                </a:cxn>
                <a:cxn ang="0">
                  <a:pos x="120" y="278"/>
                </a:cxn>
                <a:cxn ang="0">
                  <a:pos x="132" y="251"/>
                </a:cxn>
                <a:cxn ang="0">
                  <a:pos x="142" y="222"/>
                </a:cxn>
                <a:cxn ang="0">
                  <a:pos x="151" y="195"/>
                </a:cxn>
                <a:cxn ang="0">
                  <a:pos x="159" y="164"/>
                </a:cxn>
                <a:cxn ang="0">
                  <a:pos x="165" y="133"/>
                </a:cxn>
                <a:cxn ang="0">
                  <a:pos x="171" y="102"/>
                </a:cxn>
                <a:cxn ang="0">
                  <a:pos x="174" y="68"/>
                </a:cxn>
                <a:cxn ang="0">
                  <a:pos x="176" y="35"/>
                </a:cxn>
                <a:cxn ang="0">
                  <a:pos x="176" y="0"/>
                </a:cxn>
                <a:cxn ang="0">
                  <a:pos x="184" y="0"/>
                </a:cxn>
                <a:cxn ang="0">
                  <a:pos x="184" y="35"/>
                </a:cxn>
                <a:cxn ang="0">
                  <a:pos x="182" y="71"/>
                </a:cxn>
                <a:cxn ang="0">
                  <a:pos x="179" y="104"/>
                </a:cxn>
                <a:cxn ang="0">
                  <a:pos x="173" y="136"/>
                </a:cxn>
                <a:cxn ang="0">
                  <a:pos x="167" y="168"/>
                </a:cxn>
                <a:cxn ang="0">
                  <a:pos x="159" y="198"/>
                </a:cxn>
                <a:cxn ang="0">
                  <a:pos x="150" y="227"/>
                </a:cxn>
                <a:cxn ang="0">
                  <a:pos x="140" y="255"/>
                </a:cxn>
                <a:cxn ang="0">
                  <a:pos x="128" y="283"/>
                </a:cxn>
                <a:cxn ang="0">
                  <a:pos x="115" y="308"/>
                </a:cxn>
                <a:cxn ang="0">
                  <a:pos x="100" y="334"/>
                </a:cxn>
                <a:cxn ang="0">
                  <a:pos x="85" y="358"/>
                </a:cxn>
                <a:cxn ang="0">
                  <a:pos x="48" y="404"/>
                </a:cxn>
                <a:cxn ang="0">
                  <a:pos x="27" y="424"/>
                </a:cxn>
                <a:cxn ang="0">
                  <a:pos x="5" y="443"/>
                </a:cxn>
                <a:cxn ang="0">
                  <a:pos x="0" y="437"/>
                </a:cxn>
              </a:cxnLst>
              <a:rect l="0" t="0" r="r" b="b"/>
              <a:pathLst>
                <a:path w="184" h="443">
                  <a:moveTo>
                    <a:pt x="0" y="437"/>
                  </a:moveTo>
                  <a:lnTo>
                    <a:pt x="21" y="417"/>
                  </a:lnTo>
                  <a:lnTo>
                    <a:pt x="42" y="398"/>
                  </a:lnTo>
                  <a:lnTo>
                    <a:pt x="78" y="352"/>
                  </a:lnTo>
                  <a:lnTo>
                    <a:pt x="94" y="328"/>
                  </a:lnTo>
                  <a:lnTo>
                    <a:pt x="107" y="303"/>
                  </a:lnTo>
                  <a:lnTo>
                    <a:pt x="120" y="278"/>
                  </a:lnTo>
                  <a:lnTo>
                    <a:pt x="132" y="251"/>
                  </a:lnTo>
                  <a:lnTo>
                    <a:pt x="142" y="222"/>
                  </a:lnTo>
                  <a:lnTo>
                    <a:pt x="151" y="195"/>
                  </a:lnTo>
                  <a:lnTo>
                    <a:pt x="159" y="164"/>
                  </a:lnTo>
                  <a:lnTo>
                    <a:pt x="165" y="133"/>
                  </a:lnTo>
                  <a:lnTo>
                    <a:pt x="171" y="102"/>
                  </a:lnTo>
                  <a:lnTo>
                    <a:pt x="174" y="68"/>
                  </a:lnTo>
                  <a:lnTo>
                    <a:pt x="176" y="35"/>
                  </a:lnTo>
                  <a:lnTo>
                    <a:pt x="176" y="0"/>
                  </a:lnTo>
                  <a:lnTo>
                    <a:pt x="184" y="0"/>
                  </a:lnTo>
                  <a:lnTo>
                    <a:pt x="184" y="35"/>
                  </a:lnTo>
                  <a:lnTo>
                    <a:pt x="182" y="71"/>
                  </a:lnTo>
                  <a:lnTo>
                    <a:pt x="179" y="104"/>
                  </a:lnTo>
                  <a:lnTo>
                    <a:pt x="173" y="136"/>
                  </a:lnTo>
                  <a:lnTo>
                    <a:pt x="167" y="168"/>
                  </a:lnTo>
                  <a:lnTo>
                    <a:pt x="159" y="198"/>
                  </a:lnTo>
                  <a:lnTo>
                    <a:pt x="150" y="227"/>
                  </a:lnTo>
                  <a:lnTo>
                    <a:pt x="140" y="255"/>
                  </a:lnTo>
                  <a:lnTo>
                    <a:pt x="128" y="283"/>
                  </a:lnTo>
                  <a:lnTo>
                    <a:pt x="115" y="308"/>
                  </a:lnTo>
                  <a:lnTo>
                    <a:pt x="100" y="334"/>
                  </a:lnTo>
                  <a:lnTo>
                    <a:pt x="85" y="358"/>
                  </a:lnTo>
                  <a:lnTo>
                    <a:pt x="48" y="404"/>
                  </a:lnTo>
                  <a:lnTo>
                    <a:pt x="27" y="424"/>
                  </a:lnTo>
                  <a:lnTo>
                    <a:pt x="5" y="443"/>
                  </a:lnTo>
                  <a:lnTo>
                    <a:pt x="0" y="43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6" name="Freeform 39"/>
            <p:cNvSpPr>
              <a:spLocks/>
            </p:cNvSpPr>
            <p:nvPr userDrawn="1"/>
          </p:nvSpPr>
          <p:spPr bwMode="auto">
            <a:xfrm>
              <a:off x="387" y="3908"/>
              <a:ext cx="1" cy="1"/>
            </a:xfrm>
            <a:custGeom>
              <a:avLst/>
              <a:gdLst/>
              <a:ahLst/>
              <a:cxnLst>
                <a:cxn ang="0">
                  <a:pos x="5" y="6"/>
                </a:cxn>
                <a:cxn ang="0">
                  <a:pos x="0" y="0"/>
                </a:cxn>
                <a:cxn ang="0">
                  <a:pos x="5" y="6"/>
                </a:cxn>
              </a:cxnLst>
              <a:rect l="0" t="0" r="r" b="b"/>
              <a:pathLst>
                <a:path w="5" h="6">
                  <a:moveTo>
                    <a:pt x="5" y="6"/>
                  </a:moveTo>
                  <a:lnTo>
                    <a:pt x="0" y="0"/>
                  </a:lnTo>
                  <a:lnTo>
                    <a:pt x="5"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7" name="Freeform 40"/>
            <p:cNvSpPr>
              <a:spLocks/>
            </p:cNvSpPr>
            <p:nvPr userDrawn="1"/>
          </p:nvSpPr>
          <p:spPr bwMode="auto">
            <a:xfrm>
              <a:off x="387" y="3774"/>
              <a:ext cx="22" cy="72"/>
            </a:xfrm>
            <a:custGeom>
              <a:avLst/>
              <a:gdLst/>
              <a:ahLst/>
              <a:cxnLst>
                <a:cxn ang="0">
                  <a:pos x="175" y="506"/>
                </a:cxn>
                <a:cxn ang="0">
                  <a:pos x="173" y="432"/>
                </a:cxn>
                <a:cxn ang="0">
                  <a:pos x="164" y="362"/>
                </a:cxn>
                <a:cxn ang="0">
                  <a:pos x="158" y="328"/>
                </a:cxn>
                <a:cxn ang="0">
                  <a:pos x="150" y="295"/>
                </a:cxn>
                <a:cxn ang="0">
                  <a:pos x="131" y="231"/>
                </a:cxn>
                <a:cxn ang="0">
                  <a:pos x="106" y="170"/>
                </a:cxn>
                <a:cxn ang="0">
                  <a:pos x="77" y="112"/>
                </a:cxn>
                <a:cxn ang="0">
                  <a:pos x="60" y="84"/>
                </a:cxn>
                <a:cxn ang="0">
                  <a:pos x="41" y="58"/>
                </a:cxn>
                <a:cxn ang="0">
                  <a:pos x="21" y="32"/>
                </a:cxn>
                <a:cxn ang="0">
                  <a:pos x="0" y="6"/>
                </a:cxn>
                <a:cxn ang="0">
                  <a:pos x="7" y="0"/>
                </a:cxn>
                <a:cxn ang="0">
                  <a:pos x="28" y="26"/>
                </a:cxn>
                <a:cxn ang="0">
                  <a:pos x="47" y="52"/>
                </a:cxn>
                <a:cxn ang="0">
                  <a:pos x="67" y="79"/>
                </a:cxn>
                <a:cxn ang="0">
                  <a:pos x="84" y="107"/>
                </a:cxn>
                <a:cxn ang="0">
                  <a:pos x="114" y="165"/>
                </a:cxn>
                <a:cxn ang="0">
                  <a:pos x="139" y="228"/>
                </a:cxn>
                <a:cxn ang="0">
                  <a:pos x="158" y="292"/>
                </a:cxn>
                <a:cxn ang="0">
                  <a:pos x="166" y="326"/>
                </a:cxn>
                <a:cxn ang="0">
                  <a:pos x="172" y="360"/>
                </a:cxn>
                <a:cxn ang="0">
                  <a:pos x="181" y="432"/>
                </a:cxn>
                <a:cxn ang="0">
                  <a:pos x="183" y="506"/>
                </a:cxn>
                <a:cxn ang="0">
                  <a:pos x="175" y="506"/>
                </a:cxn>
              </a:cxnLst>
              <a:rect l="0" t="0" r="r" b="b"/>
              <a:pathLst>
                <a:path w="183" h="506">
                  <a:moveTo>
                    <a:pt x="175" y="506"/>
                  </a:moveTo>
                  <a:lnTo>
                    <a:pt x="173" y="432"/>
                  </a:lnTo>
                  <a:lnTo>
                    <a:pt x="164" y="362"/>
                  </a:lnTo>
                  <a:lnTo>
                    <a:pt x="158" y="328"/>
                  </a:lnTo>
                  <a:lnTo>
                    <a:pt x="150" y="295"/>
                  </a:lnTo>
                  <a:lnTo>
                    <a:pt x="131" y="231"/>
                  </a:lnTo>
                  <a:lnTo>
                    <a:pt x="106" y="170"/>
                  </a:lnTo>
                  <a:lnTo>
                    <a:pt x="77" y="112"/>
                  </a:lnTo>
                  <a:lnTo>
                    <a:pt x="60" y="84"/>
                  </a:lnTo>
                  <a:lnTo>
                    <a:pt x="41" y="58"/>
                  </a:lnTo>
                  <a:lnTo>
                    <a:pt x="21" y="32"/>
                  </a:lnTo>
                  <a:lnTo>
                    <a:pt x="0" y="6"/>
                  </a:lnTo>
                  <a:lnTo>
                    <a:pt x="7" y="0"/>
                  </a:lnTo>
                  <a:lnTo>
                    <a:pt x="28" y="26"/>
                  </a:lnTo>
                  <a:lnTo>
                    <a:pt x="47" y="52"/>
                  </a:lnTo>
                  <a:lnTo>
                    <a:pt x="67" y="79"/>
                  </a:lnTo>
                  <a:lnTo>
                    <a:pt x="84" y="107"/>
                  </a:lnTo>
                  <a:lnTo>
                    <a:pt x="114" y="165"/>
                  </a:lnTo>
                  <a:lnTo>
                    <a:pt x="139" y="228"/>
                  </a:lnTo>
                  <a:lnTo>
                    <a:pt x="158" y="292"/>
                  </a:lnTo>
                  <a:lnTo>
                    <a:pt x="166" y="326"/>
                  </a:lnTo>
                  <a:lnTo>
                    <a:pt x="172" y="360"/>
                  </a:lnTo>
                  <a:lnTo>
                    <a:pt x="181" y="432"/>
                  </a:lnTo>
                  <a:lnTo>
                    <a:pt x="183" y="506"/>
                  </a:lnTo>
                  <a:lnTo>
                    <a:pt x="175" y="50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8" name="Freeform 41"/>
            <p:cNvSpPr>
              <a:spLocks/>
            </p:cNvSpPr>
            <p:nvPr userDrawn="1"/>
          </p:nvSpPr>
          <p:spPr bwMode="auto">
            <a:xfrm>
              <a:off x="412" y="3845"/>
              <a:ext cx="1" cy="0"/>
            </a:xfrm>
            <a:custGeom>
              <a:avLst/>
              <a:gdLst/>
              <a:ahLst/>
              <a:cxnLst>
                <a:cxn ang="0">
                  <a:pos x="8" y="0"/>
                </a:cxn>
                <a:cxn ang="0">
                  <a:pos x="0" y="0"/>
                </a:cxn>
                <a:cxn ang="0">
                  <a:pos x="8" y="0"/>
                </a:cxn>
              </a:cxnLst>
              <a:rect l="0" t="0" r="r" b="b"/>
              <a:pathLst>
                <a:path w="8">
                  <a:moveTo>
                    <a:pt x="8" y="0"/>
                  </a:moveTo>
                  <a:lnTo>
                    <a:pt x="0" y="0"/>
                  </a:lnTo>
                  <a:lnTo>
                    <a:pt x="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39" name="Freeform 42"/>
            <p:cNvSpPr>
              <a:spLocks/>
            </p:cNvSpPr>
            <p:nvPr userDrawn="1"/>
          </p:nvSpPr>
          <p:spPr bwMode="auto">
            <a:xfrm>
              <a:off x="324" y="3746"/>
              <a:ext cx="64" cy="28"/>
            </a:xfrm>
            <a:custGeom>
              <a:avLst/>
              <a:gdLst/>
              <a:ahLst/>
              <a:cxnLst>
                <a:cxn ang="0">
                  <a:pos x="436" y="208"/>
                </a:cxn>
                <a:cxn ang="0">
                  <a:pos x="413" y="184"/>
                </a:cxn>
                <a:cxn ang="0">
                  <a:pos x="391" y="161"/>
                </a:cxn>
                <a:cxn ang="0">
                  <a:pos x="367" y="139"/>
                </a:cxn>
                <a:cxn ang="0">
                  <a:pos x="342" y="120"/>
                </a:cxn>
                <a:cxn ang="0">
                  <a:pos x="291" y="86"/>
                </a:cxn>
                <a:cxn ang="0">
                  <a:pos x="239" y="58"/>
                </a:cxn>
                <a:cxn ang="0">
                  <a:pos x="211" y="47"/>
                </a:cxn>
                <a:cxn ang="0">
                  <a:pos x="182" y="37"/>
                </a:cxn>
                <a:cxn ang="0">
                  <a:pos x="153" y="28"/>
                </a:cxn>
                <a:cxn ang="0">
                  <a:pos x="125" y="21"/>
                </a:cxn>
                <a:cxn ang="0">
                  <a:pos x="94" y="15"/>
                </a:cxn>
                <a:cxn ang="0">
                  <a:pos x="65" y="12"/>
                </a:cxn>
                <a:cxn ang="0">
                  <a:pos x="33" y="9"/>
                </a:cxn>
                <a:cxn ang="0">
                  <a:pos x="0" y="8"/>
                </a:cxn>
                <a:cxn ang="0">
                  <a:pos x="0" y="0"/>
                </a:cxn>
                <a:cxn ang="0">
                  <a:pos x="33" y="1"/>
                </a:cxn>
                <a:cxn ang="0">
                  <a:pos x="65" y="4"/>
                </a:cxn>
                <a:cxn ang="0">
                  <a:pos x="96" y="7"/>
                </a:cxn>
                <a:cxn ang="0">
                  <a:pos x="127" y="13"/>
                </a:cxn>
                <a:cxn ang="0">
                  <a:pos x="156" y="20"/>
                </a:cxn>
                <a:cxn ang="0">
                  <a:pos x="186" y="29"/>
                </a:cxn>
                <a:cxn ang="0">
                  <a:pos x="214" y="39"/>
                </a:cxn>
                <a:cxn ang="0">
                  <a:pos x="244" y="50"/>
                </a:cxn>
                <a:cxn ang="0">
                  <a:pos x="297" y="79"/>
                </a:cxn>
                <a:cxn ang="0">
                  <a:pos x="348" y="113"/>
                </a:cxn>
                <a:cxn ang="0">
                  <a:pos x="373" y="132"/>
                </a:cxn>
                <a:cxn ang="0">
                  <a:pos x="396" y="154"/>
                </a:cxn>
                <a:cxn ang="0">
                  <a:pos x="419" y="177"/>
                </a:cxn>
                <a:cxn ang="0">
                  <a:pos x="442" y="201"/>
                </a:cxn>
                <a:cxn ang="0">
                  <a:pos x="436" y="208"/>
                </a:cxn>
              </a:cxnLst>
              <a:rect l="0" t="0" r="r" b="b"/>
              <a:pathLst>
                <a:path w="442" h="208">
                  <a:moveTo>
                    <a:pt x="436" y="208"/>
                  </a:moveTo>
                  <a:lnTo>
                    <a:pt x="413" y="184"/>
                  </a:lnTo>
                  <a:lnTo>
                    <a:pt x="391" y="161"/>
                  </a:lnTo>
                  <a:lnTo>
                    <a:pt x="367" y="139"/>
                  </a:lnTo>
                  <a:lnTo>
                    <a:pt x="342" y="120"/>
                  </a:lnTo>
                  <a:lnTo>
                    <a:pt x="291" y="86"/>
                  </a:lnTo>
                  <a:lnTo>
                    <a:pt x="239" y="58"/>
                  </a:lnTo>
                  <a:lnTo>
                    <a:pt x="211" y="47"/>
                  </a:lnTo>
                  <a:lnTo>
                    <a:pt x="182" y="37"/>
                  </a:lnTo>
                  <a:lnTo>
                    <a:pt x="153" y="28"/>
                  </a:lnTo>
                  <a:lnTo>
                    <a:pt x="125" y="21"/>
                  </a:lnTo>
                  <a:lnTo>
                    <a:pt x="94" y="15"/>
                  </a:lnTo>
                  <a:lnTo>
                    <a:pt x="65" y="12"/>
                  </a:lnTo>
                  <a:lnTo>
                    <a:pt x="33" y="9"/>
                  </a:lnTo>
                  <a:lnTo>
                    <a:pt x="0" y="8"/>
                  </a:lnTo>
                  <a:lnTo>
                    <a:pt x="0" y="0"/>
                  </a:lnTo>
                  <a:lnTo>
                    <a:pt x="33" y="1"/>
                  </a:lnTo>
                  <a:lnTo>
                    <a:pt x="65" y="4"/>
                  </a:lnTo>
                  <a:lnTo>
                    <a:pt x="96" y="7"/>
                  </a:lnTo>
                  <a:lnTo>
                    <a:pt x="127" y="13"/>
                  </a:lnTo>
                  <a:lnTo>
                    <a:pt x="156" y="20"/>
                  </a:lnTo>
                  <a:lnTo>
                    <a:pt x="186" y="29"/>
                  </a:lnTo>
                  <a:lnTo>
                    <a:pt x="214" y="39"/>
                  </a:lnTo>
                  <a:lnTo>
                    <a:pt x="244" y="50"/>
                  </a:lnTo>
                  <a:lnTo>
                    <a:pt x="297" y="79"/>
                  </a:lnTo>
                  <a:lnTo>
                    <a:pt x="348" y="113"/>
                  </a:lnTo>
                  <a:lnTo>
                    <a:pt x="373" y="132"/>
                  </a:lnTo>
                  <a:lnTo>
                    <a:pt x="396" y="154"/>
                  </a:lnTo>
                  <a:lnTo>
                    <a:pt x="419" y="177"/>
                  </a:lnTo>
                  <a:lnTo>
                    <a:pt x="442" y="201"/>
                  </a:lnTo>
                  <a:lnTo>
                    <a:pt x="436" y="20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0" name="Freeform 43"/>
            <p:cNvSpPr>
              <a:spLocks/>
            </p:cNvSpPr>
            <p:nvPr userDrawn="1"/>
          </p:nvSpPr>
          <p:spPr bwMode="auto">
            <a:xfrm>
              <a:off x="387" y="3773"/>
              <a:ext cx="1" cy="1"/>
            </a:xfrm>
            <a:custGeom>
              <a:avLst/>
              <a:gdLst/>
              <a:ahLst/>
              <a:cxnLst>
                <a:cxn ang="0">
                  <a:pos x="7" y="1"/>
                </a:cxn>
                <a:cxn ang="0">
                  <a:pos x="6" y="0"/>
                </a:cxn>
                <a:cxn ang="0">
                  <a:pos x="0" y="7"/>
                </a:cxn>
                <a:cxn ang="0">
                  <a:pos x="7" y="1"/>
                </a:cxn>
              </a:cxnLst>
              <a:rect l="0" t="0" r="r" b="b"/>
              <a:pathLst>
                <a:path w="7" h="7">
                  <a:moveTo>
                    <a:pt x="7" y="1"/>
                  </a:moveTo>
                  <a:lnTo>
                    <a:pt x="6" y="0"/>
                  </a:lnTo>
                  <a:lnTo>
                    <a:pt x="0" y="7"/>
                  </a:lnTo>
                  <a:lnTo>
                    <a:pt x="7"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1" name="Freeform 44"/>
            <p:cNvSpPr>
              <a:spLocks/>
            </p:cNvSpPr>
            <p:nvPr userDrawn="1"/>
          </p:nvSpPr>
          <p:spPr bwMode="auto">
            <a:xfrm>
              <a:off x="289" y="3746"/>
              <a:ext cx="35" cy="5"/>
            </a:xfrm>
            <a:custGeom>
              <a:avLst/>
              <a:gdLst/>
              <a:ahLst/>
              <a:cxnLst>
                <a:cxn ang="0">
                  <a:pos x="249" y="8"/>
                </a:cxn>
                <a:cxn ang="0">
                  <a:pos x="175" y="11"/>
                </a:cxn>
                <a:cxn ang="0">
                  <a:pos x="142" y="13"/>
                </a:cxn>
                <a:cxn ang="0">
                  <a:pos x="110" y="17"/>
                </a:cxn>
                <a:cxn ang="0">
                  <a:pos x="52" y="28"/>
                </a:cxn>
                <a:cxn ang="0">
                  <a:pos x="28" y="36"/>
                </a:cxn>
                <a:cxn ang="0">
                  <a:pos x="5" y="44"/>
                </a:cxn>
                <a:cxn ang="0">
                  <a:pos x="0" y="36"/>
                </a:cxn>
                <a:cxn ang="0">
                  <a:pos x="24" y="28"/>
                </a:cxn>
                <a:cxn ang="0">
                  <a:pos x="49" y="20"/>
                </a:cxn>
                <a:cxn ang="0">
                  <a:pos x="108" y="9"/>
                </a:cxn>
                <a:cxn ang="0">
                  <a:pos x="140" y="5"/>
                </a:cxn>
                <a:cxn ang="0">
                  <a:pos x="175" y="3"/>
                </a:cxn>
                <a:cxn ang="0">
                  <a:pos x="249" y="0"/>
                </a:cxn>
                <a:cxn ang="0">
                  <a:pos x="249" y="8"/>
                </a:cxn>
              </a:cxnLst>
              <a:rect l="0" t="0" r="r" b="b"/>
              <a:pathLst>
                <a:path w="249" h="44">
                  <a:moveTo>
                    <a:pt x="249" y="8"/>
                  </a:moveTo>
                  <a:lnTo>
                    <a:pt x="175" y="11"/>
                  </a:lnTo>
                  <a:lnTo>
                    <a:pt x="142" y="13"/>
                  </a:lnTo>
                  <a:lnTo>
                    <a:pt x="110" y="17"/>
                  </a:lnTo>
                  <a:lnTo>
                    <a:pt x="52" y="28"/>
                  </a:lnTo>
                  <a:lnTo>
                    <a:pt x="28" y="36"/>
                  </a:lnTo>
                  <a:lnTo>
                    <a:pt x="5" y="44"/>
                  </a:lnTo>
                  <a:lnTo>
                    <a:pt x="0" y="36"/>
                  </a:lnTo>
                  <a:lnTo>
                    <a:pt x="24" y="28"/>
                  </a:lnTo>
                  <a:lnTo>
                    <a:pt x="49" y="20"/>
                  </a:lnTo>
                  <a:lnTo>
                    <a:pt x="108" y="9"/>
                  </a:lnTo>
                  <a:lnTo>
                    <a:pt x="140" y="5"/>
                  </a:lnTo>
                  <a:lnTo>
                    <a:pt x="175" y="3"/>
                  </a:lnTo>
                  <a:lnTo>
                    <a:pt x="249" y="0"/>
                  </a:lnTo>
                  <a:lnTo>
                    <a:pt x="249"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2" name="Freeform 45"/>
            <p:cNvSpPr>
              <a:spLocks/>
            </p:cNvSpPr>
            <p:nvPr userDrawn="1"/>
          </p:nvSpPr>
          <p:spPr bwMode="auto">
            <a:xfrm>
              <a:off x="324" y="3746"/>
              <a:ext cx="1" cy="0"/>
            </a:xfrm>
            <a:custGeom>
              <a:avLst/>
              <a:gdLst/>
              <a:ahLst/>
              <a:cxnLst>
                <a:cxn ang="0">
                  <a:pos x="0" y="0"/>
                </a:cxn>
                <a:cxn ang="0">
                  <a:pos x="0" y="8"/>
                </a:cxn>
                <a:cxn ang="0">
                  <a:pos x="0" y="0"/>
                </a:cxn>
              </a:cxnLst>
              <a:rect l="0" t="0" r="r" b="b"/>
              <a:pathLst>
                <a:path h="8">
                  <a:moveTo>
                    <a:pt x="0" y="0"/>
                  </a:moveTo>
                  <a:lnTo>
                    <a:pt x="0"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3" name="Freeform 46"/>
            <p:cNvSpPr>
              <a:spLocks/>
            </p:cNvSpPr>
            <p:nvPr userDrawn="1"/>
          </p:nvSpPr>
          <p:spPr bwMode="auto">
            <a:xfrm>
              <a:off x="274" y="3749"/>
              <a:ext cx="19" cy="14"/>
            </a:xfrm>
            <a:custGeom>
              <a:avLst/>
              <a:gdLst/>
              <a:ahLst/>
              <a:cxnLst>
                <a:cxn ang="0">
                  <a:pos x="109" y="8"/>
                </a:cxn>
                <a:cxn ang="0">
                  <a:pos x="89" y="17"/>
                </a:cxn>
                <a:cxn ang="0">
                  <a:pos x="69" y="26"/>
                </a:cxn>
                <a:cxn ang="0">
                  <a:pos x="53" y="37"/>
                </a:cxn>
                <a:cxn ang="0">
                  <a:pos x="40" y="49"/>
                </a:cxn>
                <a:cxn ang="0">
                  <a:pos x="29" y="62"/>
                </a:cxn>
                <a:cxn ang="0">
                  <a:pos x="20" y="75"/>
                </a:cxn>
                <a:cxn ang="0">
                  <a:pos x="13" y="90"/>
                </a:cxn>
                <a:cxn ang="0">
                  <a:pos x="9" y="104"/>
                </a:cxn>
                <a:cxn ang="0">
                  <a:pos x="0" y="102"/>
                </a:cxn>
                <a:cxn ang="0">
                  <a:pos x="5" y="86"/>
                </a:cxn>
                <a:cxn ang="0">
                  <a:pos x="12" y="70"/>
                </a:cxn>
                <a:cxn ang="0">
                  <a:pos x="22" y="57"/>
                </a:cxn>
                <a:cxn ang="0">
                  <a:pos x="33" y="43"/>
                </a:cxn>
                <a:cxn ang="0">
                  <a:pos x="48" y="30"/>
                </a:cxn>
                <a:cxn ang="0">
                  <a:pos x="64" y="19"/>
                </a:cxn>
                <a:cxn ang="0">
                  <a:pos x="84" y="9"/>
                </a:cxn>
                <a:cxn ang="0">
                  <a:pos x="104" y="0"/>
                </a:cxn>
                <a:cxn ang="0">
                  <a:pos x="109" y="8"/>
                </a:cxn>
              </a:cxnLst>
              <a:rect l="0" t="0" r="r" b="b"/>
              <a:pathLst>
                <a:path w="109" h="104">
                  <a:moveTo>
                    <a:pt x="109" y="8"/>
                  </a:moveTo>
                  <a:lnTo>
                    <a:pt x="89" y="17"/>
                  </a:lnTo>
                  <a:lnTo>
                    <a:pt x="69" y="26"/>
                  </a:lnTo>
                  <a:lnTo>
                    <a:pt x="53" y="37"/>
                  </a:lnTo>
                  <a:lnTo>
                    <a:pt x="40" y="49"/>
                  </a:lnTo>
                  <a:lnTo>
                    <a:pt x="29" y="62"/>
                  </a:lnTo>
                  <a:lnTo>
                    <a:pt x="20" y="75"/>
                  </a:lnTo>
                  <a:lnTo>
                    <a:pt x="13" y="90"/>
                  </a:lnTo>
                  <a:lnTo>
                    <a:pt x="9" y="104"/>
                  </a:lnTo>
                  <a:lnTo>
                    <a:pt x="0" y="102"/>
                  </a:lnTo>
                  <a:lnTo>
                    <a:pt x="5" y="86"/>
                  </a:lnTo>
                  <a:lnTo>
                    <a:pt x="12" y="70"/>
                  </a:lnTo>
                  <a:lnTo>
                    <a:pt x="22" y="57"/>
                  </a:lnTo>
                  <a:lnTo>
                    <a:pt x="33" y="43"/>
                  </a:lnTo>
                  <a:lnTo>
                    <a:pt x="48" y="30"/>
                  </a:lnTo>
                  <a:lnTo>
                    <a:pt x="64" y="19"/>
                  </a:lnTo>
                  <a:lnTo>
                    <a:pt x="84" y="9"/>
                  </a:lnTo>
                  <a:lnTo>
                    <a:pt x="104" y="0"/>
                  </a:lnTo>
                  <a:lnTo>
                    <a:pt x="109"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4" name="Freeform 47"/>
            <p:cNvSpPr>
              <a:spLocks/>
            </p:cNvSpPr>
            <p:nvPr userDrawn="1"/>
          </p:nvSpPr>
          <p:spPr bwMode="auto">
            <a:xfrm>
              <a:off x="289" y="3749"/>
              <a:ext cx="1" cy="0"/>
            </a:xfrm>
            <a:custGeom>
              <a:avLst/>
              <a:gdLst/>
              <a:ahLst/>
              <a:cxnLst>
                <a:cxn ang="0">
                  <a:pos x="0" y="0"/>
                </a:cxn>
                <a:cxn ang="0">
                  <a:pos x="5" y="8"/>
                </a:cxn>
                <a:cxn ang="0">
                  <a:pos x="0" y="0"/>
                </a:cxn>
              </a:cxnLst>
              <a:rect l="0" t="0" r="r" b="b"/>
              <a:pathLst>
                <a:path w="5" h="8">
                  <a:moveTo>
                    <a:pt x="0" y="0"/>
                  </a:moveTo>
                  <a:lnTo>
                    <a:pt x="5"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5" name="Freeform 48"/>
            <p:cNvSpPr>
              <a:spLocks/>
            </p:cNvSpPr>
            <p:nvPr userDrawn="1"/>
          </p:nvSpPr>
          <p:spPr bwMode="auto">
            <a:xfrm>
              <a:off x="271" y="3764"/>
              <a:ext cx="2" cy="50"/>
            </a:xfrm>
            <a:custGeom>
              <a:avLst/>
              <a:gdLst/>
              <a:ahLst/>
              <a:cxnLst>
                <a:cxn ang="0">
                  <a:pos x="30" y="1"/>
                </a:cxn>
                <a:cxn ang="0">
                  <a:pos x="24" y="46"/>
                </a:cxn>
                <a:cxn ang="0">
                  <a:pos x="18" y="119"/>
                </a:cxn>
                <a:cxn ang="0">
                  <a:pos x="12" y="218"/>
                </a:cxn>
                <a:cxn ang="0">
                  <a:pos x="9" y="346"/>
                </a:cxn>
                <a:cxn ang="0">
                  <a:pos x="0" y="346"/>
                </a:cxn>
                <a:cxn ang="0">
                  <a:pos x="3" y="218"/>
                </a:cxn>
                <a:cxn ang="0">
                  <a:pos x="9" y="119"/>
                </a:cxn>
                <a:cxn ang="0">
                  <a:pos x="14" y="46"/>
                </a:cxn>
                <a:cxn ang="0">
                  <a:pos x="21" y="0"/>
                </a:cxn>
                <a:cxn ang="0">
                  <a:pos x="30" y="1"/>
                </a:cxn>
              </a:cxnLst>
              <a:rect l="0" t="0" r="r" b="b"/>
              <a:pathLst>
                <a:path w="30" h="346">
                  <a:moveTo>
                    <a:pt x="30" y="1"/>
                  </a:moveTo>
                  <a:lnTo>
                    <a:pt x="24" y="46"/>
                  </a:lnTo>
                  <a:lnTo>
                    <a:pt x="18" y="119"/>
                  </a:lnTo>
                  <a:lnTo>
                    <a:pt x="12" y="218"/>
                  </a:lnTo>
                  <a:lnTo>
                    <a:pt x="9" y="346"/>
                  </a:lnTo>
                  <a:lnTo>
                    <a:pt x="0" y="346"/>
                  </a:lnTo>
                  <a:lnTo>
                    <a:pt x="3" y="218"/>
                  </a:lnTo>
                  <a:lnTo>
                    <a:pt x="9" y="119"/>
                  </a:lnTo>
                  <a:lnTo>
                    <a:pt x="14" y="46"/>
                  </a:lnTo>
                  <a:lnTo>
                    <a:pt x="21" y="0"/>
                  </a:lnTo>
                  <a:lnTo>
                    <a:pt x="3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6" name="Freeform 49"/>
            <p:cNvSpPr>
              <a:spLocks/>
            </p:cNvSpPr>
            <p:nvPr userDrawn="1"/>
          </p:nvSpPr>
          <p:spPr bwMode="auto">
            <a:xfrm>
              <a:off x="274" y="3764"/>
              <a:ext cx="1" cy="1"/>
            </a:xfrm>
            <a:custGeom>
              <a:avLst/>
              <a:gdLst/>
              <a:ahLst/>
              <a:cxnLst>
                <a:cxn ang="0">
                  <a:pos x="0" y="0"/>
                </a:cxn>
                <a:cxn ang="0">
                  <a:pos x="9" y="1"/>
                </a:cxn>
                <a:cxn ang="0">
                  <a:pos x="9" y="2"/>
                </a:cxn>
                <a:cxn ang="0">
                  <a:pos x="0" y="0"/>
                </a:cxn>
              </a:cxnLst>
              <a:rect l="0" t="0" r="r" b="b"/>
              <a:pathLst>
                <a:path w="9" h="2">
                  <a:moveTo>
                    <a:pt x="0" y="0"/>
                  </a:moveTo>
                  <a:lnTo>
                    <a:pt x="9" y="1"/>
                  </a:lnTo>
                  <a:lnTo>
                    <a:pt x="9" y="2"/>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7" name="Freeform 50"/>
            <p:cNvSpPr>
              <a:spLocks/>
            </p:cNvSpPr>
            <p:nvPr userDrawn="1"/>
          </p:nvSpPr>
          <p:spPr bwMode="auto">
            <a:xfrm>
              <a:off x="269" y="3813"/>
              <a:ext cx="3" cy="63"/>
            </a:xfrm>
            <a:custGeom>
              <a:avLst/>
              <a:gdLst/>
              <a:ahLst/>
              <a:cxnLst>
                <a:cxn ang="0">
                  <a:pos x="23" y="0"/>
                </a:cxn>
                <a:cxn ang="0">
                  <a:pos x="21" y="59"/>
                </a:cxn>
                <a:cxn ang="0">
                  <a:pos x="18" y="101"/>
                </a:cxn>
                <a:cxn ang="0">
                  <a:pos x="14" y="165"/>
                </a:cxn>
                <a:cxn ang="0">
                  <a:pos x="10" y="256"/>
                </a:cxn>
                <a:cxn ang="0">
                  <a:pos x="9" y="437"/>
                </a:cxn>
                <a:cxn ang="0">
                  <a:pos x="0" y="437"/>
                </a:cxn>
                <a:cxn ang="0">
                  <a:pos x="1" y="256"/>
                </a:cxn>
                <a:cxn ang="0">
                  <a:pos x="5" y="165"/>
                </a:cxn>
                <a:cxn ang="0">
                  <a:pos x="9" y="101"/>
                </a:cxn>
                <a:cxn ang="0">
                  <a:pos x="12" y="59"/>
                </a:cxn>
                <a:cxn ang="0">
                  <a:pos x="14" y="0"/>
                </a:cxn>
                <a:cxn ang="0">
                  <a:pos x="23" y="0"/>
                </a:cxn>
              </a:cxnLst>
              <a:rect l="0" t="0" r="r" b="b"/>
              <a:pathLst>
                <a:path w="23" h="437">
                  <a:moveTo>
                    <a:pt x="23" y="0"/>
                  </a:moveTo>
                  <a:lnTo>
                    <a:pt x="21" y="59"/>
                  </a:lnTo>
                  <a:lnTo>
                    <a:pt x="18" y="101"/>
                  </a:lnTo>
                  <a:lnTo>
                    <a:pt x="14" y="165"/>
                  </a:lnTo>
                  <a:lnTo>
                    <a:pt x="10" y="256"/>
                  </a:lnTo>
                  <a:lnTo>
                    <a:pt x="9" y="437"/>
                  </a:lnTo>
                  <a:lnTo>
                    <a:pt x="0" y="437"/>
                  </a:lnTo>
                  <a:lnTo>
                    <a:pt x="1" y="256"/>
                  </a:lnTo>
                  <a:lnTo>
                    <a:pt x="5" y="165"/>
                  </a:lnTo>
                  <a:lnTo>
                    <a:pt x="9" y="101"/>
                  </a:lnTo>
                  <a:lnTo>
                    <a:pt x="12" y="59"/>
                  </a:lnTo>
                  <a:lnTo>
                    <a:pt x="14" y="0"/>
                  </a:lnTo>
                  <a:lnTo>
                    <a:pt x="23"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8" name="Freeform 51"/>
            <p:cNvSpPr>
              <a:spLocks/>
            </p:cNvSpPr>
            <p:nvPr userDrawn="1"/>
          </p:nvSpPr>
          <p:spPr bwMode="auto">
            <a:xfrm>
              <a:off x="271" y="3813"/>
              <a:ext cx="1" cy="0"/>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49" name="Freeform 52"/>
            <p:cNvSpPr>
              <a:spLocks/>
            </p:cNvSpPr>
            <p:nvPr userDrawn="1"/>
          </p:nvSpPr>
          <p:spPr bwMode="auto">
            <a:xfrm>
              <a:off x="257" y="3876"/>
              <a:ext cx="17" cy="61"/>
            </a:xfrm>
            <a:custGeom>
              <a:avLst/>
              <a:gdLst/>
              <a:ahLst/>
              <a:cxnLst>
                <a:cxn ang="0">
                  <a:pos x="94" y="2"/>
                </a:cxn>
                <a:cxn ang="0">
                  <a:pos x="81" y="39"/>
                </a:cxn>
                <a:cxn ang="0">
                  <a:pos x="51" y="135"/>
                </a:cxn>
                <a:cxn ang="0">
                  <a:pos x="37" y="197"/>
                </a:cxn>
                <a:cxn ang="0">
                  <a:pos x="23" y="268"/>
                </a:cxn>
                <a:cxn ang="0">
                  <a:pos x="17" y="306"/>
                </a:cxn>
                <a:cxn ang="0">
                  <a:pos x="13" y="344"/>
                </a:cxn>
                <a:cxn ang="0">
                  <a:pos x="11" y="384"/>
                </a:cxn>
                <a:cxn ang="0">
                  <a:pos x="9" y="424"/>
                </a:cxn>
                <a:cxn ang="0">
                  <a:pos x="0" y="424"/>
                </a:cxn>
                <a:cxn ang="0">
                  <a:pos x="1" y="384"/>
                </a:cxn>
                <a:cxn ang="0">
                  <a:pos x="4" y="344"/>
                </a:cxn>
                <a:cxn ang="0">
                  <a:pos x="8" y="306"/>
                </a:cxn>
                <a:cxn ang="0">
                  <a:pos x="14" y="267"/>
                </a:cxn>
                <a:cxn ang="0">
                  <a:pos x="27" y="196"/>
                </a:cxn>
                <a:cxn ang="0">
                  <a:pos x="42" y="132"/>
                </a:cxn>
                <a:cxn ang="0">
                  <a:pos x="72" y="37"/>
                </a:cxn>
                <a:cxn ang="0">
                  <a:pos x="85" y="0"/>
                </a:cxn>
                <a:cxn ang="0">
                  <a:pos x="94" y="2"/>
                </a:cxn>
              </a:cxnLst>
              <a:rect l="0" t="0" r="r" b="b"/>
              <a:pathLst>
                <a:path w="94" h="424">
                  <a:moveTo>
                    <a:pt x="94" y="2"/>
                  </a:moveTo>
                  <a:lnTo>
                    <a:pt x="81" y="39"/>
                  </a:lnTo>
                  <a:lnTo>
                    <a:pt x="51" y="135"/>
                  </a:lnTo>
                  <a:lnTo>
                    <a:pt x="37" y="197"/>
                  </a:lnTo>
                  <a:lnTo>
                    <a:pt x="23" y="268"/>
                  </a:lnTo>
                  <a:lnTo>
                    <a:pt x="17" y="306"/>
                  </a:lnTo>
                  <a:lnTo>
                    <a:pt x="13" y="344"/>
                  </a:lnTo>
                  <a:lnTo>
                    <a:pt x="11" y="384"/>
                  </a:lnTo>
                  <a:lnTo>
                    <a:pt x="9" y="424"/>
                  </a:lnTo>
                  <a:lnTo>
                    <a:pt x="0" y="424"/>
                  </a:lnTo>
                  <a:lnTo>
                    <a:pt x="1" y="384"/>
                  </a:lnTo>
                  <a:lnTo>
                    <a:pt x="4" y="344"/>
                  </a:lnTo>
                  <a:lnTo>
                    <a:pt x="8" y="306"/>
                  </a:lnTo>
                  <a:lnTo>
                    <a:pt x="14" y="267"/>
                  </a:lnTo>
                  <a:lnTo>
                    <a:pt x="27" y="196"/>
                  </a:lnTo>
                  <a:lnTo>
                    <a:pt x="42" y="132"/>
                  </a:lnTo>
                  <a:lnTo>
                    <a:pt x="72" y="37"/>
                  </a:lnTo>
                  <a:lnTo>
                    <a:pt x="85" y="0"/>
                  </a:lnTo>
                  <a:lnTo>
                    <a:pt x="94" y="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0" name="Freeform 53"/>
            <p:cNvSpPr>
              <a:spLocks/>
            </p:cNvSpPr>
            <p:nvPr userDrawn="1"/>
          </p:nvSpPr>
          <p:spPr bwMode="auto">
            <a:xfrm>
              <a:off x="269" y="3876"/>
              <a:ext cx="1" cy="1"/>
            </a:xfrm>
            <a:custGeom>
              <a:avLst/>
              <a:gdLst/>
              <a:ahLst/>
              <a:cxnLst>
                <a:cxn ang="0">
                  <a:pos x="9" y="1"/>
                </a:cxn>
                <a:cxn ang="0">
                  <a:pos x="9" y="2"/>
                </a:cxn>
                <a:cxn ang="0">
                  <a:pos x="0" y="0"/>
                </a:cxn>
                <a:cxn ang="0">
                  <a:pos x="0" y="1"/>
                </a:cxn>
                <a:cxn ang="0">
                  <a:pos x="9" y="1"/>
                </a:cxn>
              </a:cxnLst>
              <a:rect l="0" t="0" r="r" b="b"/>
              <a:pathLst>
                <a:path w="9" h="2">
                  <a:moveTo>
                    <a:pt x="9" y="1"/>
                  </a:moveTo>
                  <a:lnTo>
                    <a:pt x="9" y="2"/>
                  </a:lnTo>
                  <a:lnTo>
                    <a:pt x="0" y="0"/>
                  </a:lnTo>
                  <a:lnTo>
                    <a:pt x="0" y="1"/>
                  </a:lnTo>
                  <a:lnTo>
                    <a:pt x="9"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1" name="Freeform 54"/>
            <p:cNvSpPr>
              <a:spLocks/>
            </p:cNvSpPr>
            <p:nvPr userDrawn="1"/>
          </p:nvSpPr>
          <p:spPr bwMode="auto">
            <a:xfrm>
              <a:off x="257" y="3938"/>
              <a:ext cx="17" cy="74"/>
            </a:xfrm>
            <a:custGeom>
              <a:avLst/>
              <a:gdLst/>
              <a:ahLst/>
              <a:cxnLst>
                <a:cxn ang="0">
                  <a:pos x="9" y="0"/>
                </a:cxn>
                <a:cxn ang="0">
                  <a:pos x="13" y="87"/>
                </a:cxn>
                <a:cxn ang="0">
                  <a:pos x="23" y="177"/>
                </a:cxn>
                <a:cxn ang="0">
                  <a:pos x="37" y="266"/>
                </a:cxn>
                <a:cxn ang="0">
                  <a:pos x="52" y="347"/>
                </a:cxn>
                <a:cxn ang="0">
                  <a:pos x="68" y="418"/>
                </a:cxn>
                <a:cxn ang="0">
                  <a:pos x="82" y="475"/>
                </a:cxn>
                <a:cxn ang="0">
                  <a:pos x="95" y="527"/>
                </a:cxn>
                <a:cxn ang="0">
                  <a:pos x="86" y="529"/>
                </a:cxn>
                <a:cxn ang="0">
                  <a:pos x="73" y="478"/>
                </a:cxn>
                <a:cxn ang="0">
                  <a:pos x="59" y="421"/>
                </a:cxn>
                <a:cxn ang="0">
                  <a:pos x="43" y="349"/>
                </a:cxn>
                <a:cxn ang="0">
                  <a:pos x="27" y="267"/>
                </a:cxn>
                <a:cxn ang="0">
                  <a:pos x="14" y="178"/>
                </a:cxn>
                <a:cxn ang="0">
                  <a:pos x="4" y="88"/>
                </a:cxn>
                <a:cxn ang="0">
                  <a:pos x="0" y="0"/>
                </a:cxn>
                <a:cxn ang="0">
                  <a:pos x="9" y="0"/>
                </a:cxn>
              </a:cxnLst>
              <a:rect l="0" t="0" r="r" b="b"/>
              <a:pathLst>
                <a:path w="95" h="529">
                  <a:moveTo>
                    <a:pt x="9" y="0"/>
                  </a:moveTo>
                  <a:lnTo>
                    <a:pt x="13" y="87"/>
                  </a:lnTo>
                  <a:lnTo>
                    <a:pt x="23" y="177"/>
                  </a:lnTo>
                  <a:lnTo>
                    <a:pt x="37" y="266"/>
                  </a:lnTo>
                  <a:lnTo>
                    <a:pt x="52" y="347"/>
                  </a:lnTo>
                  <a:lnTo>
                    <a:pt x="68" y="418"/>
                  </a:lnTo>
                  <a:lnTo>
                    <a:pt x="82" y="475"/>
                  </a:lnTo>
                  <a:lnTo>
                    <a:pt x="95" y="527"/>
                  </a:lnTo>
                  <a:lnTo>
                    <a:pt x="86" y="529"/>
                  </a:lnTo>
                  <a:lnTo>
                    <a:pt x="73" y="478"/>
                  </a:lnTo>
                  <a:lnTo>
                    <a:pt x="59" y="421"/>
                  </a:lnTo>
                  <a:lnTo>
                    <a:pt x="43" y="349"/>
                  </a:lnTo>
                  <a:lnTo>
                    <a:pt x="27" y="267"/>
                  </a:lnTo>
                  <a:lnTo>
                    <a:pt x="14" y="178"/>
                  </a:lnTo>
                  <a:lnTo>
                    <a:pt x="4" y="88"/>
                  </a:ln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2" name="Freeform 55"/>
            <p:cNvSpPr>
              <a:spLocks/>
            </p:cNvSpPr>
            <p:nvPr userDrawn="1"/>
          </p:nvSpPr>
          <p:spPr bwMode="auto">
            <a:xfrm>
              <a:off x="257" y="3938"/>
              <a:ext cx="1" cy="0"/>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3" name="Freeform 56"/>
            <p:cNvSpPr>
              <a:spLocks/>
            </p:cNvSpPr>
            <p:nvPr userDrawn="1"/>
          </p:nvSpPr>
          <p:spPr bwMode="auto">
            <a:xfrm>
              <a:off x="269" y="4012"/>
              <a:ext cx="4" cy="86"/>
            </a:xfrm>
            <a:custGeom>
              <a:avLst/>
              <a:gdLst/>
              <a:ahLst/>
              <a:cxnLst>
                <a:cxn ang="0">
                  <a:pos x="9" y="0"/>
                </a:cxn>
                <a:cxn ang="0">
                  <a:pos x="11" y="210"/>
                </a:cxn>
                <a:cxn ang="0">
                  <a:pos x="14" y="379"/>
                </a:cxn>
                <a:cxn ang="0">
                  <a:pos x="20" y="511"/>
                </a:cxn>
                <a:cxn ang="0">
                  <a:pos x="23" y="561"/>
                </a:cxn>
                <a:cxn ang="0">
                  <a:pos x="27" y="602"/>
                </a:cxn>
                <a:cxn ang="0">
                  <a:pos x="18" y="603"/>
                </a:cxn>
                <a:cxn ang="0">
                  <a:pos x="14" y="562"/>
                </a:cxn>
                <a:cxn ang="0">
                  <a:pos x="11" y="511"/>
                </a:cxn>
                <a:cxn ang="0">
                  <a:pos x="5" y="379"/>
                </a:cxn>
                <a:cxn ang="0">
                  <a:pos x="1" y="210"/>
                </a:cxn>
                <a:cxn ang="0">
                  <a:pos x="0" y="0"/>
                </a:cxn>
                <a:cxn ang="0">
                  <a:pos x="9" y="0"/>
                </a:cxn>
              </a:cxnLst>
              <a:rect l="0" t="0" r="r" b="b"/>
              <a:pathLst>
                <a:path w="27" h="603">
                  <a:moveTo>
                    <a:pt x="9" y="0"/>
                  </a:moveTo>
                  <a:lnTo>
                    <a:pt x="11" y="210"/>
                  </a:lnTo>
                  <a:lnTo>
                    <a:pt x="14" y="379"/>
                  </a:lnTo>
                  <a:lnTo>
                    <a:pt x="20" y="511"/>
                  </a:lnTo>
                  <a:lnTo>
                    <a:pt x="23" y="561"/>
                  </a:lnTo>
                  <a:lnTo>
                    <a:pt x="27" y="602"/>
                  </a:lnTo>
                  <a:lnTo>
                    <a:pt x="18" y="603"/>
                  </a:lnTo>
                  <a:lnTo>
                    <a:pt x="14" y="562"/>
                  </a:lnTo>
                  <a:lnTo>
                    <a:pt x="11" y="511"/>
                  </a:lnTo>
                  <a:lnTo>
                    <a:pt x="5" y="379"/>
                  </a:lnTo>
                  <a:lnTo>
                    <a:pt x="1" y="210"/>
                  </a:ln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4" name="Freeform 57"/>
            <p:cNvSpPr>
              <a:spLocks/>
            </p:cNvSpPr>
            <p:nvPr userDrawn="1"/>
          </p:nvSpPr>
          <p:spPr bwMode="auto">
            <a:xfrm>
              <a:off x="269" y="4012"/>
              <a:ext cx="1" cy="1"/>
            </a:xfrm>
            <a:custGeom>
              <a:avLst/>
              <a:gdLst/>
              <a:ahLst/>
              <a:cxnLst>
                <a:cxn ang="0">
                  <a:pos x="9" y="0"/>
                </a:cxn>
                <a:cxn ang="0">
                  <a:pos x="9" y="1"/>
                </a:cxn>
                <a:cxn ang="0">
                  <a:pos x="0" y="1"/>
                </a:cxn>
                <a:cxn ang="0">
                  <a:pos x="0" y="2"/>
                </a:cxn>
                <a:cxn ang="0">
                  <a:pos x="9" y="0"/>
                </a:cxn>
              </a:cxnLst>
              <a:rect l="0" t="0" r="r" b="b"/>
              <a:pathLst>
                <a:path w="9" h="2">
                  <a:moveTo>
                    <a:pt x="9" y="0"/>
                  </a:moveTo>
                  <a:lnTo>
                    <a:pt x="9" y="1"/>
                  </a:lnTo>
                  <a:lnTo>
                    <a:pt x="0" y="1"/>
                  </a:lnTo>
                  <a:lnTo>
                    <a:pt x="0" y="2"/>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5" name="Freeform 58"/>
            <p:cNvSpPr>
              <a:spLocks/>
            </p:cNvSpPr>
            <p:nvPr userDrawn="1"/>
          </p:nvSpPr>
          <p:spPr bwMode="auto">
            <a:xfrm>
              <a:off x="272" y="4098"/>
              <a:ext cx="3" cy="27"/>
            </a:xfrm>
            <a:custGeom>
              <a:avLst/>
              <a:gdLst/>
              <a:ahLst/>
              <a:cxnLst>
                <a:cxn ang="0">
                  <a:pos x="9" y="0"/>
                </a:cxn>
                <a:cxn ang="0">
                  <a:pos x="20" y="64"/>
                </a:cxn>
                <a:cxn ang="0">
                  <a:pos x="26" y="91"/>
                </a:cxn>
                <a:cxn ang="0">
                  <a:pos x="34" y="116"/>
                </a:cxn>
                <a:cxn ang="0">
                  <a:pos x="42" y="136"/>
                </a:cxn>
                <a:cxn ang="0">
                  <a:pos x="51" y="155"/>
                </a:cxn>
                <a:cxn ang="0">
                  <a:pos x="62" y="170"/>
                </a:cxn>
                <a:cxn ang="0">
                  <a:pos x="73" y="182"/>
                </a:cxn>
                <a:cxn ang="0">
                  <a:pos x="66" y="188"/>
                </a:cxn>
                <a:cxn ang="0">
                  <a:pos x="55" y="175"/>
                </a:cxn>
                <a:cxn ang="0">
                  <a:pos x="43" y="159"/>
                </a:cxn>
                <a:cxn ang="0">
                  <a:pos x="34" y="141"/>
                </a:cxn>
                <a:cxn ang="0">
                  <a:pos x="25" y="118"/>
                </a:cxn>
                <a:cxn ang="0">
                  <a:pos x="17" y="93"/>
                </a:cxn>
                <a:cxn ang="0">
                  <a:pos x="11" y="66"/>
                </a:cxn>
                <a:cxn ang="0">
                  <a:pos x="0" y="1"/>
                </a:cxn>
                <a:cxn ang="0">
                  <a:pos x="9" y="0"/>
                </a:cxn>
              </a:cxnLst>
              <a:rect l="0" t="0" r="r" b="b"/>
              <a:pathLst>
                <a:path w="73" h="188">
                  <a:moveTo>
                    <a:pt x="9" y="0"/>
                  </a:moveTo>
                  <a:lnTo>
                    <a:pt x="20" y="64"/>
                  </a:lnTo>
                  <a:lnTo>
                    <a:pt x="26" y="91"/>
                  </a:lnTo>
                  <a:lnTo>
                    <a:pt x="34" y="116"/>
                  </a:lnTo>
                  <a:lnTo>
                    <a:pt x="42" y="136"/>
                  </a:lnTo>
                  <a:lnTo>
                    <a:pt x="51" y="155"/>
                  </a:lnTo>
                  <a:lnTo>
                    <a:pt x="62" y="170"/>
                  </a:lnTo>
                  <a:lnTo>
                    <a:pt x="73" y="182"/>
                  </a:lnTo>
                  <a:lnTo>
                    <a:pt x="66" y="188"/>
                  </a:lnTo>
                  <a:lnTo>
                    <a:pt x="55" y="175"/>
                  </a:lnTo>
                  <a:lnTo>
                    <a:pt x="43" y="159"/>
                  </a:lnTo>
                  <a:lnTo>
                    <a:pt x="34" y="141"/>
                  </a:lnTo>
                  <a:lnTo>
                    <a:pt x="25" y="118"/>
                  </a:lnTo>
                  <a:lnTo>
                    <a:pt x="17" y="93"/>
                  </a:lnTo>
                  <a:lnTo>
                    <a:pt x="11" y="66"/>
                  </a:lnTo>
                  <a:lnTo>
                    <a:pt x="0" y="1"/>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6" name="Freeform 59"/>
            <p:cNvSpPr>
              <a:spLocks/>
            </p:cNvSpPr>
            <p:nvPr userDrawn="1"/>
          </p:nvSpPr>
          <p:spPr bwMode="auto">
            <a:xfrm>
              <a:off x="272" y="4098"/>
              <a:ext cx="1" cy="1"/>
            </a:xfrm>
            <a:custGeom>
              <a:avLst/>
              <a:gdLst/>
              <a:ahLst/>
              <a:cxnLst>
                <a:cxn ang="0">
                  <a:pos x="0" y="1"/>
                </a:cxn>
                <a:cxn ang="0">
                  <a:pos x="9" y="0"/>
                </a:cxn>
                <a:cxn ang="0">
                  <a:pos x="0" y="1"/>
                </a:cxn>
              </a:cxnLst>
              <a:rect l="0" t="0" r="r" b="b"/>
              <a:pathLst>
                <a:path w="9" h="1">
                  <a:moveTo>
                    <a:pt x="0" y="1"/>
                  </a:moveTo>
                  <a:lnTo>
                    <a:pt x="9" y="0"/>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7" name="Freeform 60"/>
            <p:cNvSpPr>
              <a:spLocks/>
            </p:cNvSpPr>
            <p:nvPr userDrawn="1"/>
          </p:nvSpPr>
          <p:spPr bwMode="auto">
            <a:xfrm>
              <a:off x="281" y="4124"/>
              <a:ext cx="22" cy="8"/>
            </a:xfrm>
            <a:custGeom>
              <a:avLst/>
              <a:gdLst/>
              <a:ahLst/>
              <a:cxnLst>
                <a:cxn ang="0">
                  <a:pos x="5" y="0"/>
                </a:cxn>
                <a:cxn ang="0">
                  <a:pos x="34" y="16"/>
                </a:cxn>
                <a:cxn ang="0">
                  <a:pos x="67" y="28"/>
                </a:cxn>
                <a:cxn ang="0">
                  <a:pos x="107" y="39"/>
                </a:cxn>
                <a:cxn ang="0">
                  <a:pos x="151" y="47"/>
                </a:cxn>
                <a:cxn ang="0">
                  <a:pos x="150" y="56"/>
                </a:cxn>
                <a:cxn ang="0">
                  <a:pos x="104" y="48"/>
                </a:cxn>
                <a:cxn ang="0">
                  <a:pos x="65" y="38"/>
                </a:cxn>
                <a:cxn ang="0">
                  <a:pos x="30" y="24"/>
                </a:cxn>
                <a:cxn ang="0">
                  <a:pos x="0" y="8"/>
                </a:cxn>
                <a:cxn ang="0">
                  <a:pos x="5" y="0"/>
                </a:cxn>
              </a:cxnLst>
              <a:rect l="0" t="0" r="r" b="b"/>
              <a:pathLst>
                <a:path w="151" h="56">
                  <a:moveTo>
                    <a:pt x="5" y="0"/>
                  </a:moveTo>
                  <a:lnTo>
                    <a:pt x="34" y="16"/>
                  </a:lnTo>
                  <a:lnTo>
                    <a:pt x="67" y="28"/>
                  </a:lnTo>
                  <a:lnTo>
                    <a:pt x="107" y="39"/>
                  </a:lnTo>
                  <a:lnTo>
                    <a:pt x="151" y="47"/>
                  </a:lnTo>
                  <a:lnTo>
                    <a:pt x="150" y="56"/>
                  </a:lnTo>
                  <a:lnTo>
                    <a:pt x="104" y="48"/>
                  </a:lnTo>
                  <a:lnTo>
                    <a:pt x="65" y="38"/>
                  </a:lnTo>
                  <a:lnTo>
                    <a:pt x="30" y="24"/>
                  </a:lnTo>
                  <a:lnTo>
                    <a:pt x="0" y="8"/>
                  </a:lnTo>
                  <a:lnTo>
                    <a:pt x="5"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8" name="Freeform 61"/>
            <p:cNvSpPr>
              <a:spLocks/>
            </p:cNvSpPr>
            <p:nvPr userDrawn="1"/>
          </p:nvSpPr>
          <p:spPr bwMode="auto">
            <a:xfrm>
              <a:off x="281" y="4124"/>
              <a:ext cx="1" cy="0"/>
            </a:xfrm>
            <a:custGeom>
              <a:avLst/>
              <a:gdLst/>
              <a:ahLst/>
              <a:cxnLst>
                <a:cxn ang="0">
                  <a:pos x="0" y="7"/>
                </a:cxn>
                <a:cxn ang="0">
                  <a:pos x="1" y="8"/>
                </a:cxn>
                <a:cxn ang="0">
                  <a:pos x="6" y="0"/>
                </a:cxn>
                <a:cxn ang="0">
                  <a:pos x="7" y="1"/>
                </a:cxn>
                <a:cxn ang="0">
                  <a:pos x="0" y="7"/>
                </a:cxn>
              </a:cxnLst>
              <a:rect l="0" t="0" r="r" b="b"/>
              <a:pathLst>
                <a:path w="7" h="8">
                  <a:moveTo>
                    <a:pt x="0" y="7"/>
                  </a:moveTo>
                  <a:lnTo>
                    <a:pt x="1" y="8"/>
                  </a:lnTo>
                  <a:lnTo>
                    <a:pt x="6" y="0"/>
                  </a:lnTo>
                  <a:lnTo>
                    <a:pt x="7" y="1"/>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59" name="Freeform 62"/>
            <p:cNvSpPr>
              <a:spLocks/>
            </p:cNvSpPr>
            <p:nvPr userDrawn="1"/>
          </p:nvSpPr>
          <p:spPr bwMode="auto">
            <a:xfrm>
              <a:off x="303" y="4131"/>
              <a:ext cx="14" cy="9"/>
            </a:xfrm>
            <a:custGeom>
              <a:avLst/>
              <a:gdLst/>
              <a:ahLst/>
              <a:cxnLst>
                <a:cxn ang="0">
                  <a:pos x="2" y="0"/>
                </a:cxn>
                <a:cxn ang="0">
                  <a:pos x="45" y="9"/>
                </a:cxn>
                <a:cxn ang="0">
                  <a:pos x="62" y="16"/>
                </a:cxn>
                <a:cxn ang="0">
                  <a:pos x="75" y="22"/>
                </a:cxn>
                <a:cxn ang="0">
                  <a:pos x="87" y="30"/>
                </a:cxn>
                <a:cxn ang="0">
                  <a:pos x="95" y="41"/>
                </a:cxn>
                <a:cxn ang="0">
                  <a:pos x="100" y="52"/>
                </a:cxn>
                <a:cxn ang="0">
                  <a:pos x="103" y="63"/>
                </a:cxn>
                <a:cxn ang="0">
                  <a:pos x="93" y="65"/>
                </a:cxn>
                <a:cxn ang="0">
                  <a:pos x="91" y="54"/>
                </a:cxn>
                <a:cxn ang="0">
                  <a:pos x="87" y="45"/>
                </a:cxn>
                <a:cxn ang="0">
                  <a:pos x="81" y="37"/>
                </a:cxn>
                <a:cxn ang="0">
                  <a:pos x="71" y="30"/>
                </a:cxn>
                <a:cxn ang="0">
                  <a:pos x="57" y="24"/>
                </a:cxn>
                <a:cxn ang="0">
                  <a:pos x="43" y="18"/>
                </a:cxn>
                <a:cxn ang="0">
                  <a:pos x="0" y="9"/>
                </a:cxn>
                <a:cxn ang="0">
                  <a:pos x="2" y="0"/>
                </a:cxn>
              </a:cxnLst>
              <a:rect l="0" t="0" r="r" b="b"/>
              <a:pathLst>
                <a:path w="103" h="65">
                  <a:moveTo>
                    <a:pt x="2" y="0"/>
                  </a:moveTo>
                  <a:lnTo>
                    <a:pt x="45" y="9"/>
                  </a:lnTo>
                  <a:lnTo>
                    <a:pt x="62" y="16"/>
                  </a:lnTo>
                  <a:lnTo>
                    <a:pt x="75" y="22"/>
                  </a:lnTo>
                  <a:lnTo>
                    <a:pt x="87" y="30"/>
                  </a:lnTo>
                  <a:lnTo>
                    <a:pt x="95" y="41"/>
                  </a:lnTo>
                  <a:lnTo>
                    <a:pt x="100" y="52"/>
                  </a:lnTo>
                  <a:lnTo>
                    <a:pt x="103" y="63"/>
                  </a:lnTo>
                  <a:lnTo>
                    <a:pt x="93" y="65"/>
                  </a:lnTo>
                  <a:lnTo>
                    <a:pt x="91" y="54"/>
                  </a:lnTo>
                  <a:lnTo>
                    <a:pt x="87" y="45"/>
                  </a:lnTo>
                  <a:lnTo>
                    <a:pt x="81" y="37"/>
                  </a:lnTo>
                  <a:lnTo>
                    <a:pt x="71" y="30"/>
                  </a:lnTo>
                  <a:lnTo>
                    <a:pt x="57" y="24"/>
                  </a:lnTo>
                  <a:lnTo>
                    <a:pt x="43" y="18"/>
                  </a:lnTo>
                  <a:lnTo>
                    <a:pt x="0" y="9"/>
                  </a:lnTo>
                  <a:lnTo>
                    <a:pt x="2"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0" name="Freeform 63"/>
            <p:cNvSpPr>
              <a:spLocks/>
            </p:cNvSpPr>
            <p:nvPr userDrawn="1"/>
          </p:nvSpPr>
          <p:spPr bwMode="auto">
            <a:xfrm>
              <a:off x="303" y="4131"/>
              <a:ext cx="1" cy="1"/>
            </a:xfrm>
            <a:custGeom>
              <a:avLst/>
              <a:gdLst/>
              <a:ahLst/>
              <a:cxnLst>
                <a:cxn ang="0">
                  <a:pos x="1" y="0"/>
                </a:cxn>
                <a:cxn ang="0">
                  <a:pos x="2" y="0"/>
                </a:cxn>
                <a:cxn ang="0">
                  <a:pos x="0" y="9"/>
                </a:cxn>
                <a:cxn ang="0">
                  <a:pos x="1" y="0"/>
                </a:cxn>
              </a:cxnLst>
              <a:rect l="0" t="0" r="r" b="b"/>
              <a:pathLst>
                <a:path w="2" h="9">
                  <a:moveTo>
                    <a:pt x="1" y="0"/>
                  </a:moveTo>
                  <a:lnTo>
                    <a:pt x="2" y="0"/>
                  </a:lnTo>
                  <a:lnTo>
                    <a:pt x="0" y="9"/>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1" name="Freeform 64"/>
            <p:cNvSpPr>
              <a:spLocks/>
            </p:cNvSpPr>
            <p:nvPr userDrawn="1"/>
          </p:nvSpPr>
          <p:spPr bwMode="auto">
            <a:xfrm>
              <a:off x="315" y="4140"/>
              <a:ext cx="2" cy="3"/>
            </a:xfrm>
            <a:custGeom>
              <a:avLst/>
              <a:gdLst/>
              <a:ahLst/>
              <a:cxnLst>
                <a:cxn ang="0">
                  <a:pos x="14" y="1"/>
                </a:cxn>
                <a:cxn ang="0">
                  <a:pos x="9" y="21"/>
                </a:cxn>
                <a:cxn ang="0">
                  <a:pos x="0" y="20"/>
                </a:cxn>
                <a:cxn ang="0">
                  <a:pos x="4" y="0"/>
                </a:cxn>
                <a:cxn ang="0">
                  <a:pos x="14" y="1"/>
                </a:cxn>
              </a:cxnLst>
              <a:rect l="0" t="0" r="r" b="b"/>
              <a:pathLst>
                <a:path w="14" h="21">
                  <a:moveTo>
                    <a:pt x="14" y="1"/>
                  </a:moveTo>
                  <a:lnTo>
                    <a:pt x="9" y="21"/>
                  </a:lnTo>
                  <a:lnTo>
                    <a:pt x="0" y="20"/>
                  </a:lnTo>
                  <a:lnTo>
                    <a:pt x="4" y="0"/>
                  </a:lnTo>
                  <a:lnTo>
                    <a:pt x="14"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2" name="Freeform 65"/>
            <p:cNvSpPr>
              <a:spLocks/>
            </p:cNvSpPr>
            <p:nvPr userDrawn="1"/>
          </p:nvSpPr>
          <p:spPr bwMode="auto">
            <a:xfrm>
              <a:off x="316" y="4140"/>
              <a:ext cx="1" cy="1"/>
            </a:xfrm>
            <a:custGeom>
              <a:avLst/>
              <a:gdLst/>
              <a:ahLst/>
              <a:cxnLst>
                <a:cxn ang="0">
                  <a:pos x="10" y="1"/>
                </a:cxn>
                <a:cxn ang="0">
                  <a:pos x="0" y="0"/>
                </a:cxn>
                <a:cxn ang="0">
                  <a:pos x="0" y="3"/>
                </a:cxn>
                <a:cxn ang="0">
                  <a:pos x="10" y="1"/>
                </a:cxn>
              </a:cxnLst>
              <a:rect l="0" t="0" r="r" b="b"/>
              <a:pathLst>
                <a:path w="10" h="3">
                  <a:moveTo>
                    <a:pt x="10" y="1"/>
                  </a:moveTo>
                  <a:lnTo>
                    <a:pt x="0" y="0"/>
                  </a:lnTo>
                  <a:lnTo>
                    <a:pt x="0" y="3"/>
                  </a:lnTo>
                  <a:lnTo>
                    <a:pt x="1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3" name="Freeform 66"/>
            <p:cNvSpPr>
              <a:spLocks/>
            </p:cNvSpPr>
            <p:nvPr userDrawn="1"/>
          </p:nvSpPr>
          <p:spPr bwMode="auto">
            <a:xfrm>
              <a:off x="314" y="4142"/>
              <a:ext cx="2" cy="0"/>
            </a:xfrm>
            <a:custGeom>
              <a:avLst/>
              <a:gdLst/>
              <a:ahLst/>
              <a:cxnLst>
                <a:cxn ang="0">
                  <a:pos x="18" y="7"/>
                </a:cxn>
                <a:cxn ang="0">
                  <a:pos x="12" y="11"/>
                </a:cxn>
                <a:cxn ang="0">
                  <a:pos x="3" y="12"/>
                </a:cxn>
                <a:cxn ang="0">
                  <a:pos x="0" y="4"/>
                </a:cxn>
                <a:cxn ang="0">
                  <a:pos x="9" y="3"/>
                </a:cxn>
                <a:cxn ang="0">
                  <a:pos x="12" y="0"/>
                </a:cxn>
                <a:cxn ang="0">
                  <a:pos x="18" y="7"/>
                </a:cxn>
              </a:cxnLst>
              <a:rect l="0" t="0" r="r" b="b"/>
              <a:pathLst>
                <a:path w="18" h="12">
                  <a:moveTo>
                    <a:pt x="18" y="7"/>
                  </a:moveTo>
                  <a:lnTo>
                    <a:pt x="12" y="11"/>
                  </a:lnTo>
                  <a:lnTo>
                    <a:pt x="3" y="12"/>
                  </a:lnTo>
                  <a:lnTo>
                    <a:pt x="0" y="4"/>
                  </a:lnTo>
                  <a:lnTo>
                    <a:pt x="9" y="3"/>
                  </a:lnTo>
                  <a:lnTo>
                    <a:pt x="12" y="0"/>
                  </a:lnTo>
                  <a:lnTo>
                    <a:pt x="18"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4" name="Freeform 67"/>
            <p:cNvSpPr>
              <a:spLocks/>
            </p:cNvSpPr>
            <p:nvPr userDrawn="1"/>
          </p:nvSpPr>
          <p:spPr bwMode="auto">
            <a:xfrm>
              <a:off x="315" y="4142"/>
              <a:ext cx="2" cy="0"/>
            </a:xfrm>
            <a:custGeom>
              <a:avLst/>
              <a:gdLst/>
              <a:ahLst/>
              <a:cxnLst>
                <a:cxn ang="0">
                  <a:pos x="9" y="4"/>
                </a:cxn>
                <a:cxn ang="0">
                  <a:pos x="8" y="6"/>
                </a:cxn>
                <a:cxn ang="0">
                  <a:pos x="7" y="7"/>
                </a:cxn>
                <a:cxn ang="0">
                  <a:pos x="1" y="0"/>
                </a:cxn>
                <a:cxn ang="0">
                  <a:pos x="0" y="3"/>
                </a:cxn>
                <a:cxn ang="0">
                  <a:pos x="9" y="4"/>
                </a:cxn>
              </a:cxnLst>
              <a:rect l="0" t="0" r="r" b="b"/>
              <a:pathLst>
                <a:path w="9" h="7">
                  <a:moveTo>
                    <a:pt x="9" y="4"/>
                  </a:moveTo>
                  <a:lnTo>
                    <a:pt x="8" y="6"/>
                  </a:lnTo>
                  <a:lnTo>
                    <a:pt x="7" y="7"/>
                  </a:lnTo>
                  <a:lnTo>
                    <a:pt x="1" y="0"/>
                  </a:lnTo>
                  <a:lnTo>
                    <a:pt x="0" y="3"/>
                  </a:lnTo>
                  <a:lnTo>
                    <a:pt x="9" y="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5" name="Freeform 68"/>
            <p:cNvSpPr>
              <a:spLocks/>
            </p:cNvSpPr>
            <p:nvPr userDrawn="1"/>
          </p:nvSpPr>
          <p:spPr bwMode="auto">
            <a:xfrm>
              <a:off x="289" y="4141"/>
              <a:ext cx="22" cy="3"/>
            </a:xfrm>
            <a:custGeom>
              <a:avLst/>
              <a:gdLst/>
              <a:ahLst/>
              <a:cxnLst>
                <a:cxn ang="0">
                  <a:pos x="179" y="22"/>
                </a:cxn>
                <a:cxn ang="0">
                  <a:pos x="0" y="8"/>
                </a:cxn>
                <a:cxn ang="0">
                  <a:pos x="0" y="0"/>
                </a:cxn>
                <a:cxn ang="0">
                  <a:pos x="179" y="14"/>
                </a:cxn>
                <a:cxn ang="0">
                  <a:pos x="179" y="22"/>
                </a:cxn>
              </a:cxnLst>
              <a:rect l="0" t="0" r="r" b="b"/>
              <a:pathLst>
                <a:path w="179" h="22">
                  <a:moveTo>
                    <a:pt x="179" y="22"/>
                  </a:moveTo>
                  <a:lnTo>
                    <a:pt x="0" y="8"/>
                  </a:lnTo>
                  <a:lnTo>
                    <a:pt x="0" y="0"/>
                  </a:lnTo>
                  <a:lnTo>
                    <a:pt x="179" y="14"/>
                  </a:lnTo>
                  <a:lnTo>
                    <a:pt x="179" y="2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6" name="Freeform 69"/>
            <p:cNvSpPr>
              <a:spLocks/>
            </p:cNvSpPr>
            <p:nvPr userDrawn="1"/>
          </p:nvSpPr>
          <p:spPr bwMode="auto">
            <a:xfrm>
              <a:off x="314" y="4142"/>
              <a:ext cx="1" cy="0"/>
            </a:xfrm>
            <a:custGeom>
              <a:avLst/>
              <a:gdLst/>
              <a:ahLst/>
              <a:cxnLst>
                <a:cxn ang="0">
                  <a:pos x="3" y="8"/>
                </a:cxn>
                <a:cxn ang="0">
                  <a:pos x="2" y="8"/>
                </a:cxn>
                <a:cxn ang="0">
                  <a:pos x="2" y="0"/>
                </a:cxn>
                <a:cxn ang="0">
                  <a:pos x="0" y="0"/>
                </a:cxn>
                <a:cxn ang="0">
                  <a:pos x="3" y="8"/>
                </a:cxn>
              </a:cxnLst>
              <a:rect l="0" t="0" r="r" b="b"/>
              <a:pathLst>
                <a:path w="3" h="8">
                  <a:moveTo>
                    <a:pt x="3" y="8"/>
                  </a:moveTo>
                  <a:lnTo>
                    <a:pt x="2" y="8"/>
                  </a:lnTo>
                  <a:lnTo>
                    <a:pt x="2" y="0"/>
                  </a:lnTo>
                  <a:lnTo>
                    <a:pt x="0" y="0"/>
                  </a:lnTo>
                  <a:lnTo>
                    <a:pt x="3"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7" name="Freeform 70"/>
            <p:cNvSpPr>
              <a:spLocks/>
            </p:cNvSpPr>
            <p:nvPr userDrawn="1"/>
          </p:nvSpPr>
          <p:spPr bwMode="auto">
            <a:xfrm>
              <a:off x="239" y="4139"/>
              <a:ext cx="54" cy="4"/>
            </a:xfrm>
            <a:custGeom>
              <a:avLst/>
              <a:gdLst/>
              <a:ahLst/>
              <a:cxnLst>
                <a:cxn ang="0">
                  <a:pos x="344" y="21"/>
                </a:cxn>
                <a:cxn ang="0">
                  <a:pos x="171" y="11"/>
                </a:cxn>
                <a:cxn ang="0">
                  <a:pos x="0" y="7"/>
                </a:cxn>
                <a:cxn ang="0">
                  <a:pos x="0" y="0"/>
                </a:cxn>
                <a:cxn ang="0">
                  <a:pos x="171" y="3"/>
                </a:cxn>
                <a:cxn ang="0">
                  <a:pos x="344" y="13"/>
                </a:cxn>
                <a:cxn ang="0">
                  <a:pos x="344" y="21"/>
                </a:cxn>
              </a:cxnLst>
              <a:rect l="0" t="0" r="r" b="b"/>
              <a:pathLst>
                <a:path w="344" h="21">
                  <a:moveTo>
                    <a:pt x="344" y="21"/>
                  </a:moveTo>
                  <a:lnTo>
                    <a:pt x="171" y="11"/>
                  </a:lnTo>
                  <a:lnTo>
                    <a:pt x="0" y="7"/>
                  </a:lnTo>
                  <a:lnTo>
                    <a:pt x="0" y="0"/>
                  </a:lnTo>
                  <a:lnTo>
                    <a:pt x="171" y="3"/>
                  </a:lnTo>
                  <a:lnTo>
                    <a:pt x="344" y="13"/>
                  </a:lnTo>
                  <a:lnTo>
                    <a:pt x="344" y="2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8" name="Freeform 71"/>
            <p:cNvSpPr>
              <a:spLocks/>
            </p:cNvSpPr>
            <p:nvPr userDrawn="1"/>
          </p:nvSpPr>
          <p:spPr bwMode="auto">
            <a:xfrm>
              <a:off x="289" y="4141"/>
              <a:ext cx="1" cy="1"/>
            </a:xfrm>
            <a:custGeom>
              <a:avLst/>
              <a:gdLst/>
              <a:ahLst/>
              <a:cxnLst>
                <a:cxn ang="0">
                  <a:pos x="0" y="0"/>
                </a:cxn>
                <a:cxn ang="0">
                  <a:pos x="0" y="8"/>
                </a:cxn>
                <a:cxn ang="0">
                  <a:pos x="0" y="0"/>
                </a:cxn>
              </a:cxnLst>
              <a:rect l="0" t="0" r="r" b="b"/>
              <a:pathLst>
                <a:path h="8">
                  <a:moveTo>
                    <a:pt x="0" y="0"/>
                  </a:moveTo>
                  <a:lnTo>
                    <a:pt x="0"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69" name="Freeform 72"/>
            <p:cNvSpPr>
              <a:spLocks/>
            </p:cNvSpPr>
            <p:nvPr userDrawn="1"/>
          </p:nvSpPr>
          <p:spPr bwMode="auto">
            <a:xfrm>
              <a:off x="183" y="4139"/>
              <a:ext cx="56" cy="5"/>
            </a:xfrm>
            <a:custGeom>
              <a:avLst/>
              <a:gdLst/>
              <a:ahLst/>
              <a:cxnLst>
                <a:cxn ang="0">
                  <a:pos x="396" y="7"/>
                </a:cxn>
                <a:cxn ang="0">
                  <a:pos x="293" y="9"/>
                </a:cxn>
                <a:cxn ang="0">
                  <a:pos x="195" y="14"/>
                </a:cxn>
                <a:cxn ang="0">
                  <a:pos x="97" y="22"/>
                </a:cxn>
                <a:cxn ang="0">
                  <a:pos x="2" y="35"/>
                </a:cxn>
                <a:cxn ang="0">
                  <a:pos x="0" y="27"/>
                </a:cxn>
                <a:cxn ang="0">
                  <a:pos x="95" y="14"/>
                </a:cxn>
                <a:cxn ang="0">
                  <a:pos x="192" y="6"/>
                </a:cxn>
                <a:cxn ang="0">
                  <a:pos x="293" y="1"/>
                </a:cxn>
                <a:cxn ang="0">
                  <a:pos x="396" y="0"/>
                </a:cxn>
                <a:cxn ang="0">
                  <a:pos x="396" y="7"/>
                </a:cxn>
              </a:cxnLst>
              <a:rect l="0" t="0" r="r" b="b"/>
              <a:pathLst>
                <a:path w="396" h="35">
                  <a:moveTo>
                    <a:pt x="396" y="7"/>
                  </a:moveTo>
                  <a:lnTo>
                    <a:pt x="293" y="9"/>
                  </a:lnTo>
                  <a:lnTo>
                    <a:pt x="195" y="14"/>
                  </a:lnTo>
                  <a:lnTo>
                    <a:pt x="97" y="22"/>
                  </a:lnTo>
                  <a:lnTo>
                    <a:pt x="2" y="35"/>
                  </a:lnTo>
                  <a:lnTo>
                    <a:pt x="0" y="27"/>
                  </a:lnTo>
                  <a:lnTo>
                    <a:pt x="95" y="14"/>
                  </a:lnTo>
                  <a:lnTo>
                    <a:pt x="192" y="6"/>
                  </a:lnTo>
                  <a:lnTo>
                    <a:pt x="293" y="1"/>
                  </a:lnTo>
                  <a:lnTo>
                    <a:pt x="396" y="0"/>
                  </a:lnTo>
                  <a:lnTo>
                    <a:pt x="396"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0" name="Freeform 73"/>
            <p:cNvSpPr>
              <a:spLocks/>
            </p:cNvSpPr>
            <p:nvPr userDrawn="1"/>
          </p:nvSpPr>
          <p:spPr bwMode="auto">
            <a:xfrm>
              <a:off x="239" y="4139"/>
              <a:ext cx="1" cy="1"/>
            </a:xfrm>
            <a:custGeom>
              <a:avLst/>
              <a:gdLst/>
              <a:ahLst/>
              <a:cxnLst>
                <a:cxn ang="0">
                  <a:pos x="0" y="0"/>
                </a:cxn>
                <a:cxn ang="0">
                  <a:pos x="0" y="7"/>
                </a:cxn>
                <a:cxn ang="0">
                  <a:pos x="0" y="0"/>
                </a:cxn>
              </a:cxnLst>
              <a:rect l="0" t="0" r="r" b="b"/>
              <a:pathLst>
                <a:path h="7">
                  <a:moveTo>
                    <a:pt x="0" y="0"/>
                  </a:moveTo>
                  <a:lnTo>
                    <a:pt x="0" y="7"/>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1" name="Freeform 74"/>
            <p:cNvSpPr>
              <a:spLocks/>
            </p:cNvSpPr>
            <p:nvPr userDrawn="1"/>
          </p:nvSpPr>
          <p:spPr bwMode="auto">
            <a:xfrm>
              <a:off x="178" y="4142"/>
              <a:ext cx="5" cy="0"/>
            </a:xfrm>
            <a:custGeom>
              <a:avLst/>
              <a:gdLst/>
              <a:ahLst/>
              <a:cxnLst>
                <a:cxn ang="0">
                  <a:pos x="36" y="8"/>
                </a:cxn>
                <a:cxn ang="0">
                  <a:pos x="2" y="12"/>
                </a:cxn>
                <a:cxn ang="0">
                  <a:pos x="0" y="4"/>
                </a:cxn>
                <a:cxn ang="0">
                  <a:pos x="34" y="0"/>
                </a:cxn>
                <a:cxn ang="0">
                  <a:pos x="36" y="8"/>
                </a:cxn>
              </a:cxnLst>
              <a:rect l="0" t="0" r="r" b="b"/>
              <a:pathLst>
                <a:path w="36" h="12">
                  <a:moveTo>
                    <a:pt x="36" y="8"/>
                  </a:moveTo>
                  <a:lnTo>
                    <a:pt x="2" y="12"/>
                  </a:lnTo>
                  <a:lnTo>
                    <a:pt x="0" y="4"/>
                  </a:lnTo>
                  <a:lnTo>
                    <a:pt x="34" y="0"/>
                  </a:lnTo>
                  <a:lnTo>
                    <a:pt x="36"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2" name="Freeform 75"/>
            <p:cNvSpPr>
              <a:spLocks/>
            </p:cNvSpPr>
            <p:nvPr userDrawn="1"/>
          </p:nvSpPr>
          <p:spPr bwMode="auto">
            <a:xfrm>
              <a:off x="183" y="4142"/>
              <a:ext cx="1" cy="0"/>
            </a:xfrm>
            <a:custGeom>
              <a:avLst/>
              <a:gdLst/>
              <a:ahLst/>
              <a:cxnLst>
                <a:cxn ang="0">
                  <a:pos x="0" y="0"/>
                </a:cxn>
                <a:cxn ang="0">
                  <a:pos x="2" y="8"/>
                </a:cxn>
                <a:cxn ang="0">
                  <a:pos x="0" y="0"/>
                </a:cxn>
              </a:cxnLst>
              <a:rect l="0" t="0" r="r" b="b"/>
              <a:pathLst>
                <a:path w="2" h="8">
                  <a:moveTo>
                    <a:pt x="0" y="0"/>
                  </a:moveTo>
                  <a:lnTo>
                    <a:pt x="2"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3" name="Freeform 76"/>
            <p:cNvSpPr>
              <a:spLocks/>
            </p:cNvSpPr>
            <p:nvPr userDrawn="1"/>
          </p:nvSpPr>
          <p:spPr bwMode="auto">
            <a:xfrm>
              <a:off x="175" y="4142"/>
              <a:ext cx="0" cy="0"/>
            </a:xfrm>
            <a:custGeom>
              <a:avLst/>
              <a:gdLst/>
              <a:ahLst/>
              <a:cxnLst>
                <a:cxn ang="0">
                  <a:pos x="24" y="16"/>
                </a:cxn>
                <a:cxn ang="0">
                  <a:pos x="9" y="14"/>
                </a:cxn>
                <a:cxn ang="0">
                  <a:pos x="0" y="8"/>
                </a:cxn>
                <a:cxn ang="0">
                  <a:pos x="4" y="0"/>
                </a:cxn>
                <a:cxn ang="0">
                  <a:pos x="13" y="6"/>
                </a:cxn>
                <a:cxn ang="0">
                  <a:pos x="26" y="8"/>
                </a:cxn>
                <a:cxn ang="0">
                  <a:pos x="24" y="16"/>
                </a:cxn>
              </a:cxnLst>
              <a:rect l="0" t="0" r="r" b="b"/>
              <a:pathLst>
                <a:path w="26" h="16">
                  <a:moveTo>
                    <a:pt x="24" y="16"/>
                  </a:moveTo>
                  <a:lnTo>
                    <a:pt x="9" y="14"/>
                  </a:lnTo>
                  <a:lnTo>
                    <a:pt x="0" y="8"/>
                  </a:lnTo>
                  <a:lnTo>
                    <a:pt x="4" y="0"/>
                  </a:lnTo>
                  <a:lnTo>
                    <a:pt x="13" y="6"/>
                  </a:lnTo>
                  <a:lnTo>
                    <a:pt x="26" y="8"/>
                  </a:lnTo>
                  <a:lnTo>
                    <a:pt x="24" y="1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4" name="Freeform 77"/>
            <p:cNvSpPr>
              <a:spLocks/>
            </p:cNvSpPr>
            <p:nvPr userDrawn="1"/>
          </p:nvSpPr>
          <p:spPr bwMode="auto">
            <a:xfrm>
              <a:off x="178" y="4142"/>
              <a:ext cx="1" cy="0"/>
            </a:xfrm>
            <a:custGeom>
              <a:avLst/>
              <a:gdLst/>
              <a:ahLst/>
              <a:cxnLst>
                <a:cxn ang="0">
                  <a:pos x="2" y="8"/>
                </a:cxn>
                <a:cxn ang="0">
                  <a:pos x="1" y="8"/>
                </a:cxn>
                <a:cxn ang="0">
                  <a:pos x="0" y="8"/>
                </a:cxn>
                <a:cxn ang="0">
                  <a:pos x="2" y="0"/>
                </a:cxn>
                <a:cxn ang="0">
                  <a:pos x="0" y="0"/>
                </a:cxn>
                <a:cxn ang="0">
                  <a:pos x="2" y="8"/>
                </a:cxn>
              </a:cxnLst>
              <a:rect l="0" t="0" r="r" b="b"/>
              <a:pathLst>
                <a:path w="2" h="8">
                  <a:moveTo>
                    <a:pt x="2" y="8"/>
                  </a:moveTo>
                  <a:lnTo>
                    <a:pt x="1" y="8"/>
                  </a:lnTo>
                  <a:lnTo>
                    <a:pt x="0" y="8"/>
                  </a:lnTo>
                  <a:lnTo>
                    <a:pt x="2" y="0"/>
                  </a:lnTo>
                  <a:lnTo>
                    <a:pt x="0" y="0"/>
                  </a:lnTo>
                  <a:lnTo>
                    <a:pt x="2"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5" name="Freeform 78"/>
            <p:cNvSpPr>
              <a:spLocks/>
            </p:cNvSpPr>
            <p:nvPr userDrawn="1"/>
          </p:nvSpPr>
          <p:spPr bwMode="auto">
            <a:xfrm>
              <a:off x="173" y="4139"/>
              <a:ext cx="2" cy="4"/>
            </a:xfrm>
            <a:custGeom>
              <a:avLst/>
              <a:gdLst/>
              <a:ahLst/>
              <a:cxnLst>
                <a:cxn ang="0">
                  <a:pos x="7" y="27"/>
                </a:cxn>
                <a:cxn ang="0">
                  <a:pos x="3" y="17"/>
                </a:cxn>
                <a:cxn ang="0">
                  <a:pos x="0" y="3"/>
                </a:cxn>
                <a:cxn ang="0">
                  <a:pos x="8" y="0"/>
                </a:cxn>
                <a:cxn ang="0">
                  <a:pos x="11" y="13"/>
                </a:cxn>
                <a:cxn ang="0">
                  <a:pos x="15" y="23"/>
                </a:cxn>
                <a:cxn ang="0">
                  <a:pos x="7" y="27"/>
                </a:cxn>
              </a:cxnLst>
              <a:rect l="0" t="0" r="r" b="b"/>
              <a:pathLst>
                <a:path w="15" h="27">
                  <a:moveTo>
                    <a:pt x="7" y="27"/>
                  </a:moveTo>
                  <a:lnTo>
                    <a:pt x="3" y="17"/>
                  </a:lnTo>
                  <a:lnTo>
                    <a:pt x="0" y="3"/>
                  </a:lnTo>
                  <a:lnTo>
                    <a:pt x="8" y="0"/>
                  </a:lnTo>
                  <a:lnTo>
                    <a:pt x="11" y="13"/>
                  </a:lnTo>
                  <a:lnTo>
                    <a:pt x="15" y="23"/>
                  </a:lnTo>
                  <a:lnTo>
                    <a:pt x="7" y="2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6" name="Freeform 79"/>
            <p:cNvSpPr>
              <a:spLocks/>
            </p:cNvSpPr>
            <p:nvPr userDrawn="1"/>
          </p:nvSpPr>
          <p:spPr bwMode="auto">
            <a:xfrm>
              <a:off x="174" y="4142"/>
              <a:ext cx="1" cy="0"/>
            </a:xfrm>
            <a:custGeom>
              <a:avLst/>
              <a:gdLst/>
              <a:ahLst/>
              <a:cxnLst>
                <a:cxn ang="0">
                  <a:pos x="2" y="8"/>
                </a:cxn>
                <a:cxn ang="0">
                  <a:pos x="1" y="8"/>
                </a:cxn>
                <a:cxn ang="0">
                  <a:pos x="0" y="6"/>
                </a:cxn>
                <a:cxn ang="0">
                  <a:pos x="8" y="2"/>
                </a:cxn>
                <a:cxn ang="0">
                  <a:pos x="6" y="0"/>
                </a:cxn>
                <a:cxn ang="0">
                  <a:pos x="2" y="8"/>
                </a:cxn>
              </a:cxnLst>
              <a:rect l="0" t="0" r="r" b="b"/>
              <a:pathLst>
                <a:path w="8" h="8">
                  <a:moveTo>
                    <a:pt x="2" y="8"/>
                  </a:moveTo>
                  <a:lnTo>
                    <a:pt x="1" y="8"/>
                  </a:lnTo>
                  <a:lnTo>
                    <a:pt x="0" y="6"/>
                  </a:lnTo>
                  <a:lnTo>
                    <a:pt x="8" y="2"/>
                  </a:lnTo>
                  <a:lnTo>
                    <a:pt x="6" y="0"/>
                  </a:lnTo>
                  <a:lnTo>
                    <a:pt x="2"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7" name="Freeform 80"/>
            <p:cNvSpPr>
              <a:spLocks/>
            </p:cNvSpPr>
            <p:nvPr userDrawn="1"/>
          </p:nvSpPr>
          <p:spPr bwMode="auto">
            <a:xfrm>
              <a:off x="173" y="4130"/>
              <a:ext cx="2" cy="9"/>
            </a:xfrm>
            <a:custGeom>
              <a:avLst/>
              <a:gdLst/>
              <a:ahLst/>
              <a:cxnLst>
                <a:cxn ang="0">
                  <a:pos x="0" y="64"/>
                </a:cxn>
                <a:cxn ang="0">
                  <a:pos x="4" y="47"/>
                </a:cxn>
                <a:cxn ang="0">
                  <a:pos x="9" y="36"/>
                </a:cxn>
                <a:cxn ang="0">
                  <a:pos x="15" y="27"/>
                </a:cxn>
                <a:cxn ang="0">
                  <a:pos x="32" y="13"/>
                </a:cxn>
                <a:cxn ang="0">
                  <a:pos x="55" y="0"/>
                </a:cxn>
                <a:cxn ang="0">
                  <a:pos x="59" y="8"/>
                </a:cxn>
                <a:cxn ang="0">
                  <a:pos x="37" y="20"/>
                </a:cxn>
                <a:cxn ang="0">
                  <a:pos x="21" y="34"/>
                </a:cxn>
                <a:cxn ang="0">
                  <a:pos x="16" y="42"/>
                </a:cxn>
                <a:cxn ang="0">
                  <a:pos x="12" y="50"/>
                </a:cxn>
                <a:cxn ang="0">
                  <a:pos x="8" y="66"/>
                </a:cxn>
                <a:cxn ang="0">
                  <a:pos x="0" y="64"/>
                </a:cxn>
              </a:cxnLst>
              <a:rect l="0" t="0" r="r" b="b"/>
              <a:pathLst>
                <a:path w="59" h="66">
                  <a:moveTo>
                    <a:pt x="0" y="64"/>
                  </a:moveTo>
                  <a:lnTo>
                    <a:pt x="4" y="47"/>
                  </a:lnTo>
                  <a:lnTo>
                    <a:pt x="9" y="36"/>
                  </a:lnTo>
                  <a:lnTo>
                    <a:pt x="15" y="27"/>
                  </a:lnTo>
                  <a:lnTo>
                    <a:pt x="32" y="13"/>
                  </a:lnTo>
                  <a:lnTo>
                    <a:pt x="55" y="0"/>
                  </a:lnTo>
                  <a:lnTo>
                    <a:pt x="59" y="8"/>
                  </a:lnTo>
                  <a:lnTo>
                    <a:pt x="37" y="20"/>
                  </a:lnTo>
                  <a:lnTo>
                    <a:pt x="21" y="34"/>
                  </a:lnTo>
                  <a:lnTo>
                    <a:pt x="16" y="42"/>
                  </a:lnTo>
                  <a:lnTo>
                    <a:pt x="12" y="50"/>
                  </a:lnTo>
                  <a:lnTo>
                    <a:pt x="8" y="66"/>
                  </a:lnTo>
                  <a:lnTo>
                    <a:pt x="0" y="6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8" name="Freeform 81"/>
            <p:cNvSpPr>
              <a:spLocks/>
            </p:cNvSpPr>
            <p:nvPr userDrawn="1"/>
          </p:nvSpPr>
          <p:spPr bwMode="auto">
            <a:xfrm>
              <a:off x="173" y="4139"/>
              <a:ext cx="1" cy="1"/>
            </a:xfrm>
            <a:custGeom>
              <a:avLst/>
              <a:gdLst/>
              <a:ahLst/>
              <a:cxnLst>
                <a:cxn ang="0">
                  <a:pos x="0" y="3"/>
                </a:cxn>
                <a:cxn ang="0">
                  <a:pos x="0" y="2"/>
                </a:cxn>
                <a:cxn ang="0">
                  <a:pos x="0" y="0"/>
                </a:cxn>
                <a:cxn ang="0">
                  <a:pos x="8" y="2"/>
                </a:cxn>
                <a:cxn ang="0">
                  <a:pos x="8" y="0"/>
                </a:cxn>
                <a:cxn ang="0">
                  <a:pos x="0" y="3"/>
                </a:cxn>
              </a:cxnLst>
              <a:rect l="0" t="0" r="r" b="b"/>
              <a:pathLst>
                <a:path w="8" h="3">
                  <a:moveTo>
                    <a:pt x="0" y="3"/>
                  </a:moveTo>
                  <a:lnTo>
                    <a:pt x="0" y="2"/>
                  </a:lnTo>
                  <a:lnTo>
                    <a:pt x="0" y="0"/>
                  </a:lnTo>
                  <a:lnTo>
                    <a:pt x="8" y="2"/>
                  </a:lnTo>
                  <a:lnTo>
                    <a:pt x="8" y="0"/>
                  </a:lnTo>
                  <a:lnTo>
                    <a:pt x="0" y="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79" name="Freeform 82"/>
            <p:cNvSpPr>
              <a:spLocks/>
            </p:cNvSpPr>
            <p:nvPr userDrawn="1"/>
          </p:nvSpPr>
          <p:spPr bwMode="auto">
            <a:xfrm>
              <a:off x="181" y="4124"/>
              <a:ext cx="15" cy="5"/>
            </a:xfrm>
            <a:custGeom>
              <a:avLst/>
              <a:gdLst/>
              <a:ahLst/>
              <a:cxnLst>
                <a:cxn ang="0">
                  <a:pos x="0" y="41"/>
                </a:cxn>
                <a:cxn ang="0">
                  <a:pos x="42" y="20"/>
                </a:cxn>
                <a:cxn ang="0">
                  <a:pos x="79" y="0"/>
                </a:cxn>
                <a:cxn ang="0">
                  <a:pos x="83" y="8"/>
                </a:cxn>
                <a:cxn ang="0">
                  <a:pos x="46" y="28"/>
                </a:cxn>
                <a:cxn ang="0">
                  <a:pos x="4" y="49"/>
                </a:cxn>
                <a:cxn ang="0">
                  <a:pos x="0" y="41"/>
                </a:cxn>
              </a:cxnLst>
              <a:rect l="0" t="0" r="r" b="b"/>
              <a:pathLst>
                <a:path w="83" h="49">
                  <a:moveTo>
                    <a:pt x="0" y="41"/>
                  </a:moveTo>
                  <a:lnTo>
                    <a:pt x="42" y="20"/>
                  </a:lnTo>
                  <a:lnTo>
                    <a:pt x="79" y="0"/>
                  </a:lnTo>
                  <a:lnTo>
                    <a:pt x="83" y="8"/>
                  </a:lnTo>
                  <a:lnTo>
                    <a:pt x="46" y="28"/>
                  </a:lnTo>
                  <a:lnTo>
                    <a:pt x="4" y="49"/>
                  </a:lnTo>
                  <a:lnTo>
                    <a:pt x="0" y="4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80" name="Freeform 83"/>
            <p:cNvSpPr>
              <a:spLocks/>
            </p:cNvSpPr>
            <p:nvPr userDrawn="1"/>
          </p:nvSpPr>
          <p:spPr bwMode="auto">
            <a:xfrm>
              <a:off x="181" y="4130"/>
              <a:ext cx="1" cy="1"/>
            </a:xfrm>
            <a:custGeom>
              <a:avLst/>
              <a:gdLst/>
              <a:ahLst/>
              <a:cxnLst>
                <a:cxn ang="0">
                  <a:pos x="0" y="0"/>
                </a:cxn>
                <a:cxn ang="0">
                  <a:pos x="4" y="8"/>
                </a:cxn>
                <a:cxn ang="0">
                  <a:pos x="0" y="0"/>
                </a:cxn>
              </a:cxnLst>
              <a:rect l="0" t="0" r="r" b="b"/>
              <a:pathLst>
                <a:path w="4" h="8">
                  <a:moveTo>
                    <a:pt x="0" y="0"/>
                  </a:moveTo>
                  <a:lnTo>
                    <a:pt x="4"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81" name="Freeform 84"/>
            <p:cNvSpPr>
              <a:spLocks/>
            </p:cNvSpPr>
            <p:nvPr userDrawn="1"/>
          </p:nvSpPr>
          <p:spPr bwMode="auto">
            <a:xfrm>
              <a:off x="193" y="4108"/>
              <a:ext cx="17" cy="17"/>
            </a:xfrm>
            <a:custGeom>
              <a:avLst/>
              <a:gdLst/>
              <a:ahLst/>
              <a:cxnLst>
                <a:cxn ang="0">
                  <a:pos x="0" y="108"/>
                </a:cxn>
                <a:cxn ang="0">
                  <a:pos x="20" y="101"/>
                </a:cxn>
                <a:cxn ang="0">
                  <a:pos x="38" y="94"/>
                </a:cxn>
                <a:cxn ang="0">
                  <a:pos x="54" y="84"/>
                </a:cxn>
                <a:cxn ang="0">
                  <a:pos x="70" y="70"/>
                </a:cxn>
                <a:cxn ang="0">
                  <a:pos x="84" y="57"/>
                </a:cxn>
                <a:cxn ang="0">
                  <a:pos x="96" y="41"/>
                </a:cxn>
                <a:cxn ang="0">
                  <a:pos x="106" y="21"/>
                </a:cxn>
                <a:cxn ang="0">
                  <a:pos x="115" y="0"/>
                </a:cxn>
                <a:cxn ang="0">
                  <a:pos x="123" y="4"/>
                </a:cxn>
                <a:cxn ang="0">
                  <a:pos x="114" y="26"/>
                </a:cxn>
                <a:cxn ang="0">
                  <a:pos x="103" y="46"/>
                </a:cxn>
                <a:cxn ang="0">
                  <a:pos x="91" y="62"/>
                </a:cxn>
                <a:cxn ang="0">
                  <a:pos x="76" y="77"/>
                </a:cxn>
                <a:cxn ang="0">
                  <a:pos x="60" y="91"/>
                </a:cxn>
                <a:cxn ang="0">
                  <a:pos x="43" y="102"/>
                </a:cxn>
                <a:cxn ang="0">
                  <a:pos x="23" y="110"/>
                </a:cxn>
                <a:cxn ang="0">
                  <a:pos x="2" y="117"/>
                </a:cxn>
                <a:cxn ang="0">
                  <a:pos x="0" y="108"/>
                </a:cxn>
              </a:cxnLst>
              <a:rect l="0" t="0" r="r" b="b"/>
              <a:pathLst>
                <a:path w="123" h="117">
                  <a:moveTo>
                    <a:pt x="0" y="108"/>
                  </a:moveTo>
                  <a:lnTo>
                    <a:pt x="20" y="101"/>
                  </a:lnTo>
                  <a:lnTo>
                    <a:pt x="38" y="94"/>
                  </a:lnTo>
                  <a:lnTo>
                    <a:pt x="54" y="84"/>
                  </a:lnTo>
                  <a:lnTo>
                    <a:pt x="70" y="70"/>
                  </a:lnTo>
                  <a:lnTo>
                    <a:pt x="84" y="57"/>
                  </a:lnTo>
                  <a:lnTo>
                    <a:pt x="96" y="41"/>
                  </a:lnTo>
                  <a:lnTo>
                    <a:pt x="106" y="21"/>
                  </a:lnTo>
                  <a:lnTo>
                    <a:pt x="115" y="0"/>
                  </a:lnTo>
                  <a:lnTo>
                    <a:pt x="123" y="4"/>
                  </a:lnTo>
                  <a:lnTo>
                    <a:pt x="114" y="26"/>
                  </a:lnTo>
                  <a:lnTo>
                    <a:pt x="103" y="46"/>
                  </a:lnTo>
                  <a:lnTo>
                    <a:pt x="91" y="62"/>
                  </a:lnTo>
                  <a:lnTo>
                    <a:pt x="76" y="77"/>
                  </a:lnTo>
                  <a:lnTo>
                    <a:pt x="60" y="91"/>
                  </a:lnTo>
                  <a:lnTo>
                    <a:pt x="43" y="102"/>
                  </a:lnTo>
                  <a:lnTo>
                    <a:pt x="23" y="110"/>
                  </a:lnTo>
                  <a:lnTo>
                    <a:pt x="2" y="117"/>
                  </a:lnTo>
                  <a:lnTo>
                    <a:pt x="0" y="10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82" name="Freeform 85"/>
            <p:cNvSpPr>
              <a:spLocks/>
            </p:cNvSpPr>
            <p:nvPr userDrawn="1"/>
          </p:nvSpPr>
          <p:spPr bwMode="auto">
            <a:xfrm>
              <a:off x="192" y="4124"/>
              <a:ext cx="1" cy="0"/>
            </a:xfrm>
            <a:custGeom>
              <a:avLst/>
              <a:gdLst/>
              <a:ahLst/>
              <a:cxnLst>
                <a:cxn ang="0">
                  <a:pos x="0" y="1"/>
                </a:cxn>
                <a:cxn ang="0">
                  <a:pos x="1" y="0"/>
                </a:cxn>
                <a:cxn ang="0">
                  <a:pos x="3" y="9"/>
                </a:cxn>
                <a:cxn ang="0">
                  <a:pos x="4" y="9"/>
                </a:cxn>
                <a:cxn ang="0">
                  <a:pos x="0" y="1"/>
                </a:cxn>
              </a:cxnLst>
              <a:rect l="0" t="0" r="r" b="b"/>
              <a:pathLst>
                <a:path w="4" h="9">
                  <a:moveTo>
                    <a:pt x="0" y="1"/>
                  </a:moveTo>
                  <a:lnTo>
                    <a:pt x="1" y="0"/>
                  </a:lnTo>
                  <a:lnTo>
                    <a:pt x="3" y="9"/>
                  </a:lnTo>
                  <a:lnTo>
                    <a:pt x="4" y="9"/>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83" name="Freeform 86"/>
            <p:cNvSpPr>
              <a:spLocks/>
            </p:cNvSpPr>
            <p:nvPr userDrawn="1"/>
          </p:nvSpPr>
          <p:spPr bwMode="auto">
            <a:xfrm>
              <a:off x="209" y="4050"/>
              <a:ext cx="5" cy="59"/>
            </a:xfrm>
            <a:custGeom>
              <a:avLst/>
              <a:gdLst/>
              <a:ahLst/>
              <a:cxnLst>
                <a:cxn ang="0">
                  <a:pos x="0" y="412"/>
                </a:cxn>
                <a:cxn ang="0">
                  <a:pos x="7" y="385"/>
                </a:cxn>
                <a:cxn ang="0">
                  <a:pos x="14" y="352"/>
                </a:cxn>
                <a:cxn ang="0">
                  <a:pos x="20" y="311"/>
                </a:cxn>
                <a:cxn ang="0">
                  <a:pos x="24" y="263"/>
                </a:cxn>
                <a:cxn ang="0">
                  <a:pos x="31" y="147"/>
                </a:cxn>
                <a:cxn ang="0">
                  <a:pos x="32" y="0"/>
                </a:cxn>
                <a:cxn ang="0">
                  <a:pos x="41" y="0"/>
                </a:cxn>
                <a:cxn ang="0">
                  <a:pos x="39" y="147"/>
                </a:cxn>
                <a:cxn ang="0">
                  <a:pos x="32" y="266"/>
                </a:cxn>
                <a:cxn ang="0">
                  <a:pos x="28" y="314"/>
                </a:cxn>
                <a:cxn ang="0">
                  <a:pos x="22" y="355"/>
                </a:cxn>
                <a:cxn ang="0">
                  <a:pos x="15" y="389"/>
                </a:cxn>
                <a:cxn ang="0">
                  <a:pos x="8" y="415"/>
                </a:cxn>
                <a:cxn ang="0">
                  <a:pos x="0" y="412"/>
                </a:cxn>
              </a:cxnLst>
              <a:rect l="0" t="0" r="r" b="b"/>
              <a:pathLst>
                <a:path w="41" h="415">
                  <a:moveTo>
                    <a:pt x="0" y="412"/>
                  </a:moveTo>
                  <a:lnTo>
                    <a:pt x="7" y="385"/>
                  </a:lnTo>
                  <a:lnTo>
                    <a:pt x="14" y="352"/>
                  </a:lnTo>
                  <a:lnTo>
                    <a:pt x="20" y="311"/>
                  </a:lnTo>
                  <a:lnTo>
                    <a:pt x="24" y="263"/>
                  </a:lnTo>
                  <a:lnTo>
                    <a:pt x="31" y="147"/>
                  </a:lnTo>
                  <a:lnTo>
                    <a:pt x="32" y="0"/>
                  </a:lnTo>
                  <a:lnTo>
                    <a:pt x="41" y="0"/>
                  </a:lnTo>
                  <a:lnTo>
                    <a:pt x="39" y="147"/>
                  </a:lnTo>
                  <a:lnTo>
                    <a:pt x="32" y="266"/>
                  </a:lnTo>
                  <a:lnTo>
                    <a:pt x="28" y="314"/>
                  </a:lnTo>
                  <a:lnTo>
                    <a:pt x="22" y="355"/>
                  </a:lnTo>
                  <a:lnTo>
                    <a:pt x="15" y="389"/>
                  </a:lnTo>
                  <a:lnTo>
                    <a:pt x="8" y="415"/>
                  </a:lnTo>
                  <a:lnTo>
                    <a:pt x="0" y="41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84" name="Freeform 87"/>
            <p:cNvSpPr>
              <a:spLocks/>
            </p:cNvSpPr>
            <p:nvPr userDrawn="1"/>
          </p:nvSpPr>
          <p:spPr bwMode="auto">
            <a:xfrm>
              <a:off x="209" y="4108"/>
              <a:ext cx="1" cy="1"/>
            </a:xfrm>
            <a:custGeom>
              <a:avLst/>
              <a:gdLst/>
              <a:ahLst/>
              <a:cxnLst>
                <a:cxn ang="0">
                  <a:pos x="8" y="4"/>
                </a:cxn>
                <a:cxn ang="0">
                  <a:pos x="0" y="1"/>
                </a:cxn>
                <a:cxn ang="0">
                  <a:pos x="0" y="0"/>
                </a:cxn>
                <a:cxn ang="0">
                  <a:pos x="8" y="4"/>
                </a:cxn>
              </a:cxnLst>
              <a:rect l="0" t="0" r="r" b="b"/>
              <a:pathLst>
                <a:path w="8" h="4">
                  <a:moveTo>
                    <a:pt x="8" y="4"/>
                  </a:moveTo>
                  <a:lnTo>
                    <a:pt x="0" y="1"/>
                  </a:lnTo>
                  <a:lnTo>
                    <a:pt x="0" y="0"/>
                  </a:lnTo>
                  <a:lnTo>
                    <a:pt x="8" y="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85" name="Rectangle 88"/>
            <p:cNvSpPr>
              <a:spLocks noChangeArrowheads="1"/>
            </p:cNvSpPr>
            <p:nvPr userDrawn="1"/>
          </p:nvSpPr>
          <p:spPr bwMode="auto">
            <a:xfrm>
              <a:off x="214" y="4026"/>
              <a:ext cx="0" cy="24"/>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86" name="Freeform 89"/>
            <p:cNvSpPr>
              <a:spLocks/>
            </p:cNvSpPr>
            <p:nvPr userDrawn="1"/>
          </p:nvSpPr>
          <p:spPr bwMode="auto">
            <a:xfrm>
              <a:off x="214" y="4050"/>
              <a:ext cx="0"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87" name="Rectangle 90"/>
            <p:cNvSpPr>
              <a:spLocks noChangeArrowheads="1"/>
            </p:cNvSpPr>
            <p:nvPr userDrawn="1"/>
          </p:nvSpPr>
          <p:spPr bwMode="auto">
            <a:xfrm>
              <a:off x="214" y="3944"/>
              <a:ext cx="0" cy="82"/>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88" name="Freeform 91"/>
            <p:cNvSpPr>
              <a:spLocks/>
            </p:cNvSpPr>
            <p:nvPr userDrawn="1"/>
          </p:nvSpPr>
          <p:spPr bwMode="auto">
            <a:xfrm>
              <a:off x="214" y="4026"/>
              <a:ext cx="0"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89" name="Rectangle 92"/>
            <p:cNvSpPr>
              <a:spLocks noChangeArrowheads="1"/>
            </p:cNvSpPr>
            <p:nvPr userDrawn="1"/>
          </p:nvSpPr>
          <p:spPr bwMode="auto">
            <a:xfrm>
              <a:off x="214" y="3893"/>
              <a:ext cx="0" cy="51"/>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90" name="Freeform 93"/>
            <p:cNvSpPr>
              <a:spLocks/>
            </p:cNvSpPr>
            <p:nvPr userDrawn="1"/>
          </p:nvSpPr>
          <p:spPr bwMode="auto">
            <a:xfrm>
              <a:off x="214" y="3944"/>
              <a:ext cx="0" cy="1"/>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1" name="Freeform 94"/>
            <p:cNvSpPr>
              <a:spLocks/>
            </p:cNvSpPr>
            <p:nvPr userDrawn="1"/>
          </p:nvSpPr>
          <p:spPr bwMode="auto">
            <a:xfrm>
              <a:off x="211" y="3783"/>
              <a:ext cx="3" cy="110"/>
            </a:xfrm>
            <a:custGeom>
              <a:avLst/>
              <a:gdLst/>
              <a:ahLst/>
              <a:cxnLst>
                <a:cxn ang="0">
                  <a:pos x="19" y="766"/>
                </a:cxn>
                <a:cxn ang="0">
                  <a:pos x="18" y="491"/>
                </a:cxn>
                <a:cxn ang="0">
                  <a:pos x="15" y="271"/>
                </a:cxn>
                <a:cxn ang="0">
                  <a:pos x="9" y="108"/>
                </a:cxn>
                <a:cxn ang="0">
                  <a:pos x="0" y="0"/>
                </a:cxn>
                <a:cxn ang="0">
                  <a:pos x="8" y="0"/>
                </a:cxn>
                <a:cxn ang="0">
                  <a:pos x="17" y="108"/>
                </a:cxn>
                <a:cxn ang="0">
                  <a:pos x="22" y="271"/>
                </a:cxn>
                <a:cxn ang="0">
                  <a:pos x="27" y="491"/>
                </a:cxn>
                <a:cxn ang="0">
                  <a:pos x="28" y="766"/>
                </a:cxn>
                <a:cxn ang="0">
                  <a:pos x="19" y="766"/>
                </a:cxn>
              </a:cxnLst>
              <a:rect l="0" t="0" r="r" b="b"/>
              <a:pathLst>
                <a:path w="28" h="766">
                  <a:moveTo>
                    <a:pt x="19" y="766"/>
                  </a:moveTo>
                  <a:lnTo>
                    <a:pt x="18" y="491"/>
                  </a:lnTo>
                  <a:lnTo>
                    <a:pt x="15" y="271"/>
                  </a:lnTo>
                  <a:lnTo>
                    <a:pt x="9" y="108"/>
                  </a:lnTo>
                  <a:lnTo>
                    <a:pt x="0" y="0"/>
                  </a:lnTo>
                  <a:lnTo>
                    <a:pt x="8" y="0"/>
                  </a:lnTo>
                  <a:lnTo>
                    <a:pt x="17" y="108"/>
                  </a:lnTo>
                  <a:lnTo>
                    <a:pt x="22" y="271"/>
                  </a:lnTo>
                  <a:lnTo>
                    <a:pt x="27" y="491"/>
                  </a:lnTo>
                  <a:lnTo>
                    <a:pt x="28" y="766"/>
                  </a:lnTo>
                  <a:lnTo>
                    <a:pt x="19" y="76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 name="Freeform 95"/>
            <p:cNvSpPr>
              <a:spLocks/>
            </p:cNvSpPr>
            <p:nvPr userDrawn="1"/>
          </p:nvSpPr>
          <p:spPr bwMode="auto">
            <a:xfrm>
              <a:off x="214" y="3893"/>
              <a:ext cx="0"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 name="Freeform 96"/>
            <p:cNvSpPr>
              <a:spLocks/>
            </p:cNvSpPr>
            <p:nvPr userDrawn="1"/>
          </p:nvSpPr>
          <p:spPr bwMode="auto">
            <a:xfrm>
              <a:off x="201" y="3755"/>
              <a:ext cx="14" cy="29"/>
            </a:xfrm>
            <a:custGeom>
              <a:avLst/>
              <a:gdLst/>
              <a:ahLst/>
              <a:cxnLst>
                <a:cxn ang="0">
                  <a:pos x="68" y="198"/>
                </a:cxn>
                <a:cxn ang="0">
                  <a:pos x="63" y="160"/>
                </a:cxn>
                <a:cxn ang="0">
                  <a:pos x="57" y="126"/>
                </a:cxn>
                <a:cxn ang="0">
                  <a:pos x="50" y="97"/>
                </a:cxn>
                <a:cxn ang="0">
                  <a:pos x="42" y="71"/>
                </a:cxn>
                <a:cxn ang="0">
                  <a:pos x="33" y="49"/>
                </a:cxn>
                <a:cxn ang="0">
                  <a:pos x="24" y="32"/>
                </a:cxn>
                <a:cxn ang="0">
                  <a:pos x="12" y="17"/>
                </a:cxn>
                <a:cxn ang="0">
                  <a:pos x="7" y="12"/>
                </a:cxn>
                <a:cxn ang="0">
                  <a:pos x="0" y="7"/>
                </a:cxn>
                <a:cxn ang="0">
                  <a:pos x="6" y="0"/>
                </a:cxn>
                <a:cxn ang="0">
                  <a:pos x="12" y="5"/>
                </a:cxn>
                <a:cxn ang="0">
                  <a:pos x="18" y="11"/>
                </a:cxn>
                <a:cxn ang="0">
                  <a:pos x="31" y="27"/>
                </a:cxn>
                <a:cxn ang="0">
                  <a:pos x="41" y="45"/>
                </a:cxn>
                <a:cxn ang="0">
                  <a:pos x="50" y="68"/>
                </a:cxn>
                <a:cxn ang="0">
                  <a:pos x="58" y="94"/>
                </a:cxn>
                <a:cxn ang="0">
                  <a:pos x="64" y="123"/>
                </a:cxn>
                <a:cxn ang="0">
                  <a:pos x="71" y="158"/>
                </a:cxn>
                <a:cxn ang="0">
                  <a:pos x="76" y="195"/>
                </a:cxn>
                <a:cxn ang="0">
                  <a:pos x="68" y="198"/>
                </a:cxn>
              </a:cxnLst>
              <a:rect l="0" t="0" r="r" b="b"/>
              <a:pathLst>
                <a:path w="76" h="198">
                  <a:moveTo>
                    <a:pt x="68" y="198"/>
                  </a:moveTo>
                  <a:lnTo>
                    <a:pt x="63" y="160"/>
                  </a:lnTo>
                  <a:lnTo>
                    <a:pt x="57" y="126"/>
                  </a:lnTo>
                  <a:lnTo>
                    <a:pt x="50" y="97"/>
                  </a:lnTo>
                  <a:lnTo>
                    <a:pt x="42" y="71"/>
                  </a:lnTo>
                  <a:lnTo>
                    <a:pt x="33" y="49"/>
                  </a:lnTo>
                  <a:lnTo>
                    <a:pt x="24" y="32"/>
                  </a:lnTo>
                  <a:lnTo>
                    <a:pt x="12" y="17"/>
                  </a:lnTo>
                  <a:lnTo>
                    <a:pt x="7" y="12"/>
                  </a:lnTo>
                  <a:lnTo>
                    <a:pt x="0" y="7"/>
                  </a:lnTo>
                  <a:lnTo>
                    <a:pt x="6" y="0"/>
                  </a:lnTo>
                  <a:lnTo>
                    <a:pt x="12" y="5"/>
                  </a:lnTo>
                  <a:lnTo>
                    <a:pt x="18" y="11"/>
                  </a:lnTo>
                  <a:lnTo>
                    <a:pt x="31" y="27"/>
                  </a:lnTo>
                  <a:lnTo>
                    <a:pt x="41" y="45"/>
                  </a:lnTo>
                  <a:lnTo>
                    <a:pt x="50" y="68"/>
                  </a:lnTo>
                  <a:lnTo>
                    <a:pt x="58" y="94"/>
                  </a:lnTo>
                  <a:lnTo>
                    <a:pt x="64" y="123"/>
                  </a:lnTo>
                  <a:lnTo>
                    <a:pt x="71" y="158"/>
                  </a:lnTo>
                  <a:lnTo>
                    <a:pt x="76" y="195"/>
                  </a:lnTo>
                  <a:lnTo>
                    <a:pt x="68" y="19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 name="Freeform 97"/>
            <p:cNvSpPr>
              <a:spLocks/>
            </p:cNvSpPr>
            <p:nvPr userDrawn="1"/>
          </p:nvSpPr>
          <p:spPr bwMode="auto">
            <a:xfrm>
              <a:off x="211" y="3783"/>
              <a:ext cx="1" cy="1"/>
            </a:xfrm>
            <a:custGeom>
              <a:avLst/>
              <a:gdLst/>
              <a:ahLst/>
              <a:cxnLst>
                <a:cxn ang="0">
                  <a:pos x="8" y="1"/>
                </a:cxn>
                <a:cxn ang="0">
                  <a:pos x="8" y="0"/>
                </a:cxn>
                <a:cxn ang="0">
                  <a:pos x="0" y="3"/>
                </a:cxn>
                <a:cxn ang="0">
                  <a:pos x="0" y="1"/>
                </a:cxn>
                <a:cxn ang="0">
                  <a:pos x="8" y="1"/>
                </a:cxn>
              </a:cxnLst>
              <a:rect l="0" t="0" r="r" b="b"/>
              <a:pathLst>
                <a:path w="8" h="3">
                  <a:moveTo>
                    <a:pt x="8" y="1"/>
                  </a:moveTo>
                  <a:lnTo>
                    <a:pt x="8" y="0"/>
                  </a:lnTo>
                  <a:lnTo>
                    <a:pt x="0" y="3"/>
                  </a:lnTo>
                  <a:lnTo>
                    <a:pt x="0" y="1"/>
                  </a:lnTo>
                  <a:lnTo>
                    <a:pt x="8"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5" name="Freeform 98"/>
            <p:cNvSpPr>
              <a:spLocks/>
            </p:cNvSpPr>
            <p:nvPr userDrawn="1"/>
          </p:nvSpPr>
          <p:spPr bwMode="auto">
            <a:xfrm>
              <a:off x="181" y="3749"/>
              <a:ext cx="21" cy="5"/>
            </a:xfrm>
            <a:custGeom>
              <a:avLst/>
              <a:gdLst/>
              <a:ahLst/>
              <a:cxnLst>
                <a:cxn ang="0">
                  <a:pos x="142" y="48"/>
                </a:cxn>
                <a:cxn ang="0">
                  <a:pos x="117" y="35"/>
                </a:cxn>
                <a:cxn ang="0">
                  <a:pos x="102" y="29"/>
                </a:cxn>
                <a:cxn ang="0">
                  <a:pos x="87" y="23"/>
                </a:cxn>
                <a:cxn ang="0">
                  <a:pos x="47" y="15"/>
                </a:cxn>
                <a:cxn ang="0">
                  <a:pos x="0" y="8"/>
                </a:cxn>
                <a:cxn ang="0">
                  <a:pos x="2" y="0"/>
                </a:cxn>
                <a:cxn ang="0">
                  <a:pos x="49" y="7"/>
                </a:cxn>
                <a:cxn ang="0">
                  <a:pos x="89" y="15"/>
                </a:cxn>
                <a:cxn ang="0">
                  <a:pos x="106" y="21"/>
                </a:cxn>
                <a:cxn ang="0">
                  <a:pos x="122" y="27"/>
                </a:cxn>
                <a:cxn ang="0">
                  <a:pos x="147" y="40"/>
                </a:cxn>
                <a:cxn ang="0">
                  <a:pos x="142" y="48"/>
                </a:cxn>
              </a:cxnLst>
              <a:rect l="0" t="0" r="r" b="b"/>
              <a:pathLst>
                <a:path w="147" h="48">
                  <a:moveTo>
                    <a:pt x="142" y="48"/>
                  </a:moveTo>
                  <a:lnTo>
                    <a:pt x="117" y="35"/>
                  </a:lnTo>
                  <a:lnTo>
                    <a:pt x="102" y="29"/>
                  </a:lnTo>
                  <a:lnTo>
                    <a:pt x="87" y="23"/>
                  </a:lnTo>
                  <a:lnTo>
                    <a:pt x="47" y="15"/>
                  </a:lnTo>
                  <a:lnTo>
                    <a:pt x="0" y="8"/>
                  </a:lnTo>
                  <a:lnTo>
                    <a:pt x="2" y="0"/>
                  </a:lnTo>
                  <a:lnTo>
                    <a:pt x="49" y="7"/>
                  </a:lnTo>
                  <a:lnTo>
                    <a:pt x="89" y="15"/>
                  </a:lnTo>
                  <a:lnTo>
                    <a:pt x="106" y="21"/>
                  </a:lnTo>
                  <a:lnTo>
                    <a:pt x="122" y="27"/>
                  </a:lnTo>
                  <a:lnTo>
                    <a:pt x="147" y="40"/>
                  </a:lnTo>
                  <a:lnTo>
                    <a:pt x="142" y="4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6" name="Freeform 99"/>
            <p:cNvSpPr>
              <a:spLocks/>
            </p:cNvSpPr>
            <p:nvPr userDrawn="1"/>
          </p:nvSpPr>
          <p:spPr bwMode="auto">
            <a:xfrm>
              <a:off x="201" y="3755"/>
              <a:ext cx="1" cy="1"/>
            </a:xfrm>
            <a:custGeom>
              <a:avLst/>
              <a:gdLst/>
              <a:ahLst/>
              <a:cxnLst>
                <a:cxn ang="0">
                  <a:pos x="6" y="0"/>
                </a:cxn>
                <a:cxn ang="0">
                  <a:pos x="1" y="8"/>
                </a:cxn>
                <a:cxn ang="0">
                  <a:pos x="0" y="7"/>
                </a:cxn>
                <a:cxn ang="0">
                  <a:pos x="6" y="0"/>
                </a:cxn>
              </a:cxnLst>
              <a:rect l="0" t="0" r="r" b="b"/>
              <a:pathLst>
                <a:path w="6" h="8">
                  <a:moveTo>
                    <a:pt x="6" y="0"/>
                  </a:moveTo>
                  <a:lnTo>
                    <a:pt x="1" y="8"/>
                  </a:lnTo>
                  <a:lnTo>
                    <a:pt x="0" y="7"/>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7" name="Freeform 100"/>
            <p:cNvSpPr>
              <a:spLocks/>
            </p:cNvSpPr>
            <p:nvPr userDrawn="1"/>
          </p:nvSpPr>
          <p:spPr bwMode="auto">
            <a:xfrm>
              <a:off x="166" y="3743"/>
              <a:ext cx="15" cy="8"/>
            </a:xfrm>
            <a:custGeom>
              <a:avLst/>
              <a:gdLst/>
              <a:ahLst/>
              <a:cxnLst>
                <a:cxn ang="0">
                  <a:pos x="105" y="54"/>
                </a:cxn>
                <a:cxn ang="0">
                  <a:pos x="60" y="48"/>
                </a:cxn>
                <a:cxn ang="0">
                  <a:pos x="29" y="36"/>
                </a:cxn>
                <a:cxn ang="0">
                  <a:pos x="8" y="21"/>
                </a:cxn>
                <a:cxn ang="0">
                  <a:pos x="3" y="11"/>
                </a:cxn>
                <a:cxn ang="0">
                  <a:pos x="0" y="2"/>
                </a:cxn>
                <a:cxn ang="0">
                  <a:pos x="8" y="0"/>
                </a:cxn>
                <a:cxn ang="0">
                  <a:pos x="11" y="9"/>
                </a:cxn>
                <a:cxn ang="0">
                  <a:pos x="14" y="15"/>
                </a:cxn>
                <a:cxn ang="0">
                  <a:pos x="33" y="29"/>
                </a:cxn>
                <a:cxn ang="0">
                  <a:pos x="63" y="40"/>
                </a:cxn>
                <a:cxn ang="0">
                  <a:pos x="107" y="46"/>
                </a:cxn>
                <a:cxn ang="0">
                  <a:pos x="105" y="54"/>
                </a:cxn>
              </a:cxnLst>
              <a:rect l="0" t="0" r="r" b="b"/>
              <a:pathLst>
                <a:path w="107" h="54">
                  <a:moveTo>
                    <a:pt x="105" y="54"/>
                  </a:moveTo>
                  <a:lnTo>
                    <a:pt x="60" y="48"/>
                  </a:lnTo>
                  <a:lnTo>
                    <a:pt x="29" y="36"/>
                  </a:lnTo>
                  <a:lnTo>
                    <a:pt x="8" y="21"/>
                  </a:lnTo>
                  <a:lnTo>
                    <a:pt x="3" y="11"/>
                  </a:lnTo>
                  <a:lnTo>
                    <a:pt x="0" y="2"/>
                  </a:lnTo>
                  <a:lnTo>
                    <a:pt x="8" y="0"/>
                  </a:lnTo>
                  <a:lnTo>
                    <a:pt x="11" y="9"/>
                  </a:lnTo>
                  <a:lnTo>
                    <a:pt x="14" y="15"/>
                  </a:lnTo>
                  <a:lnTo>
                    <a:pt x="33" y="29"/>
                  </a:lnTo>
                  <a:lnTo>
                    <a:pt x="63" y="40"/>
                  </a:lnTo>
                  <a:lnTo>
                    <a:pt x="107" y="46"/>
                  </a:lnTo>
                  <a:lnTo>
                    <a:pt x="105" y="5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8" name="Freeform 101"/>
            <p:cNvSpPr>
              <a:spLocks/>
            </p:cNvSpPr>
            <p:nvPr userDrawn="1"/>
          </p:nvSpPr>
          <p:spPr bwMode="auto">
            <a:xfrm>
              <a:off x="181" y="3749"/>
              <a:ext cx="1" cy="0"/>
            </a:xfrm>
            <a:custGeom>
              <a:avLst/>
              <a:gdLst/>
              <a:ahLst/>
              <a:cxnLst>
                <a:cxn ang="0">
                  <a:pos x="0" y="8"/>
                </a:cxn>
                <a:cxn ang="0">
                  <a:pos x="2" y="0"/>
                </a:cxn>
                <a:cxn ang="0">
                  <a:pos x="0" y="8"/>
                </a:cxn>
              </a:cxnLst>
              <a:rect l="0" t="0" r="r" b="b"/>
              <a:pathLst>
                <a:path w="2" h="8">
                  <a:moveTo>
                    <a:pt x="0" y="8"/>
                  </a:moveTo>
                  <a:lnTo>
                    <a:pt x="2"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9" name="Freeform 102"/>
            <p:cNvSpPr>
              <a:spLocks/>
            </p:cNvSpPr>
            <p:nvPr userDrawn="1"/>
          </p:nvSpPr>
          <p:spPr bwMode="auto">
            <a:xfrm>
              <a:off x="166" y="3737"/>
              <a:ext cx="2" cy="6"/>
            </a:xfrm>
            <a:custGeom>
              <a:avLst/>
              <a:gdLst/>
              <a:ahLst/>
              <a:cxnLst>
                <a:cxn ang="0">
                  <a:pos x="0" y="41"/>
                </a:cxn>
                <a:cxn ang="0">
                  <a:pos x="3" y="16"/>
                </a:cxn>
                <a:cxn ang="0">
                  <a:pos x="5" y="5"/>
                </a:cxn>
                <a:cxn ang="0">
                  <a:pos x="8" y="0"/>
                </a:cxn>
                <a:cxn ang="0">
                  <a:pos x="16" y="4"/>
                </a:cxn>
                <a:cxn ang="0">
                  <a:pos x="13" y="10"/>
                </a:cxn>
                <a:cxn ang="0">
                  <a:pos x="11" y="18"/>
                </a:cxn>
                <a:cxn ang="0">
                  <a:pos x="8" y="43"/>
                </a:cxn>
                <a:cxn ang="0">
                  <a:pos x="0" y="41"/>
                </a:cxn>
              </a:cxnLst>
              <a:rect l="0" t="0" r="r" b="b"/>
              <a:pathLst>
                <a:path w="16" h="43">
                  <a:moveTo>
                    <a:pt x="0" y="41"/>
                  </a:moveTo>
                  <a:lnTo>
                    <a:pt x="3" y="16"/>
                  </a:lnTo>
                  <a:lnTo>
                    <a:pt x="5" y="5"/>
                  </a:lnTo>
                  <a:lnTo>
                    <a:pt x="8" y="0"/>
                  </a:lnTo>
                  <a:lnTo>
                    <a:pt x="16" y="4"/>
                  </a:lnTo>
                  <a:lnTo>
                    <a:pt x="13" y="10"/>
                  </a:lnTo>
                  <a:lnTo>
                    <a:pt x="11" y="18"/>
                  </a:lnTo>
                  <a:lnTo>
                    <a:pt x="8" y="43"/>
                  </a:lnTo>
                  <a:lnTo>
                    <a:pt x="0" y="4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0" name="Freeform 103"/>
            <p:cNvSpPr>
              <a:spLocks/>
            </p:cNvSpPr>
            <p:nvPr userDrawn="1"/>
          </p:nvSpPr>
          <p:spPr bwMode="auto">
            <a:xfrm>
              <a:off x="166" y="3743"/>
              <a:ext cx="1" cy="1"/>
            </a:xfrm>
            <a:custGeom>
              <a:avLst/>
              <a:gdLst/>
              <a:ahLst/>
              <a:cxnLst>
                <a:cxn ang="0">
                  <a:pos x="0" y="2"/>
                </a:cxn>
                <a:cxn ang="0">
                  <a:pos x="0" y="1"/>
                </a:cxn>
                <a:cxn ang="0">
                  <a:pos x="0" y="0"/>
                </a:cxn>
                <a:cxn ang="0">
                  <a:pos x="8" y="2"/>
                </a:cxn>
                <a:cxn ang="0">
                  <a:pos x="8" y="0"/>
                </a:cxn>
                <a:cxn ang="0">
                  <a:pos x="0" y="2"/>
                </a:cxn>
              </a:cxnLst>
              <a:rect l="0" t="0" r="r" b="b"/>
              <a:pathLst>
                <a:path w="8" h="2">
                  <a:moveTo>
                    <a:pt x="0" y="2"/>
                  </a:moveTo>
                  <a:lnTo>
                    <a:pt x="0" y="1"/>
                  </a:lnTo>
                  <a:lnTo>
                    <a:pt x="0" y="0"/>
                  </a:lnTo>
                  <a:lnTo>
                    <a:pt x="8" y="2"/>
                  </a:lnTo>
                  <a:lnTo>
                    <a:pt x="8" y="0"/>
                  </a:lnTo>
                  <a:lnTo>
                    <a:pt x="0" y="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1" name="Freeform 104"/>
            <p:cNvSpPr>
              <a:spLocks/>
            </p:cNvSpPr>
            <p:nvPr userDrawn="1"/>
          </p:nvSpPr>
          <p:spPr bwMode="auto">
            <a:xfrm>
              <a:off x="167" y="3735"/>
              <a:ext cx="7" cy="3"/>
            </a:xfrm>
            <a:custGeom>
              <a:avLst/>
              <a:gdLst/>
              <a:ahLst/>
              <a:cxnLst>
                <a:cxn ang="0">
                  <a:pos x="0" y="12"/>
                </a:cxn>
                <a:cxn ang="0">
                  <a:pos x="7" y="7"/>
                </a:cxn>
                <a:cxn ang="0">
                  <a:pos x="19" y="2"/>
                </a:cxn>
                <a:cxn ang="0">
                  <a:pos x="31" y="0"/>
                </a:cxn>
                <a:cxn ang="0">
                  <a:pos x="46" y="0"/>
                </a:cxn>
                <a:cxn ang="0">
                  <a:pos x="46" y="9"/>
                </a:cxn>
                <a:cxn ang="0">
                  <a:pos x="31" y="9"/>
                </a:cxn>
                <a:cxn ang="0">
                  <a:pos x="20" y="12"/>
                </a:cxn>
                <a:cxn ang="0">
                  <a:pos x="12" y="15"/>
                </a:cxn>
                <a:cxn ang="0">
                  <a:pos x="6" y="18"/>
                </a:cxn>
                <a:cxn ang="0">
                  <a:pos x="0" y="12"/>
                </a:cxn>
              </a:cxnLst>
              <a:rect l="0" t="0" r="r" b="b"/>
              <a:pathLst>
                <a:path w="46" h="18">
                  <a:moveTo>
                    <a:pt x="0" y="12"/>
                  </a:moveTo>
                  <a:lnTo>
                    <a:pt x="7" y="7"/>
                  </a:lnTo>
                  <a:lnTo>
                    <a:pt x="19" y="2"/>
                  </a:lnTo>
                  <a:lnTo>
                    <a:pt x="31" y="0"/>
                  </a:lnTo>
                  <a:lnTo>
                    <a:pt x="46" y="0"/>
                  </a:lnTo>
                  <a:lnTo>
                    <a:pt x="46" y="9"/>
                  </a:lnTo>
                  <a:lnTo>
                    <a:pt x="31" y="9"/>
                  </a:lnTo>
                  <a:lnTo>
                    <a:pt x="20" y="12"/>
                  </a:lnTo>
                  <a:lnTo>
                    <a:pt x="12" y="15"/>
                  </a:lnTo>
                  <a:lnTo>
                    <a:pt x="6" y="18"/>
                  </a:lnTo>
                  <a:lnTo>
                    <a:pt x="0" y="1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2" name="Freeform 105"/>
            <p:cNvSpPr>
              <a:spLocks/>
            </p:cNvSpPr>
            <p:nvPr userDrawn="1"/>
          </p:nvSpPr>
          <p:spPr bwMode="auto">
            <a:xfrm>
              <a:off x="167" y="3737"/>
              <a:ext cx="1" cy="1"/>
            </a:xfrm>
            <a:custGeom>
              <a:avLst/>
              <a:gdLst/>
              <a:ahLst/>
              <a:cxnLst>
                <a:cxn ang="0">
                  <a:pos x="0" y="1"/>
                </a:cxn>
                <a:cxn ang="0">
                  <a:pos x="1" y="0"/>
                </a:cxn>
                <a:cxn ang="0">
                  <a:pos x="7" y="6"/>
                </a:cxn>
                <a:cxn ang="0">
                  <a:pos x="8" y="5"/>
                </a:cxn>
                <a:cxn ang="0">
                  <a:pos x="0" y="1"/>
                </a:cxn>
              </a:cxnLst>
              <a:rect l="0" t="0" r="r" b="b"/>
              <a:pathLst>
                <a:path w="8" h="6">
                  <a:moveTo>
                    <a:pt x="0" y="1"/>
                  </a:moveTo>
                  <a:lnTo>
                    <a:pt x="1" y="0"/>
                  </a:lnTo>
                  <a:lnTo>
                    <a:pt x="7" y="6"/>
                  </a:lnTo>
                  <a:lnTo>
                    <a:pt x="8" y="5"/>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3" name="Freeform 106"/>
            <p:cNvSpPr>
              <a:spLocks/>
            </p:cNvSpPr>
            <p:nvPr userDrawn="1"/>
          </p:nvSpPr>
          <p:spPr bwMode="auto">
            <a:xfrm>
              <a:off x="174" y="3735"/>
              <a:ext cx="1" cy="0"/>
            </a:xfrm>
            <a:custGeom>
              <a:avLst/>
              <a:gdLst/>
              <a:ahLst/>
              <a:cxnLst>
                <a:cxn ang="0">
                  <a:pos x="0" y="0"/>
                </a:cxn>
                <a:cxn ang="0">
                  <a:pos x="40" y="2"/>
                </a:cxn>
                <a:cxn ang="0">
                  <a:pos x="40" y="12"/>
                </a:cxn>
                <a:cxn ang="0">
                  <a:pos x="0" y="9"/>
                </a:cxn>
                <a:cxn ang="0">
                  <a:pos x="0" y="0"/>
                </a:cxn>
              </a:cxnLst>
              <a:rect l="0" t="0" r="r" b="b"/>
              <a:pathLst>
                <a:path w="40" h="12">
                  <a:moveTo>
                    <a:pt x="0" y="0"/>
                  </a:moveTo>
                  <a:lnTo>
                    <a:pt x="40" y="2"/>
                  </a:lnTo>
                  <a:lnTo>
                    <a:pt x="40" y="12"/>
                  </a:ln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4" name="Freeform 107"/>
            <p:cNvSpPr>
              <a:spLocks/>
            </p:cNvSpPr>
            <p:nvPr userDrawn="1"/>
          </p:nvSpPr>
          <p:spPr bwMode="auto">
            <a:xfrm>
              <a:off x="174" y="3735"/>
              <a:ext cx="1" cy="0"/>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5" name="Freeform 108"/>
            <p:cNvSpPr>
              <a:spLocks/>
            </p:cNvSpPr>
            <p:nvPr userDrawn="1"/>
          </p:nvSpPr>
          <p:spPr bwMode="auto">
            <a:xfrm>
              <a:off x="179" y="3735"/>
              <a:ext cx="36" cy="4"/>
            </a:xfrm>
            <a:custGeom>
              <a:avLst/>
              <a:gdLst/>
              <a:ahLst/>
              <a:cxnLst>
                <a:cxn ang="0">
                  <a:pos x="1" y="0"/>
                </a:cxn>
                <a:cxn ang="0">
                  <a:pos x="67" y="7"/>
                </a:cxn>
                <a:cxn ang="0">
                  <a:pos x="129" y="12"/>
                </a:cxn>
                <a:cxn ang="0">
                  <a:pos x="190" y="15"/>
                </a:cxn>
                <a:cxn ang="0">
                  <a:pos x="248" y="16"/>
                </a:cxn>
                <a:cxn ang="0">
                  <a:pos x="248" y="26"/>
                </a:cxn>
                <a:cxn ang="0">
                  <a:pos x="190" y="24"/>
                </a:cxn>
                <a:cxn ang="0">
                  <a:pos x="128" y="21"/>
                </a:cxn>
                <a:cxn ang="0">
                  <a:pos x="66" y="16"/>
                </a:cxn>
                <a:cxn ang="0">
                  <a:pos x="0" y="10"/>
                </a:cxn>
                <a:cxn ang="0">
                  <a:pos x="1" y="0"/>
                </a:cxn>
              </a:cxnLst>
              <a:rect l="0" t="0" r="r" b="b"/>
              <a:pathLst>
                <a:path w="248" h="26">
                  <a:moveTo>
                    <a:pt x="1" y="0"/>
                  </a:moveTo>
                  <a:lnTo>
                    <a:pt x="67" y="7"/>
                  </a:lnTo>
                  <a:lnTo>
                    <a:pt x="129" y="12"/>
                  </a:lnTo>
                  <a:lnTo>
                    <a:pt x="190" y="15"/>
                  </a:lnTo>
                  <a:lnTo>
                    <a:pt x="248" y="16"/>
                  </a:lnTo>
                  <a:lnTo>
                    <a:pt x="248" y="26"/>
                  </a:lnTo>
                  <a:lnTo>
                    <a:pt x="190" y="24"/>
                  </a:lnTo>
                  <a:lnTo>
                    <a:pt x="128" y="21"/>
                  </a:lnTo>
                  <a:lnTo>
                    <a:pt x="66" y="16"/>
                  </a:lnTo>
                  <a:lnTo>
                    <a:pt x="0" y="10"/>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6" name="Freeform 109"/>
            <p:cNvSpPr>
              <a:spLocks/>
            </p:cNvSpPr>
            <p:nvPr userDrawn="1"/>
          </p:nvSpPr>
          <p:spPr bwMode="auto">
            <a:xfrm>
              <a:off x="179" y="3735"/>
              <a:ext cx="1" cy="0"/>
            </a:xfrm>
            <a:custGeom>
              <a:avLst/>
              <a:gdLst/>
              <a:ahLst/>
              <a:cxnLst>
                <a:cxn ang="0">
                  <a:pos x="1" y="0"/>
                </a:cxn>
                <a:cxn ang="0">
                  <a:pos x="0" y="10"/>
                </a:cxn>
                <a:cxn ang="0">
                  <a:pos x="1" y="10"/>
                </a:cxn>
                <a:cxn ang="0">
                  <a:pos x="1" y="0"/>
                </a:cxn>
              </a:cxnLst>
              <a:rect l="0" t="0" r="r" b="b"/>
              <a:pathLst>
                <a:path w="1" h="10">
                  <a:moveTo>
                    <a:pt x="1" y="0"/>
                  </a:moveTo>
                  <a:lnTo>
                    <a:pt x="0" y="10"/>
                  </a:lnTo>
                  <a:lnTo>
                    <a:pt x="1" y="10"/>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7" name="Freeform 110"/>
            <p:cNvSpPr>
              <a:spLocks/>
            </p:cNvSpPr>
            <p:nvPr userDrawn="1"/>
          </p:nvSpPr>
          <p:spPr bwMode="auto">
            <a:xfrm>
              <a:off x="214" y="3733"/>
              <a:ext cx="56" cy="6"/>
            </a:xfrm>
            <a:custGeom>
              <a:avLst/>
              <a:gdLst/>
              <a:ahLst/>
              <a:cxnLst>
                <a:cxn ang="0">
                  <a:pos x="0" y="33"/>
                </a:cxn>
                <a:cxn ang="0">
                  <a:pos x="68" y="31"/>
                </a:cxn>
                <a:cxn ang="0">
                  <a:pos x="155" y="25"/>
                </a:cxn>
                <a:cxn ang="0">
                  <a:pos x="386" y="0"/>
                </a:cxn>
                <a:cxn ang="0">
                  <a:pos x="386" y="9"/>
                </a:cxn>
                <a:cxn ang="0">
                  <a:pos x="155" y="35"/>
                </a:cxn>
                <a:cxn ang="0">
                  <a:pos x="68" y="40"/>
                </a:cxn>
                <a:cxn ang="0">
                  <a:pos x="0" y="43"/>
                </a:cxn>
                <a:cxn ang="0">
                  <a:pos x="0" y="33"/>
                </a:cxn>
              </a:cxnLst>
              <a:rect l="0" t="0" r="r" b="b"/>
              <a:pathLst>
                <a:path w="386" h="43">
                  <a:moveTo>
                    <a:pt x="0" y="33"/>
                  </a:moveTo>
                  <a:lnTo>
                    <a:pt x="68" y="31"/>
                  </a:lnTo>
                  <a:lnTo>
                    <a:pt x="155" y="25"/>
                  </a:lnTo>
                  <a:lnTo>
                    <a:pt x="386" y="0"/>
                  </a:lnTo>
                  <a:lnTo>
                    <a:pt x="386" y="9"/>
                  </a:lnTo>
                  <a:lnTo>
                    <a:pt x="155" y="35"/>
                  </a:lnTo>
                  <a:lnTo>
                    <a:pt x="68" y="40"/>
                  </a:lnTo>
                  <a:lnTo>
                    <a:pt x="0" y="43"/>
                  </a:lnTo>
                  <a:lnTo>
                    <a:pt x="0" y="3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8" name="Freeform 111"/>
            <p:cNvSpPr>
              <a:spLocks/>
            </p:cNvSpPr>
            <p:nvPr userDrawn="1"/>
          </p:nvSpPr>
          <p:spPr bwMode="auto">
            <a:xfrm>
              <a:off x="214" y="3738"/>
              <a:ext cx="0" cy="1"/>
            </a:xfrm>
            <a:custGeom>
              <a:avLst/>
              <a:gdLst/>
              <a:ahLst/>
              <a:cxnLst>
                <a:cxn ang="0">
                  <a:pos x="0" y="10"/>
                </a:cxn>
                <a:cxn ang="0">
                  <a:pos x="0" y="0"/>
                </a:cxn>
                <a:cxn ang="0">
                  <a:pos x="0" y="10"/>
                </a:cxn>
              </a:cxnLst>
              <a:rect l="0" t="0" r="r" b="b"/>
              <a:pathLst>
                <a:path h="10">
                  <a:moveTo>
                    <a:pt x="0" y="10"/>
                  </a:moveTo>
                  <a:lnTo>
                    <a:pt x="0" y="0"/>
                  </a:lnTo>
                  <a:lnTo>
                    <a:pt x="0" y="1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09" name="Freeform 112"/>
            <p:cNvSpPr>
              <a:spLocks/>
            </p:cNvSpPr>
            <p:nvPr userDrawn="1"/>
          </p:nvSpPr>
          <p:spPr bwMode="auto">
            <a:xfrm>
              <a:off x="270" y="3729"/>
              <a:ext cx="60" cy="5"/>
            </a:xfrm>
            <a:custGeom>
              <a:avLst/>
              <a:gdLst/>
              <a:ahLst/>
              <a:cxnLst>
                <a:cxn ang="0">
                  <a:pos x="0" y="32"/>
                </a:cxn>
                <a:cxn ang="0">
                  <a:pos x="127" y="19"/>
                </a:cxn>
                <a:cxn ang="0">
                  <a:pos x="239" y="8"/>
                </a:cxn>
                <a:cxn ang="0">
                  <a:pos x="337" y="3"/>
                </a:cxn>
                <a:cxn ang="0">
                  <a:pos x="420" y="0"/>
                </a:cxn>
                <a:cxn ang="0">
                  <a:pos x="420" y="10"/>
                </a:cxn>
                <a:cxn ang="0">
                  <a:pos x="337" y="12"/>
                </a:cxn>
                <a:cxn ang="0">
                  <a:pos x="239" y="18"/>
                </a:cxn>
                <a:cxn ang="0">
                  <a:pos x="127" y="28"/>
                </a:cxn>
                <a:cxn ang="0">
                  <a:pos x="0" y="41"/>
                </a:cxn>
                <a:cxn ang="0">
                  <a:pos x="0" y="32"/>
                </a:cxn>
              </a:cxnLst>
              <a:rect l="0" t="0" r="r" b="b"/>
              <a:pathLst>
                <a:path w="420" h="41">
                  <a:moveTo>
                    <a:pt x="0" y="32"/>
                  </a:moveTo>
                  <a:lnTo>
                    <a:pt x="127" y="19"/>
                  </a:lnTo>
                  <a:lnTo>
                    <a:pt x="239" y="8"/>
                  </a:lnTo>
                  <a:lnTo>
                    <a:pt x="337" y="3"/>
                  </a:lnTo>
                  <a:lnTo>
                    <a:pt x="420" y="0"/>
                  </a:lnTo>
                  <a:lnTo>
                    <a:pt x="420" y="10"/>
                  </a:lnTo>
                  <a:lnTo>
                    <a:pt x="337" y="12"/>
                  </a:lnTo>
                  <a:lnTo>
                    <a:pt x="239" y="18"/>
                  </a:lnTo>
                  <a:lnTo>
                    <a:pt x="127" y="28"/>
                  </a:lnTo>
                  <a:lnTo>
                    <a:pt x="0" y="41"/>
                  </a:lnTo>
                  <a:lnTo>
                    <a:pt x="0" y="3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0" name="Freeform 113"/>
            <p:cNvSpPr>
              <a:spLocks/>
            </p:cNvSpPr>
            <p:nvPr userDrawn="1"/>
          </p:nvSpPr>
          <p:spPr bwMode="auto">
            <a:xfrm>
              <a:off x="270" y="3733"/>
              <a:ext cx="1" cy="1"/>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1" name="Freeform 114"/>
            <p:cNvSpPr>
              <a:spLocks/>
            </p:cNvSpPr>
            <p:nvPr userDrawn="1"/>
          </p:nvSpPr>
          <p:spPr bwMode="auto">
            <a:xfrm>
              <a:off x="330" y="3729"/>
              <a:ext cx="98" cy="31"/>
            </a:xfrm>
            <a:custGeom>
              <a:avLst/>
              <a:gdLst/>
              <a:ahLst/>
              <a:cxnLst>
                <a:cxn ang="0">
                  <a:pos x="0" y="0"/>
                </a:cxn>
                <a:cxn ang="0">
                  <a:pos x="110" y="4"/>
                </a:cxn>
                <a:cxn ang="0">
                  <a:pos x="162" y="7"/>
                </a:cxn>
                <a:cxn ang="0">
                  <a:pos x="214" y="13"/>
                </a:cxn>
                <a:cxn ang="0">
                  <a:pos x="263" y="21"/>
                </a:cxn>
                <a:cxn ang="0">
                  <a:pos x="312" y="30"/>
                </a:cxn>
                <a:cxn ang="0">
                  <a:pos x="405" y="53"/>
                </a:cxn>
                <a:cxn ang="0">
                  <a:pos x="492" y="84"/>
                </a:cxn>
                <a:cxn ang="0">
                  <a:pos x="535" y="102"/>
                </a:cxn>
                <a:cxn ang="0">
                  <a:pos x="575" y="121"/>
                </a:cxn>
                <a:cxn ang="0">
                  <a:pos x="613" y="142"/>
                </a:cxn>
                <a:cxn ang="0">
                  <a:pos x="650" y="165"/>
                </a:cxn>
                <a:cxn ang="0">
                  <a:pos x="687" y="188"/>
                </a:cxn>
                <a:cxn ang="0">
                  <a:pos x="721" y="214"/>
                </a:cxn>
                <a:cxn ang="0">
                  <a:pos x="715" y="220"/>
                </a:cxn>
                <a:cxn ang="0">
                  <a:pos x="682" y="196"/>
                </a:cxn>
                <a:cxn ang="0">
                  <a:pos x="646" y="173"/>
                </a:cxn>
                <a:cxn ang="0">
                  <a:pos x="609" y="150"/>
                </a:cxn>
                <a:cxn ang="0">
                  <a:pos x="570" y="129"/>
                </a:cxn>
                <a:cxn ang="0">
                  <a:pos x="530" y="110"/>
                </a:cxn>
                <a:cxn ang="0">
                  <a:pos x="490" y="93"/>
                </a:cxn>
                <a:cxn ang="0">
                  <a:pos x="403" y="62"/>
                </a:cxn>
                <a:cxn ang="0">
                  <a:pos x="310" y="39"/>
                </a:cxn>
                <a:cxn ang="0">
                  <a:pos x="262" y="30"/>
                </a:cxn>
                <a:cxn ang="0">
                  <a:pos x="212" y="22"/>
                </a:cxn>
                <a:cxn ang="0">
                  <a:pos x="160" y="16"/>
                </a:cxn>
                <a:cxn ang="0">
                  <a:pos x="110" y="13"/>
                </a:cxn>
                <a:cxn ang="0">
                  <a:pos x="0" y="10"/>
                </a:cxn>
                <a:cxn ang="0">
                  <a:pos x="0" y="0"/>
                </a:cxn>
              </a:cxnLst>
              <a:rect l="0" t="0" r="r" b="b"/>
              <a:pathLst>
                <a:path w="721" h="220">
                  <a:moveTo>
                    <a:pt x="0" y="0"/>
                  </a:moveTo>
                  <a:lnTo>
                    <a:pt x="110" y="4"/>
                  </a:lnTo>
                  <a:lnTo>
                    <a:pt x="162" y="7"/>
                  </a:lnTo>
                  <a:lnTo>
                    <a:pt x="214" y="13"/>
                  </a:lnTo>
                  <a:lnTo>
                    <a:pt x="263" y="21"/>
                  </a:lnTo>
                  <a:lnTo>
                    <a:pt x="312" y="30"/>
                  </a:lnTo>
                  <a:lnTo>
                    <a:pt x="405" y="53"/>
                  </a:lnTo>
                  <a:lnTo>
                    <a:pt x="492" y="84"/>
                  </a:lnTo>
                  <a:lnTo>
                    <a:pt x="535" y="102"/>
                  </a:lnTo>
                  <a:lnTo>
                    <a:pt x="575" y="121"/>
                  </a:lnTo>
                  <a:lnTo>
                    <a:pt x="613" y="142"/>
                  </a:lnTo>
                  <a:lnTo>
                    <a:pt x="650" y="165"/>
                  </a:lnTo>
                  <a:lnTo>
                    <a:pt x="687" y="188"/>
                  </a:lnTo>
                  <a:lnTo>
                    <a:pt x="721" y="214"/>
                  </a:lnTo>
                  <a:lnTo>
                    <a:pt x="715" y="220"/>
                  </a:lnTo>
                  <a:lnTo>
                    <a:pt x="682" y="196"/>
                  </a:lnTo>
                  <a:lnTo>
                    <a:pt x="646" y="173"/>
                  </a:lnTo>
                  <a:lnTo>
                    <a:pt x="609" y="150"/>
                  </a:lnTo>
                  <a:lnTo>
                    <a:pt x="570" y="129"/>
                  </a:lnTo>
                  <a:lnTo>
                    <a:pt x="530" y="110"/>
                  </a:lnTo>
                  <a:lnTo>
                    <a:pt x="490" y="93"/>
                  </a:lnTo>
                  <a:lnTo>
                    <a:pt x="403" y="62"/>
                  </a:lnTo>
                  <a:lnTo>
                    <a:pt x="310" y="39"/>
                  </a:lnTo>
                  <a:lnTo>
                    <a:pt x="262" y="30"/>
                  </a:lnTo>
                  <a:lnTo>
                    <a:pt x="212" y="22"/>
                  </a:lnTo>
                  <a:lnTo>
                    <a:pt x="160" y="16"/>
                  </a:lnTo>
                  <a:lnTo>
                    <a:pt x="110" y="13"/>
                  </a:lnTo>
                  <a:lnTo>
                    <a:pt x="0" y="1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2" name="Freeform 115"/>
            <p:cNvSpPr>
              <a:spLocks/>
            </p:cNvSpPr>
            <p:nvPr userDrawn="1"/>
          </p:nvSpPr>
          <p:spPr bwMode="auto">
            <a:xfrm>
              <a:off x="330" y="3729"/>
              <a:ext cx="1" cy="1"/>
            </a:xfrm>
            <a:custGeom>
              <a:avLst/>
              <a:gdLst/>
              <a:ahLst/>
              <a:cxnLst>
                <a:cxn ang="0">
                  <a:pos x="0" y="0"/>
                </a:cxn>
                <a:cxn ang="0">
                  <a:pos x="0" y="10"/>
                </a:cxn>
                <a:cxn ang="0">
                  <a:pos x="0" y="0"/>
                </a:cxn>
              </a:cxnLst>
              <a:rect l="0" t="0" r="r" b="b"/>
              <a:pathLst>
                <a:path h="10">
                  <a:moveTo>
                    <a:pt x="0" y="0"/>
                  </a:moveTo>
                  <a:lnTo>
                    <a:pt x="0" y="1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3" name="Freeform 116"/>
            <p:cNvSpPr>
              <a:spLocks/>
            </p:cNvSpPr>
            <p:nvPr userDrawn="1"/>
          </p:nvSpPr>
          <p:spPr bwMode="auto">
            <a:xfrm>
              <a:off x="432" y="3758"/>
              <a:ext cx="40" cy="82"/>
            </a:xfrm>
            <a:custGeom>
              <a:avLst/>
              <a:gdLst/>
              <a:ahLst/>
              <a:cxnLst>
                <a:cxn ang="0">
                  <a:pos x="6" y="0"/>
                </a:cxn>
                <a:cxn ang="0">
                  <a:pos x="69" y="55"/>
                </a:cxn>
                <a:cxn ang="0">
                  <a:pos x="98" y="85"/>
                </a:cxn>
                <a:cxn ang="0">
                  <a:pos x="125" y="116"/>
                </a:cxn>
                <a:cxn ang="0">
                  <a:pos x="149" y="147"/>
                </a:cxn>
                <a:cxn ang="0">
                  <a:pos x="172" y="180"/>
                </a:cxn>
                <a:cxn ang="0">
                  <a:pos x="191" y="213"/>
                </a:cxn>
                <a:cxn ang="0">
                  <a:pos x="209" y="247"/>
                </a:cxn>
                <a:cxn ang="0">
                  <a:pos x="225" y="283"/>
                </a:cxn>
                <a:cxn ang="0">
                  <a:pos x="240" y="321"/>
                </a:cxn>
                <a:cxn ang="0">
                  <a:pos x="252" y="359"/>
                </a:cxn>
                <a:cxn ang="0">
                  <a:pos x="261" y="397"/>
                </a:cxn>
                <a:cxn ang="0">
                  <a:pos x="268" y="437"/>
                </a:cxn>
                <a:cxn ang="0">
                  <a:pos x="274" y="478"/>
                </a:cxn>
                <a:cxn ang="0">
                  <a:pos x="277" y="520"/>
                </a:cxn>
                <a:cxn ang="0">
                  <a:pos x="278" y="564"/>
                </a:cxn>
                <a:cxn ang="0">
                  <a:pos x="269" y="564"/>
                </a:cxn>
                <a:cxn ang="0">
                  <a:pos x="268" y="520"/>
                </a:cxn>
                <a:cxn ang="0">
                  <a:pos x="265" y="479"/>
                </a:cxn>
                <a:cxn ang="0">
                  <a:pos x="259" y="438"/>
                </a:cxn>
                <a:cxn ang="0">
                  <a:pos x="252" y="400"/>
                </a:cxn>
                <a:cxn ang="0">
                  <a:pos x="243" y="361"/>
                </a:cxn>
                <a:cxn ang="0">
                  <a:pos x="231" y="323"/>
                </a:cxn>
                <a:cxn ang="0">
                  <a:pos x="217" y="288"/>
                </a:cxn>
                <a:cxn ang="0">
                  <a:pos x="201" y="251"/>
                </a:cxn>
                <a:cxn ang="0">
                  <a:pos x="183" y="217"/>
                </a:cxn>
                <a:cxn ang="0">
                  <a:pos x="164" y="184"/>
                </a:cxn>
                <a:cxn ang="0">
                  <a:pos x="142" y="152"/>
                </a:cxn>
                <a:cxn ang="0">
                  <a:pos x="119" y="122"/>
                </a:cxn>
                <a:cxn ang="0">
                  <a:pos x="92" y="91"/>
                </a:cxn>
                <a:cxn ang="0">
                  <a:pos x="63" y="62"/>
                </a:cxn>
                <a:cxn ang="0">
                  <a:pos x="0" y="6"/>
                </a:cxn>
                <a:cxn ang="0">
                  <a:pos x="6" y="0"/>
                </a:cxn>
              </a:cxnLst>
              <a:rect l="0" t="0" r="r" b="b"/>
              <a:pathLst>
                <a:path w="278" h="564">
                  <a:moveTo>
                    <a:pt x="6" y="0"/>
                  </a:moveTo>
                  <a:lnTo>
                    <a:pt x="69" y="55"/>
                  </a:lnTo>
                  <a:lnTo>
                    <a:pt x="98" y="85"/>
                  </a:lnTo>
                  <a:lnTo>
                    <a:pt x="125" y="116"/>
                  </a:lnTo>
                  <a:lnTo>
                    <a:pt x="149" y="147"/>
                  </a:lnTo>
                  <a:lnTo>
                    <a:pt x="172" y="180"/>
                  </a:lnTo>
                  <a:lnTo>
                    <a:pt x="191" y="213"/>
                  </a:lnTo>
                  <a:lnTo>
                    <a:pt x="209" y="247"/>
                  </a:lnTo>
                  <a:lnTo>
                    <a:pt x="225" y="283"/>
                  </a:lnTo>
                  <a:lnTo>
                    <a:pt x="240" y="321"/>
                  </a:lnTo>
                  <a:lnTo>
                    <a:pt x="252" y="359"/>
                  </a:lnTo>
                  <a:lnTo>
                    <a:pt x="261" y="397"/>
                  </a:lnTo>
                  <a:lnTo>
                    <a:pt x="268" y="437"/>
                  </a:lnTo>
                  <a:lnTo>
                    <a:pt x="274" y="478"/>
                  </a:lnTo>
                  <a:lnTo>
                    <a:pt x="277" y="520"/>
                  </a:lnTo>
                  <a:lnTo>
                    <a:pt x="278" y="564"/>
                  </a:lnTo>
                  <a:lnTo>
                    <a:pt x="269" y="564"/>
                  </a:lnTo>
                  <a:lnTo>
                    <a:pt x="268" y="520"/>
                  </a:lnTo>
                  <a:lnTo>
                    <a:pt x="265" y="479"/>
                  </a:lnTo>
                  <a:lnTo>
                    <a:pt x="259" y="438"/>
                  </a:lnTo>
                  <a:lnTo>
                    <a:pt x="252" y="400"/>
                  </a:lnTo>
                  <a:lnTo>
                    <a:pt x="243" y="361"/>
                  </a:lnTo>
                  <a:lnTo>
                    <a:pt x="231" y="323"/>
                  </a:lnTo>
                  <a:lnTo>
                    <a:pt x="217" y="288"/>
                  </a:lnTo>
                  <a:lnTo>
                    <a:pt x="201" y="251"/>
                  </a:lnTo>
                  <a:lnTo>
                    <a:pt x="183" y="217"/>
                  </a:lnTo>
                  <a:lnTo>
                    <a:pt x="164" y="184"/>
                  </a:lnTo>
                  <a:lnTo>
                    <a:pt x="142" y="152"/>
                  </a:lnTo>
                  <a:lnTo>
                    <a:pt x="119" y="122"/>
                  </a:lnTo>
                  <a:lnTo>
                    <a:pt x="92" y="91"/>
                  </a:lnTo>
                  <a:lnTo>
                    <a:pt x="63" y="62"/>
                  </a:lnTo>
                  <a:lnTo>
                    <a:pt x="0" y="6"/>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4" name="Freeform 117"/>
            <p:cNvSpPr>
              <a:spLocks/>
            </p:cNvSpPr>
            <p:nvPr userDrawn="1"/>
          </p:nvSpPr>
          <p:spPr bwMode="auto">
            <a:xfrm>
              <a:off x="432" y="3758"/>
              <a:ext cx="1" cy="0"/>
            </a:xfrm>
            <a:custGeom>
              <a:avLst/>
              <a:gdLst/>
              <a:ahLst/>
              <a:cxnLst>
                <a:cxn ang="0">
                  <a:pos x="6" y="0"/>
                </a:cxn>
                <a:cxn ang="0">
                  <a:pos x="0" y="6"/>
                </a:cxn>
                <a:cxn ang="0">
                  <a:pos x="6" y="0"/>
                </a:cxn>
              </a:cxnLst>
              <a:rect l="0" t="0" r="r" b="b"/>
              <a:pathLst>
                <a:path w="6" h="6">
                  <a:moveTo>
                    <a:pt x="6" y="0"/>
                  </a:moveTo>
                  <a:lnTo>
                    <a:pt x="0" y="6"/>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5" name="Freeform 118"/>
            <p:cNvSpPr>
              <a:spLocks/>
            </p:cNvSpPr>
            <p:nvPr userDrawn="1"/>
          </p:nvSpPr>
          <p:spPr bwMode="auto">
            <a:xfrm>
              <a:off x="449" y="3840"/>
              <a:ext cx="23" cy="60"/>
            </a:xfrm>
            <a:custGeom>
              <a:avLst/>
              <a:gdLst/>
              <a:ahLst/>
              <a:cxnLst>
                <a:cxn ang="0">
                  <a:pos x="164" y="0"/>
                </a:cxn>
                <a:cxn ang="0">
                  <a:pos x="162" y="60"/>
                </a:cxn>
                <a:cxn ang="0">
                  <a:pos x="159" y="90"/>
                </a:cxn>
                <a:cxn ang="0">
                  <a:pos x="154" y="119"/>
                </a:cxn>
                <a:cxn ang="0">
                  <a:pos x="148" y="148"/>
                </a:cxn>
                <a:cxn ang="0">
                  <a:pos x="142" y="178"/>
                </a:cxn>
                <a:cxn ang="0">
                  <a:pos x="125" y="232"/>
                </a:cxn>
                <a:cxn ang="0">
                  <a:pos x="102" y="287"/>
                </a:cxn>
                <a:cxn ang="0">
                  <a:pos x="75" y="337"/>
                </a:cxn>
                <a:cxn ang="0">
                  <a:pos x="43" y="386"/>
                </a:cxn>
                <a:cxn ang="0">
                  <a:pos x="7" y="435"/>
                </a:cxn>
                <a:cxn ang="0">
                  <a:pos x="0" y="429"/>
                </a:cxn>
                <a:cxn ang="0">
                  <a:pos x="35" y="382"/>
                </a:cxn>
                <a:cxn ang="0">
                  <a:pos x="67" y="333"/>
                </a:cxn>
                <a:cxn ang="0">
                  <a:pos x="94" y="282"/>
                </a:cxn>
                <a:cxn ang="0">
                  <a:pos x="116" y="230"/>
                </a:cxn>
                <a:cxn ang="0">
                  <a:pos x="133" y="175"/>
                </a:cxn>
                <a:cxn ang="0">
                  <a:pos x="139" y="147"/>
                </a:cxn>
                <a:cxn ang="0">
                  <a:pos x="145" y="118"/>
                </a:cxn>
                <a:cxn ang="0">
                  <a:pos x="150" y="89"/>
                </a:cxn>
                <a:cxn ang="0">
                  <a:pos x="153" y="60"/>
                </a:cxn>
                <a:cxn ang="0">
                  <a:pos x="155" y="0"/>
                </a:cxn>
                <a:cxn ang="0">
                  <a:pos x="164" y="0"/>
                </a:cxn>
              </a:cxnLst>
              <a:rect l="0" t="0" r="r" b="b"/>
              <a:pathLst>
                <a:path w="164" h="435">
                  <a:moveTo>
                    <a:pt x="164" y="0"/>
                  </a:moveTo>
                  <a:lnTo>
                    <a:pt x="162" y="60"/>
                  </a:lnTo>
                  <a:lnTo>
                    <a:pt x="159" y="90"/>
                  </a:lnTo>
                  <a:lnTo>
                    <a:pt x="154" y="119"/>
                  </a:lnTo>
                  <a:lnTo>
                    <a:pt x="148" y="148"/>
                  </a:lnTo>
                  <a:lnTo>
                    <a:pt x="142" y="178"/>
                  </a:lnTo>
                  <a:lnTo>
                    <a:pt x="125" y="232"/>
                  </a:lnTo>
                  <a:lnTo>
                    <a:pt x="102" y="287"/>
                  </a:lnTo>
                  <a:lnTo>
                    <a:pt x="75" y="337"/>
                  </a:lnTo>
                  <a:lnTo>
                    <a:pt x="43" y="386"/>
                  </a:lnTo>
                  <a:lnTo>
                    <a:pt x="7" y="435"/>
                  </a:lnTo>
                  <a:lnTo>
                    <a:pt x="0" y="429"/>
                  </a:lnTo>
                  <a:lnTo>
                    <a:pt x="35" y="382"/>
                  </a:lnTo>
                  <a:lnTo>
                    <a:pt x="67" y="333"/>
                  </a:lnTo>
                  <a:lnTo>
                    <a:pt x="94" y="282"/>
                  </a:lnTo>
                  <a:lnTo>
                    <a:pt x="116" y="230"/>
                  </a:lnTo>
                  <a:lnTo>
                    <a:pt x="133" y="175"/>
                  </a:lnTo>
                  <a:lnTo>
                    <a:pt x="139" y="147"/>
                  </a:lnTo>
                  <a:lnTo>
                    <a:pt x="145" y="118"/>
                  </a:lnTo>
                  <a:lnTo>
                    <a:pt x="150" y="89"/>
                  </a:lnTo>
                  <a:lnTo>
                    <a:pt x="153" y="60"/>
                  </a:lnTo>
                  <a:lnTo>
                    <a:pt x="155" y="0"/>
                  </a:lnTo>
                  <a:lnTo>
                    <a:pt x="164"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6" name="Freeform 119"/>
            <p:cNvSpPr>
              <a:spLocks/>
            </p:cNvSpPr>
            <p:nvPr userDrawn="1"/>
          </p:nvSpPr>
          <p:spPr bwMode="auto">
            <a:xfrm>
              <a:off x="471" y="3840"/>
              <a:ext cx="1"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7" name="Freeform 120"/>
            <p:cNvSpPr>
              <a:spLocks/>
            </p:cNvSpPr>
            <p:nvPr userDrawn="1"/>
          </p:nvSpPr>
          <p:spPr bwMode="auto">
            <a:xfrm>
              <a:off x="386" y="3900"/>
              <a:ext cx="62" cy="40"/>
            </a:xfrm>
            <a:custGeom>
              <a:avLst/>
              <a:gdLst/>
              <a:ahLst/>
              <a:cxnLst>
                <a:cxn ang="0">
                  <a:pos x="441" y="6"/>
                </a:cxn>
                <a:cxn ang="0">
                  <a:pos x="400" y="51"/>
                </a:cxn>
                <a:cxn ang="0">
                  <a:pos x="376" y="71"/>
                </a:cxn>
                <a:cxn ang="0">
                  <a:pos x="354" y="92"/>
                </a:cxn>
                <a:cxn ang="0">
                  <a:pos x="330" y="111"/>
                </a:cxn>
                <a:cxn ang="0">
                  <a:pos x="305" y="129"/>
                </a:cxn>
                <a:cxn ang="0">
                  <a:pos x="253" y="165"/>
                </a:cxn>
                <a:cxn ang="0">
                  <a:pos x="197" y="197"/>
                </a:cxn>
                <a:cxn ang="0">
                  <a:pos x="137" y="225"/>
                </a:cxn>
                <a:cxn ang="0">
                  <a:pos x="72" y="250"/>
                </a:cxn>
                <a:cxn ang="0">
                  <a:pos x="3" y="273"/>
                </a:cxn>
                <a:cxn ang="0">
                  <a:pos x="0" y="265"/>
                </a:cxn>
                <a:cxn ang="0">
                  <a:pos x="68" y="242"/>
                </a:cxn>
                <a:cxn ang="0">
                  <a:pos x="132" y="217"/>
                </a:cxn>
                <a:cxn ang="0">
                  <a:pos x="192" y="189"/>
                </a:cxn>
                <a:cxn ang="0">
                  <a:pos x="247" y="158"/>
                </a:cxn>
                <a:cxn ang="0">
                  <a:pos x="299" y="122"/>
                </a:cxn>
                <a:cxn ang="0">
                  <a:pos x="324" y="104"/>
                </a:cxn>
                <a:cxn ang="0">
                  <a:pos x="348" y="85"/>
                </a:cxn>
                <a:cxn ang="0">
                  <a:pos x="371" y="64"/>
                </a:cxn>
                <a:cxn ang="0">
                  <a:pos x="393" y="45"/>
                </a:cxn>
                <a:cxn ang="0">
                  <a:pos x="434" y="0"/>
                </a:cxn>
                <a:cxn ang="0">
                  <a:pos x="441" y="6"/>
                </a:cxn>
              </a:cxnLst>
              <a:rect l="0" t="0" r="r" b="b"/>
              <a:pathLst>
                <a:path w="441" h="273">
                  <a:moveTo>
                    <a:pt x="441" y="6"/>
                  </a:moveTo>
                  <a:lnTo>
                    <a:pt x="400" y="51"/>
                  </a:lnTo>
                  <a:lnTo>
                    <a:pt x="376" y="71"/>
                  </a:lnTo>
                  <a:lnTo>
                    <a:pt x="354" y="92"/>
                  </a:lnTo>
                  <a:lnTo>
                    <a:pt x="330" y="111"/>
                  </a:lnTo>
                  <a:lnTo>
                    <a:pt x="305" y="129"/>
                  </a:lnTo>
                  <a:lnTo>
                    <a:pt x="253" y="165"/>
                  </a:lnTo>
                  <a:lnTo>
                    <a:pt x="197" y="197"/>
                  </a:lnTo>
                  <a:lnTo>
                    <a:pt x="137" y="225"/>
                  </a:lnTo>
                  <a:lnTo>
                    <a:pt x="72" y="250"/>
                  </a:lnTo>
                  <a:lnTo>
                    <a:pt x="3" y="273"/>
                  </a:lnTo>
                  <a:lnTo>
                    <a:pt x="0" y="265"/>
                  </a:lnTo>
                  <a:lnTo>
                    <a:pt x="68" y="242"/>
                  </a:lnTo>
                  <a:lnTo>
                    <a:pt x="132" y="217"/>
                  </a:lnTo>
                  <a:lnTo>
                    <a:pt x="192" y="189"/>
                  </a:lnTo>
                  <a:lnTo>
                    <a:pt x="247" y="158"/>
                  </a:lnTo>
                  <a:lnTo>
                    <a:pt x="299" y="122"/>
                  </a:lnTo>
                  <a:lnTo>
                    <a:pt x="324" y="104"/>
                  </a:lnTo>
                  <a:lnTo>
                    <a:pt x="348" y="85"/>
                  </a:lnTo>
                  <a:lnTo>
                    <a:pt x="371" y="64"/>
                  </a:lnTo>
                  <a:lnTo>
                    <a:pt x="393" y="45"/>
                  </a:lnTo>
                  <a:lnTo>
                    <a:pt x="434" y="0"/>
                  </a:lnTo>
                  <a:lnTo>
                    <a:pt x="441"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8" name="Freeform 121"/>
            <p:cNvSpPr>
              <a:spLocks/>
            </p:cNvSpPr>
            <p:nvPr userDrawn="1"/>
          </p:nvSpPr>
          <p:spPr bwMode="auto">
            <a:xfrm>
              <a:off x="449" y="3900"/>
              <a:ext cx="0" cy="0"/>
            </a:xfrm>
            <a:custGeom>
              <a:avLst/>
              <a:gdLst/>
              <a:ahLst/>
              <a:cxnLst>
                <a:cxn ang="0">
                  <a:pos x="7" y="6"/>
                </a:cxn>
                <a:cxn ang="0">
                  <a:pos x="0" y="0"/>
                </a:cxn>
                <a:cxn ang="0">
                  <a:pos x="7" y="6"/>
                </a:cxn>
              </a:cxnLst>
              <a:rect l="0" t="0" r="r" b="b"/>
              <a:pathLst>
                <a:path w="7" h="6">
                  <a:moveTo>
                    <a:pt x="7" y="6"/>
                  </a:moveTo>
                  <a:lnTo>
                    <a:pt x="0" y="0"/>
                  </a:lnTo>
                  <a:lnTo>
                    <a:pt x="7"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19" name="Freeform 122"/>
            <p:cNvSpPr>
              <a:spLocks/>
            </p:cNvSpPr>
            <p:nvPr userDrawn="1"/>
          </p:nvSpPr>
          <p:spPr bwMode="auto">
            <a:xfrm>
              <a:off x="386" y="3939"/>
              <a:ext cx="81" cy="123"/>
            </a:xfrm>
            <a:custGeom>
              <a:avLst/>
              <a:gdLst/>
              <a:ahLst/>
              <a:cxnLst>
                <a:cxn ang="0">
                  <a:pos x="8" y="0"/>
                </a:cxn>
                <a:cxn ang="0">
                  <a:pos x="81" y="125"/>
                </a:cxn>
                <a:cxn ang="0">
                  <a:pos x="152" y="246"/>
                </a:cxn>
                <a:cxn ang="0">
                  <a:pos x="223" y="361"/>
                </a:cxn>
                <a:cxn ang="0">
                  <a:pos x="293" y="470"/>
                </a:cxn>
                <a:cxn ang="0">
                  <a:pos x="364" y="575"/>
                </a:cxn>
                <a:cxn ang="0">
                  <a:pos x="433" y="673"/>
                </a:cxn>
                <a:cxn ang="0">
                  <a:pos x="501" y="766"/>
                </a:cxn>
                <a:cxn ang="0">
                  <a:pos x="568" y="853"/>
                </a:cxn>
                <a:cxn ang="0">
                  <a:pos x="562" y="858"/>
                </a:cxn>
                <a:cxn ang="0">
                  <a:pos x="494" y="772"/>
                </a:cxn>
                <a:cxn ang="0">
                  <a:pos x="426" y="678"/>
                </a:cxn>
                <a:cxn ang="0">
                  <a:pos x="356" y="579"/>
                </a:cxn>
                <a:cxn ang="0">
                  <a:pos x="286" y="474"/>
                </a:cxn>
                <a:cxn ang="0">
                  <a:pos x="215" y="366"/>
                </a:cxn>
                <a:cxn ang="0">
                  <a:pos x="144" y="251"/>
                </a:cxn>
                <a:cxn ang="0">
                  <a:pos x="73" y="130"/>
                </a:cxn>
                <a:cxn ang="0">
                  <a:pos x="0" y="5"/>
                </a:cxn>
                <a:cxn ang="0">
                  <a:pos x="8" y="0"/>
                </a:cxn>
              </a:cxnLst>
              <a:rect l="0" t="0" r="r" b="b"/>
              <a:pathLst>
                <a:path w="568" h="858">
                  <a:moveTo>
                    <a:pt x="8" y="0"/>
                  </a:moveTo>
                  <a:lnTo>
                    <a:pt x="81" y="125"/>
                  </a:lnTo>
                  <a:lnTo>
                    <a:pt x="152" y="246"/>
                  </a:lnTo>
                  <a:lnTo>
                    <a:pt x="223" y="361"/>
                  </a:lnTo>
                  <a:lnTo>
                    <a:pt x="293" y="470"/>
                  </a:lnTo>
                  <a:lnTo>
                    <a:pt x="364" y="575"/>
                  </a:lnTo>
                  <a:lnTo>
                    <a:pt x="433" y="673"/>
                  </a:lnTo>
                  <a:lnTo>
                    <a:pt x="501" y="766"/>
                  </a:lnTo>
                  <a:lnTo>
                    <a:pt x="568" y="853"/>
                  </a:lnTo>
                  <a:lnTo>
                    <a:pt x="562" y="858"/>
                  </a:lnTo>
                  <a:lnTo>
                    <a:pt x="494" y="772"/>
                  </a:lnTo>
                  <a:lnTo>
                    <a:pt x="426" y="678"/>
                  </a:lnTo>
                  <a:lnTo>
                    <a:pt x="356" y="579"/>
                  </a:lnTo>
                  <a:lnTo>
                    <a:pt x="286" y="474"/>
                  </a:lnTo>
                  <a:lnTo>
                    <a:pt x="215" y="366"/>
                  </a:lnTo>
                  <a:lnTo>
                    <a:pt x="144" y="251"/>
                  </a:lnTo>
                  <a:lnTo>
                    <a:pt x="73" y="130"/>
                  </a:lnTo>
                  <a:lnTo>
                    <a:pt x="0" y="5"/>
                  </a:lnTo>
                  <a:lnTo>
                    <a:pt x="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0" name="Freeform 123"/>
            <p:cNvSpPr>
              <a:spLocks/>
            </p:cNvSpPr>
            <p:nvPr userDrawn="1"/>
          </p:nvSpPr>
          <p:spPr bwMode="auto">
            <a:xfrm>
              <a:off x="386" y="3939"/>
              <a:ext cx="1" cy="1"/>
            </a:xfrm>
            <a:custGeom>
              <a:avLst/>
              <a:gdLst/>
              <a:ahLst/>
              <a:cxnLst>
                <a:cxn ang="0">
                  <a:pos x="5" y="0"/>
                </a:cxn>
                <a:cxn ang="0">
                  <a:pos x="0" y="1"/>
                </a:cxn>
                <a:cxn ang="0">
                  <a:pos x="2" y="6"/>
                </a:cxn>
                <a:cxn ang="0">
                  <a:pos x="10" y="1"/>
                </a:cxn>
                <a:cxn ang="0">
                  <a:pos x="8" y="8"/>
                </a:cxn>
                <a:cxn ang="0">
                  <a:pos x="5" y="0"/>
                </a:cxn>
              </a:cxnLst>
              <a:rect l="0" t="0" r="r" b="b"/>
              <a:pathLst>
                <a:path w="10" h="8">
                  <a:moveTo>
                    <a:pt x="5" y="0"/>
                  </a:moveTo>
                  <a:lnTo>
                    <a:pt x="0" y="1"/>
                  </a:lnTo>
                  <a:lnTo>
                    <a:pt x="2" y="6"/>
                  </a:lnTo>
                  <a:lnTo>
                    <a:pt x="10" y="1"/>
                  </a:lnTo>
                  <a:lnTo>
                    <a:pt x="8" y="8"/>
                  </a:lnTo>
                  <a:lnTo>
                    <a:pt x="5"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1" name="Freeform 124"/>
            <p:cNvSpPr>
              <a:spLocks/>
            </p:cNvSpPr>
            <p:nvPr userDrawn="1"/>
          </p:nvSpPr>
          <p:spPr bwMode="auto">
            <a:xfrm>
              <a:off x="466" y="4060"/>
              <a:ext cx="52" cy="55"/>
            </a:xfrm>
            <a:custGeom>
              <a:avLst/>
              <a:gdLst/>
              <a:ahLst/>
              <a:cxnLst>
                <a:cxn ang="0">
                  <a:pos x="6" y="0"/>
                </a:cxn>
                <a:cxn ang="0">
                  <a:pos x="98" y="111"/>
                </a:cxn>
                <a:cxn ang="0">
                  <a:pos x="143" y="164"/>
                </a:cxn>
                <a:cxn ang="0">
                  <a:pos x="187" y="213"/>
                </a:cxn>
                <a:cxn ang="0">
                  <a:pos x="233" y="260"/>
                </a:cxn>
                <a:cxn ang="0">
                  <a:pos x="276" y="302"/>
                </a:cxn>
                <a:cxn ang="0">
                  <a:pos x="320" y="342"/>
                </a:cxn>
                <a:cxn ang="0">
                  <a:pos x="364" y="379"/>
                </a:cxn>
                <a:cxn ang="0">
                  <a:pos x="358" y="386"/>
                </a:cxn>
                <a:cxn ang="0">
                  <a:pos x="314" y="348"/>
                </a:cxn>
                <a:cxn ang="0">
                  <a:pos x="270" y="309"/>
                </a:cxn>
                <a:cxn ang="0">
                  <a:pos x="226" y="265"/>
                </a:cxn>
                <a:cxn ang="0">
                  <a:pos x="181" y="219"/>
                </a:cxn>
                <a:cxn ang="0">
                  <a:pos x="137" y="170"/>
                </a:cxn>
                <a:cxn ang="0">
                  <a:pos x="91" y="117"/>
                </a:cxn>
                <a:cxn ang="0">
                  <a:pos x="0" y="5"/>
                </a:cxn>
                <a:cxn ang="0">
                  <a:pos x="6" y="0"/>
                </a:cxn>
              </a:cxnLst>
              <a:rect l="0" t="0" r="r" b="b"/>
              <a:pathLst>
                <a:path w="364" h="386">
                  <a:moveTo>
                    <a:pt x="6" y="0"/>
                  </a:moveTo>
                  <a:lnTo>
                    <a:pt x="98" y="111"/>
                  </a:lnTo>
                  <a:lnTo>
                    <a:pt x="143" y="164"/>
                  </a:lnTo>
                  <a:lnTo>
                    <a:pt x="187" y="213"/>
                  </a:lnTo>
                  <a:lnTo>
                    <a:pt x="233" y="260"/>
                  </a:lnTo>
                  <a:lnTo>
                    <a:pt x="276" y="302"/>
                  </a:lnTo>
                  <a:lnTo>
                    <a:pt x="320" y="342"/>
                  </a:lnTo>
                  <a:lnTo>
                    <a:pt x="364" y="379"/>
                  </a:lnTo>
                  <a:lnTo>
                    <a:pt x="358" y="386"/>
                  </a:lnTo>
                  <a:lnTo>
                    <a:pt x="314" y="348"/>
                  </a:lnTo>
                  <a:lnTo>
                    <a:pt x="270" y="309"/>
                  </a:lnTo>
                  <a:lnTo>
                    <a:pt x="226" y="265"/>
                  </a:lnTo>
                  <a:lnTo>
                    <a:pt x="181" y="219"/>
                  </a:lnTo>
                  <a:lnTo>
                    <a:pt x="137" y="170"/>
                  </a:lnTo>
                  <a:lnTo>
                    <a:pt x="91" y="117"/>
                  </a:lnTo>
                  <a:lnTo>
                    <a:pt x="0" y="5"/>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2" name="Freeform 125"/>
            <p:cNvSpPr>
              <a:spLocks/>
            </p:cNvSpPr>
            <p:nvPr userDrawn="1"/>
          </p:nvSpPr>
          <p:spPr bwMode="auto">
            <a:xfrm>
              <a:off x="466" y="4060"/>
              <a:ext cx="1" cy="0"/>
            </a:xfrm>
            <a:custGeom>
              <a:avLst/>
              <a:gdLst/>
              <a:ahLst/>
              <a:cxnLst>
                <a:cxn ang="0">
                  <a:pos x="0" y="5"/>
                </a:cxn>
                <a:cxn ang="0">
                  <a:pos x="6" y="0"/>
                </a:cxn>
                <a:cxn ang="0">
                  <a:pos x="0" y="5"/>
                </a:cxn>
              </a:cxnLst>
              <a:rect l="0" t="0" r="r" b="b"/>
              <a:pathLst>
                <a:path w="6" h="5">
                  <a:moveTo>
                    <a:pt x="0" y="5"/>
                  </a:moveTo>
                  <a:lnTo>
                    <a:pt x="6" y="0"/>
                  </a:lnTo>
                  <a:lnTo>
                    <a:pt x="0"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3" name="Freeform 126"/>
            <p:cNvSpPr>
              <a:spLocks/>
            </p:cNvSpPr>
            <p:nvPr userDrawn="1"/>
          </p:nvSpPr>
          <p:spPr bwMode="auto">
            <a:xfrm>
              <a:off x="517" y="4115"/>
              <a:ext cx="52" cy="27"/>
            </a:xfrm>
            <a:custGeom>
              <a:avLst/>
              <a:gdLst/>
              <a:ahLst/>
              <a:cxnLst>
                <a:cxn ang="0">
                  <a:pos x="6" y="0"/>
                </a:cxn>
                <a:cxn ang="0">
                  <a:pos x="30" y="18"/>
                </a:cxn>
                <a:cxn ang="0">
                  <a:pos x="56" y="37"/>
                </a:cxn>
                <a:cxn ang="0">
                  <a:pos x="112" y="73"/>
                </a:cxn>
                <a:cxn ang="0">
                  <a:pos x="171" y="107"/>
                </a:cxn>
                <a:cxn ang="0">
                  <a:pos x="228" y="138"/>
                </a:cxn>
                <a:cxn ang="0">
                  <a:pos x="322" y="186"/>
                </a:cxn>
                <a:cxn ang="0">
                  <a:pos x="360" y="204"/>
                </a:cxn>
                <a:cxn ang="0">
                  <a:pos x="356" y="212"/>
                </a:cxn>
                <a:cxn ang="0">
                  <a:pos x="317" y="194"/>
                </a:cxn>
                <a:cxn ang="0">
                  <a:pos x="223" y="146"/>
                </a:cxn>
                <a:cxn ang="0">
                  <a:pos x="167" y="115"/>
                </a:cxn>
                <a:cxn ang="0">
                  <a:pos x="108" y="81"/>
                </a:cxn>
                <a:cxn ang="0">
                  <a:pos x="51" y="45"/>
                </a:cxn>
                <a:cxn ang="0">
                  <a:pos x="24" y="25"/>
                </a:cxn>
                <a:cxn ang="0">
                  <a:pos x="0" y="7"/>
                </a:cxn>
                <a:cxn ang="0">
                  <a:pos x="6" y="0"/>
                </a:cxn>
              </a:cxnLst>
              <a:rect l="0" t="0" r="r" b="b"/>
              <a:pathLst>
                <a:path w="360" h="212">
                  <a:moveTo>
                    <a:pt x="6" y="0"/>
                  </a:moveTo>
                  <a:lnTo>
                    <a:pt x="30" y="18"/>
                  </a:lnTo>
                  <a:lnTo>
                    <a:pt x="56" y="37"/>
                  </a:lnTo>
                  <a:lnTo>
                    <a:pt x="112" y="73"/>
                  </a:lnTo>
                  <a:lnTo>
                    <a:pt x="171" y="107"/>
                  </a:lnTo>
                  <a:lnTo>
                    <a:pt x="228" y="138"/>
                  </a:lnTo>
                  <a:lnTo>
                    <a:pt x="322" y="186"/>
                  </a:lnTo>
                  <a:lnTo>
                    <a:pt x="360" y="204"/>
                  </a:lnTo>
                  <a:lnTo>
                    <a:pt x="356" y="212"/>
                  </a:lnTo>
                  <a:lnTo>
                    <a:pt x="317" y="194"/>
                  </a:lnTo>
                  <a:lnTo>
                    <a:pt x="223" y="146"/>
                  </a:lnTo>
                  <a:lnTo>
                    <a:pt x="167" y="115"/>
                  </a:lnTo>
                  <a:lnTo>
                    <a:pt x="108" y="81"/>
                  </a:lnTo>
                  <a:lnTo>
                    <a:pt x="51" y="45"/>
                  </a:lnTo>
                  <a:lnTo>
                    <a:pt x="24" y="25"/>
                  </a:lnTo>
                  <a:lnTo>
                    <a:pt x="0" y="7"/>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4" name="Freeform 127"/>
            <p:cNvSpPr>
              <a:spLocks/>
            </p:cNvSpPr>
            <p:nvPr userDrawn="1"/>
          </p:nvSpPr>
          <p:spPr bwMode="auto">
            <a:xfrm>
              <a:off x="517" y="4115"/>
              <a:ext cx="1" cy="0"/>
            </a:xfrm>
            <a:custGeom>
              <a:avLst/>
              <a:gdLst/>
              <a:ahLst/>
              <a:cxnLst>
                <a:cxn ang="0">
                  <a:pos x="0" y="7"/>
                </a:cxn>
                <a:cxn ang="0">
                  <a:pos x="6" y="0"/>
                </a:cxn>
                <a:cxn ang="0">
                  <a:pos x="0" y="7"/>
                </a:cxn>
              </a:cxnLst>
              <a:rect l="0" t="0" r="r" b="b"/>
              <a:pathLst>
                <a:path w="6" h="7">
                  <a:moveTo>
                    <a:pt x="0" y="7"/>
                  </a:moveTo>
                  <a:lnTo>
                    <a:pt x="6" y="0"/>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5" name="Freeform 128"/>
            <p:cNvSpPr>
              <a:spLocks/>
            </p:cNvSpPr>
            <p:nvPr userDrawn="1"/>
          </p:nvSpPr>
          <p:spPr bwMode="auto">
            <a:xfrm>
              <a:off x="568" y="4144"/>
              <a:ext cx="1" cy="1"/>
            </a:xfrm>
            <a:custGeom>
              <a:avLst/>
              <a:gdLst/>
              <a:ahLst/>
              <a:cxnLst>
                <a:cxn ang="0">
                  <a:pos x="0" y="9"/>
                </a:cxn>
                <a:cxn ang="0">
                  <a:pos x="1" y="9"/>
                </a:cxn>
                <a:cxn ang="0">
                  <a:pos x="3" y="0"/>
                </a:cxn>
                <a:cxn ang="0">
                  <a:pos x="4" y="1"/>
                </a:cxn>
                <a:cxn ang="0">
                  <a:pos x="0" y="9"/>
                </a:cxn>
              </a:cxnLst>
              <a:rect l="0" t="0" r="r" b="b"/>
              <a:pathLst>
                <a:path w="4" h="9">
                  <a:moveTo>
                    <a:pt x="0" y="9"/>
                  </a:moveTo>
                  <a:lnTo>
                    <a:pt x="1" y="9"/>
                  </a:lnTo>
                  <a:lnTo>
                    <a:pt x="3" y="0"/>
                  </a:lnTo>
                  <a:lnTo>
                    <a:pt x="4" y="1"/>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6" name="Freeform 129"/>
            <p:cNvSpPr>
              <a:spLocks/>
            </p:cNvSpPr>
            <p:nvPr userDrawn="1"/>
          </p:nvSpPr>
          <p:spPr bwMode="auto">
            <a:xfrm>
              <a:off x="516" y="3941"/>
              <a:ext cx="156" cy="197"/>
            </a:xfrm>
            <a:custGeom>
              <a:avLst/>
              <a:gdLst/>
              <a:ahLst/>
              <a:cxnLst>
                <a:cxn ang="0">
                  <a:pos x="198" y="1234"/>
                </a:cxn>
                <a:cxn ang="0">
                  <a:pos x="267" y="1218"/>
                </a:cxn>
                <a:cxn ang="0">
                  <a:pos x="378" y="1175"/>
                </a:cxn>
                <a:cxn ang="0">
                  <a:pos x="434" y="1144"/>
                </a:cxn>
                <a:cxn ang="0">
                  <a:pos x="472" y="1111"/>
                </a:cxn>
                <a:cxn ang="0">
                  <a:pos x="495" y="1076"/>
                </a:cxn>
                <a:cxn ang="0">
                  <a:pos x="507" y="1022"/>
                </a:cxn>
                <a:cxn ang="0">
                  <a:pos x="514" y="939"/>
                </a:cxn>
                <a:cxn ang="0">
                  <a:pos x="517" y="660"/>
                </a:cxn>
                <a:cxn ang="0">
                  <a:pos x="517" y="451"/>
                </a:cxn>
                <a:cxn ang="0">
                  <a:pos x="514" y="388"/>
                </a:cxn>
                <a:cxn ang="0">
                  <a:pos x="503" y="285"/>
                </a:cxn>
                <a:cxn ang="0">
                  <a:pos x="484" y="211"/>
                </a:cxn>
                <a:cxn ang="0">
                  <a:pos x="471" y="184"/>
                </a:cxn>
                <a:cxn ang="0">
                  <a:pos x="457" y="166"/>
                </a:cxn>
                <a:cxn ang="0">
                  <a:pos x="413" y="140"/>
                </a:cxn>
                <a:cxn ang="0">
                  <a:pos x="343" y="122"/>
                </a:cxn>
                <a:cxn ang="0">
                  <a:pos x="247" y="110"/>
                </a:cxn>
                <a:cxn ang="0">
                  <a:pos x="125" y="107"/>
                </a:cxn>
                <a:cxn ang="0">
                  <a:pos x="64" y="103"/>
                </a:cxn>
                <a:cxn ang="0">
                  <a:pos x="26" y="94"/>
                </a:cxn>
                <a:cxn ang="0">
                  <a:pos x="7" y="76"/>
                </a:cxn>
                <a:cxn ang="0">
                  <a:pos x="0" y="45"/>
                </a:cxn>
                <a:cxn ang="0">
                  <a:pos x="6" y="17"/>
                </a:cxn>
                <a:cxn ang="0">
                  <a:pos x="24" y="2"/>
                </a:cxn>
                <a:cxn ang="0">
                  <a:pos x="46" y="0"/>
                </a:cxn>
                <a:cxn ang="0">
                  <a:pos x="429" y="20"/>
                </a:cxn>
                <a:cxn ang="0">
                  <a:pos x="703" y="23"/>
                </a:cxn>
                <a:cxn ang="0">
                  <a:pos x="989" y="4"/>
                </a:cxn>
                <a:cxn ang="0">
                  <a:pos x="1071" y="2"/>
                </a:cxn>
                <a:cxn ang="0">
                  <a:pos x="1083" y="13"/>
                </a:cxn>
                <a:cxn ang="0">
                  <a:pos x="1087" y="41"/>
                </a:cxn>
                <a:cxn ang="0">
                  <a:pos x="1083" y="59"/>
                </a:cxn>
                <a:cxn ang="0">
                  <a:pos x="1058" y="83"/>
                </a:cxn>
                <a:cxn ang="0">
                  <a:pos x="993" y="97"/>
                </a:cxn>
                <a:cxn ang="0">
                  <a:pos x="949" y="116"/>
                </a:cxn>
                <a:cxn ang="0">
                  <a:pos x="935" y="143"/>
                </a:cxn>
                <a:cxn ang="0">
                  <a:pos x="921" y="209"/>
                </a:cxn>
                <a:cxn ang="0">
                  <a:pos x="911" y="358"/>
                </a:cxn>
                <a:cxn ang="0">
                  <a:pos x="907" y="904"/>
                </a:cxn>
                <a:cxn ang="0">
                  <a:pos x="911" y="1072"/>
                </a:cxn>
                <a:cxn ang="0">
                  <a:pos x="920" y="1124"/>
                </a:cxn>
                <a:cxn ang="0">
                  <a:pos x="932" y="1150"/>
                </a:cxn>
                <a:cxn ang="0">
                  <a:pos x="942" y="1162"/>
                </a:cxn>
                <a:cxn ang="0">
                  <a:pos x="969" y="1177"/>
                </a:cxn>
                <a:cxn ang="0">
                  <a:pos x="985" y="1183"/>
                </a:cxn>
                <a:cxn ang="0">
                  <a:pos x="995" y="1193"/>
                </a:cxn>
                <a:cxn ang="0">
                  <a:pos x="1003" y="1225"/>
                </a:cxn>
                <a:cxn ang="0">
                  <a:pos x="997" y="1243"/>
                </a:cxn>
                <a:cxn ang="0">
                  <a:pos x="980" y="1259"/>
                </a:cxn>
                <a:cxn ang="0">
                  <a:pos x="913" y="1280"/>
                </a:cxn>
                <a:cxn ang="0">
                  <a:pos x="790" y="1299"/>
                </a:cxn>
                <a:cxn ang="0">
                  <a:pos x="491" y="1353"/>
                </a:cxn>
                <a:cxn ang="0">
                  <a:pos x="310" y="1353"/>
                </a:cxn>
                <a:cxn ang="0">
                  <a:pos x="197" y="1291"/>
                </a:cxn>
                <a:cxn ang="0">
                  <a:pos x="126" y="1247"/>
                </a:cxn>
              </a:cxnLst>
              <a:rect l="0" t="0" r="r" b="b"/>
              <a:pathLst>
                <a:path w="1087" h="1376">
                  <a:moveTo>
                    <a:pt x="126" y="1247"/>
                  </a:moveTo>
                  <a:lnTo>
                    <a:pt x="198" y="1234"/>
                  </a:lnTo>
                  <a:lnTo>
                    <a:pt x="235" y="1226"/>
                  </a:lnTo>
                  <a:lnTo>
                    <a:pt x="267" y="1218"/>
                  </a:lnTo>
                  <a:lnTo>
                    <a:pt x="345" y="1190"/>
                  </a:lnTo>
                  <a:lnTo>
                    <a:pt x="378" y="1175"/>
                  </a:lnTo>
                  <a:lnTo>
                    <a:pt x="408" y="1160"/>
                  </a:lnTo>
                  <a:lnTo>
                    <a:pt x="434" y="1144"/>
                  </a:lnTo>
                  <a:lnTo>
                    <a:pt x="455" y="1128"/>
                  </a:lnTo>
                  <a:lnTo>
                    <a:pt x="472" y="1111"/>
                  </a:lnTo>
                  <a:lnTo>
                    <a:pt x="486" y="1094"/>
                  </a:lnTo>
                  <a:lnTo>
                    <a:pt x="495" y="1076"/>
                  </a:lnTo>
                  <a:lnTo>
                    <a:pt x="502" y="1052"/>
                  </a:lnTo>
                  <a:lnTo>
                    <a:pt x="507" y="1022"/>
                  </a:lnTo>
                  <a:lnTo>
                    <a:pt x="511" y="987"/>
                  </a:lnTo>
                  <a:lnTo>
                    <a:pt x="514" y="939"/>
                  </a:lnTo>
                  <a:lnTo>
                    <a:pt x="516" y="867"/>
                  </a:lnTo>
                  <a:lnTo>
                    <a:pt x="517" y="660"/>
                  </a:lnTo>
                  <a:lnTo>
                    <a:pt x="517" y="521"/>
                  </a:lnTo>
                  <a:lnTo>
                    <a:pt x="517" y="451"/>
                  </a:lnTo>
                  <a:lnTo>
                    <a:pt x="516" y="418"/>
                  </a:lnTo>
                  <a:lnTo>
                    <a:pt x="514" y="388"/>
                  </a:lnTo>
                  <a:lnTo>
                    <a:pt x="510" y="333"/>
                  </a:lnTo>
                  <a:lnTo>
                    <a:pt x="503" y="285"/>
                  </a:lnTo>
                  <a:lnTo>
                    <a:pt x="494" y="244"/>
                  </a:lnTo>
                  <a:lnTo>
                    <a:pt x="484" y="211"/>
                  </a:lnTo>
                  <a:lnTo>
                    <a:pt x="478" y="197"/>
                  </a:lnTo>
                  <a:lnTo>
                    <a:pt x="471" y="184"/>
                  </a:lnTo>
                  <a:lnTo>
                    <a:pt x="464" y="174"/>
                  </a:lnTo>
                  <a:lnTo>
                    <a:pt x="457" y="166"/>
                  </a:lnTo>
                  <a:lnTo>
                    <a:pt x="438" y="152"/>
                  </a:lnTo>
                  <a:lnTo>
                    <a:pt x="413" y="140"/>
                  </a:lnTo>
                  <a:lnTo>
                    <a:pt x="382" y="130"/>
                  </a:lnTo>
                  <a:lnTo>
                    <a:pt x="343" y="122"/>
                  </a:lnTo>
                  <a:lnTo>
                    <a:pt x="298" y="115"/>
                  </a:lnTo>
                  <a:lnTo>
                    <a:pt x="247" y="110"/>
                  </a:lnTo>
                  <a:lnTo>
                    <a:pt x="189" y="108"/>
                  </a:lnTo>
                  <a:lnTo>
                    <a:pt x="125" y="107"/>
                  </a:lnTo>
                  <a:lnTo>
                    <a:pt x="91" y="106"/>
                  </a:lnTo>
                  <a:lnTo>
                    <a:pt x="64" y="103"/>
                  </a:lnTo>
                  <a:lnTo>
                    <a:pt x="42" y="100"/>
                  </a:lnTo>
                  <a:lnTo>
                    <a:pt x="26" y="94"/>
                  </a:lnTo>
                  <a:lnTo>
                    <a:pt x="15" y="86"/>
                  </a:lnTo>
                  <a:lnTo>
                    <a:pt x="7" y="76"/>
                  </a:lnTo>
                  <a:lnTo>
                    <a:pt x="2" y="62"/>
                  </a:lnTo>
                  <a:lnTo>
                    <a:pt x="0" y="45"/>
                  </a:lnTo>
                  <a:lnTo>
                    <a:pt x="3" y="24"/>
                  </a:lnTo>
                  <a:lnTo>
                    <a:pt x="6" y="17"/>
                  </a:lnTo>
                  <a:lnTo>
                    <a:pt x="11" y="10"/>
                  </a:lnTo>
                  <a:lnTo>
                    <a:pt x="24" y="2"/>
                  </a:lnTo>
                  <a:lnTo>
                    <a:pt x="34" y="1"/>
                  </a:lnTo>
                  <a:lnTo>
                    <a:pt x="46" y="0"/>
                  </a:lnTo>
                  <a:lnTo>
                    <a:pt x="240" y="11"/>
                  </a:lnTo>
                  <a:lnTo>
                    <a:pt x="429" y="20"/>
                  </a:lnTo>
                  <a:lnTo>
                    <a:pt x="615" y="24"/>
                  </a:lnTo>
                  <a:lnTo>
                    <a:pt x="703" y="23"/>
                  </a:lnTo>
                  <a:lnTo>
                    <a:pt x="795" y="19"/>
                  </a:lnTo>
                  <a:lnTo>
                    <a:pt x="989" y="4"/>
                  </a:lnTo>
                  <a:lnTo>
                    <a:pt x="1053" y="0"/>
                  </a:lnTo>
                  <a:lnTo>
                    <a:pt x="1071" y="2"/>
                  </a:lnTo>
                  <a:lnTo>
                    <a:pt x="1081" y="8"/>
                  </a:lnTo>
                  <a:lnTo>
                    <a:pt x="1083" y="13"/>
                  </a:lnTo>
                  <a:lnTo>
                    <a:pt x="1085" y="20"/>
                  </a:lnTo>
                  <a:lnTo>
                    <a:pt x="1087" y="41"/>
                  </a:lnTo>
                  <a:lnTo>
                    <a:pt x="1085" y="51"/>
                  </a:lnTo>
                  <a:lnTo>
                    <a:pt x="1083" y="59"/>
                  </a:lnTo>
                  <a:lnTo>
                    <a:pt x="1074" y="74"/>
                  </a:lnTo>
                  <a:lnTo>
                    <a:pt x="1058" y="83"/>
                  </a:lnTo>
                  <a:lnTo>
                    <a:pt x="1037" y="89"/>
                  </a:lnTo>
                  <a:lnTo>
                    <a:pt x="993" y="97"/>
                  </a:lnTo>
                  <a:lnTo>
                    <a:pt x="956" y="107"/>
                  </a:lnTo>
                  <a:lnTo>
                    <a:pt x="949" y="116"/>
                  </a:lnTo>
                  <a:lnTo>
                    <a:pt x="942" y="129"/>
                  </a:lnTo>
                  <a:lnTo>
                    <a:pt x="935" y="143"/>
                  </a:lnTo>
                  <a:lnTo>
                    <a:pt x="930" y="163"/>
                  </a:lnTo>
                  <a:lnTo>
                    <a:pt x="921" y="209"/>
                  </a:lnTo>
                  <a:lnTo>
                    <a:pt x="916" y="269"/>
                  </a:lnTo>
                  <a:lnTo>
                    <a:pt x="911" y="358"/>
                  </a:lnTo>
                  <a:lnTo>
                    <a:pt x="909" y="493"/>
                  </a:lnTo>
                  <a:lnTo>
                    <a:pt x="907" y="904"/>
                  </a:lnTo>
                  <a:lnTo>
                    <a:pt x="908" y="1008"/>
                  </a:lnTo>
                  <a:lnTo>
                    <a:pt x="911" y="1072"/>
                  </a:lnTo>
                  <a:lnTo>
                    <a:pt x="917" y="1110"/>
                  </a:lnTo>
                  <a:lnTo>
                    <a:pt x="920" y="1124"/>
                  </a:lnTo>
                  <a:lnTo>
                    <a:pt x="925" y="1136"/>
                  </a:lnTo>
                  <a:lnTo>
                    <a:pt x="932" y="1150"/>
                  </a:lnTo>
                  <a:lnTo>
                    <a:pt x="936" y="1157"/>
                  </a:lnTo>
                  <a:lnTo>
                    <a:pt x="942" y="1162"/>
                  </a:lnTo>
                  <a:lnTo>
                    <a:pt x="954" y="1170"/>
                  </a:lnTo>
                  <a:lnTo>
                    <a:pt x="969" y="1177"/>
                  </a:lnTo>
                  <a:lnTo>
                    <a:pt x="978" y="1179"/>
                  </a:lnTo>
                  <a:lnTo>
                    <a:pt x="985" y="1183"/>
                  </a:lnTo>
                  <a:lnTo>
                    <a:pt x="990" y="1187"/>
                  </a:lnTo>
                  <a:lnTo>
                    <a:pt x="995" y="1193"/>
                  </a:lnTo>
                  <a:lnTo>
                    <a:pt x="1002" y="1207"/>
                  </a:lnTo>
                  <a:lnTo>
                    <a:pt x="1003" y="1225"/>
                  </a:lnTo>
                  <a:lnTo>
                    <a:pt x="1002" y="1234"/>
                  </a:lnTo>
                  <a:lnTo>
                    <a:pt x="997" y="1243"/>
                  </a:lnTo>
                  <a:lnTo>
                    <a:pt x="990" y="1251"/>
                  </a:lnTo>
                  <a:lnTo>
                    <a:pt x="980" y="1259"/>
                  </a:lnTo>
                  <a:lnTo>
                    <a:pt x="953" y="1271"/>
                  </a:lnTo>
                  <a:lnTo>
                    <a:pt x="913" y="1280"/>
                  </a:lnTo>
                  <a:lnTo>
                    <a:pt x="898" y="1281"/>
                  </a:lnTo>
                  <a:lnTo>
                    <a:pt x="790" y="1299"/>
                  </a:lnTo>
                  <a:lnTo>
                    <a:pt x="640" y="1327"/>
                  </a:lnTo>
                  <a:lnTo>
                    <a:pt x="491" y="1353"/>
                  </a:lnTo>
                  <a:lnTo>
                    <a:pt x="355" y="1376"/>
                  </a:lnTo>
                  <a:lnTo>
                    <a:pt x="310" y="1353"/>
                  </a:lnTo>
                  <a:lnTo>
                    <a:pt x="231" y="1311"/>
                  </a:lnTo>
                  <a:lnTo>
                    <a:pt x="197" y="1291"/>
                  </a:lnTo>
                  <a:lnTo>
                    <a:pt x="163" y="1270"/>
                  </a:lnTo>
                  <a:lnTo>
                    <a:pt x="126" y="124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7" name="Freeform 130"/>
            <p:cNvSpPr>
              <a:spLocks/>
            </p:cNvSpPr>
            <p:nvPr userDrawn="1"/>
          </p:nvSpPr>
          <p:spPr bwMode="auto">
            <a:xfrm>
              <a:off x="534" y="4115"/>
              <a:ext cx="21" cy="5"/>
            </a:xfrm>
            <a:custGeom>
              <a:avLst/>
              <a:gdLst/>
              <a:ahLst/>
              <a:cxnLst>
                <a:cxn ang="0">
                  <a:pos x="0" y="28"/>
                </a:cxn>
                <a:cxn ang="0">
                  <a:pos x="72" y="16"/>
                </a:cxn>
                <a:cxn ang="0">
                  <a:pos x="109" y="8"/>
                </a:cxn>
                <a:cxn ang="0">
                  <a:pos x="141" y="0"/>
                </a:cxn>
                <a:cxn ang="0">
                  <a:pos x="143" y="9"/>
                </a:cxn>
                <a:cxn ang="0">
                  <a:pos x="110" y="17"/>
                </a:cxn>
                <a:cxn ang="0">
                  <a:pos x="74" y="25"/>
                </a:cxn>
                <a:cxn ang="0">
                  <a:pos x="1" y="37"/>
                </a:cxn>
                <a:cxn ang="0">
                  <a:pos x="0" y="28"/>
                </a:cxn>
              </a:cxnLst>
              <a:rect l="0" t="0" r="r" b="b"/>
              <a:pathLst>
                <a:path w="143" h="37">
                  <a:moveTo>
                    <a:pt x="0" y="28"/>
                  </a:moveTo>
                  <a:lnTo>
                    <a:pt x="72" y="16"/>
                  </a:lnTo>
                  <a:lnTo>
                    <a:pt x="109" y="8"/>
                  </a:lnTo>
                  <a:lnTo>
                    <a:pt x="141" y="0"/>
                  </a:lnTo>
                  <a:lnTo>
                    <a:pt x="143" y="9"/>
                  </a:lnTo>
                  <a:lnTo>
                    <a:pt x="110" y="17"/>
                  </a:lnTo>
                  <a:lnTo>
                    <a:pt x="74" y="25"/>
                  </a:lnTo>
                  <a:lnTo>
                    <a:pt x="1" y="37"/>
                  </a:lnTo>
                  <a:lnTo>
                    <a:pt x="0" y="2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8" name="Freeform 131"/>
            <p:cNvSpPr>
              <a:spLocks/>
            </p:cNvSpPr>
            <p:nvPr userDrawn="1"/>
          </p:nvSpPr>
          <p:spPr bwMode="auto">
            <a:xfrm>
              <a:off x="554" y="4098"/>
              <a:ext cx="32" cy="19"/>
            </a:xfrm>
            <a:custGeom>
              <a:avLst/>
              <a:gdLst/>
              <a:ahLst/>
              <a:cxnLst>
                <a:cxn ang="0">
                  <a:pos x="0" y="122"/>
                </a:cxn>
                <a:cxn ang="0">
                  <a:pos x="77" y="94"/>
                </a:cxn>
                <a:cxn ang="0">
                  <a:pos x="110" y="79"/>
                </a:cxn>
                <a:cxn ang="0">
                  <a:pos x="139" y="65"/>
                </a:cxn>
                <a:cxn ang="0">
                  <a:pos x="165" y="49"/>
                </a:cxn>
                <a:cxn ang="0">
                  <a:pos x="186" y="33"/>
                </a:cxn>
                <a:cxn ang="0">
                  <a:pos x="203" y="16"/>
                </a:cxn>
                <a:cxn ang="0">
                  <a:pos x="216" y="0"/>
                </a:cxn>
                <a:cxn ang="0">
                  <a:pos x="223" y="5"/>
                </a:cxn>
                <a:cxn ang="0">
                  <a:pos x="208" y="22"/>
                </a:cxn>
                <a:cxn ang="0">
                  <a:pos x="191" y="40"/>
                </a:cxn>
                <a:cxn ang="0">
                  <a:pos x="170" y="57"/>
                </a:cxn>
                <a:cxn ang="0">
                  <a:pos x="144" y="73"/>
                </a:cxn>
                <a:cxn ang="0">
                  <a:pos x="115" y="87"/>
                </a:cxn>
                <a:cxn ang="0">
                  <a:pos x="81" y="102"/>
                </a:cxn>
                <a:cxn ang="0">
                  <a:pos x="3" y="131"/>
                </a:cxn>
                <a:cxn ang="0">
                  <a:pos x="0" y="122"/>
                </a:cxn>
              </a:cxnLst>
              <a:rect l="0" t="0" r="r" b="b"/>
              <a:pathLst>
                <a:path w="223" h="131">
                  <a:moveTo>
                    <a:pt x="0" y="122"/>
                  </a:moveTo>
                  <a:lnTo>
                    <a:pt x="77" y="94"/>
                  </a:lnTo>
                  <a:lnTo>
                    <a:pt x="110" y="79"/>
                  </a:lnTo>
                  <a:lnTo>
                    <a:pt x="139" y="65"/>
                  </a:lnTo>
                  <a:lnTo>
                    <a:pt x="165" y="49"/>
                  </a:lnTo>
                  <a:lnTo>
                    <a:pt x="186" y="33"/>
                  </a:lnTo>
                  <a:lnTo>
                    <a:pt x="203" y="16"/>
                  </a:lnTo>
                  <a:lnTo>
                    <a:pt x="216" y="0"/>
                  </a:lnTo>
                  <a:lnTo>
                    <a:pt x="223" y="5"/>
                  </a:lnTo>
                  <a:lnTo>
                    <a:pt x="208" y="22"/>
                  </a:lnTo>
                  <a:lnTo>
                    <a:pt x="191" y="40"/>
                  </a:lnTo>
                  <a:lnTo>
                    <a:pt x="170" y="57"/>
                  </a:lnTo>
                  <a:lnTo>
                    <a:pt x="144" y="73"/>
                  </a:lnTo>
                  <a:lnTo>
                    <a:pt x="115" y="87"/>
                  </a:lnTo>
                  <a:lnTo>
                    <a:pt x="81" y="102"/>
                  </a:lnTo>
                  <a:lnTo>
                    <a:pt x="3" y="131"/>
                  </a:lnTo>
                  <a:lnTo>
                    <a:pt x="0" y="12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29" name="Freeform 132"/>
            <p:cNvSpPr>
              <a:spLocks/>
            </p:cNvSpPr>
            <p:nvPr userDrawn="1"/>
          </p:nvSpPr>
          <p:spPr bwMode="auto">
            <a:xfrm>
              <a:off x="554" y="4115"/>
              <a:ext cx="1" cy="0"/>
            </a:xfrm>
            <a:custGeom>
              <a:avLst/>
              <a:gdLst/>
              <a:ahLst/>
              <a:cxnLst>
                <a:cxn ang="0">
                  <a:pos x="3" y="9"/>
                </a:cxn>
                <a:cxn ang="0">
                  <a:pos x="0" y="0"/>
                </a:cxn>
                <a:cxn ang="0">
                  <a:pos x="1" y="0"/>
                </a:cxn>
                <a:cxn ang="0">
                  <a:pos x="3" y="9"/>
                </a:cxn>
              </a:cxnLst>
              <a:rect l="0" t="0" r="r" b="b"/>
              <a:pathLst>
                <a:path w="3" h="9">
                  <a:moveTo>
                    <a:pt x="3" y="9"/>
                  </a:moveTo>
                  <a:lnTo>
                    <a:pt x="0" y="0"/>
                  </a:lnTo>
                  <a:lnTo>
                    <a:pt x="1" y="0"/>
                  </a:lnTo>
                  <a:lnTo>
                    <a:pt x="3"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0" name="Freeform 133"/>
            <p:cNvSpPr>
              <a:spLocks/>
            </p:cNvSpPr>
            <p:nvPr userDrawn="1"/>
          </p:nvSpPr>
          <p:spPr bwMode="auto">
            <a:xfrm>
              <a:off x="585" y="4083"/>
              <a:ext cx="5" cy="14"/>
            </a:xfrm>
            <a:custGeom>
              <a:avLst/>
              <a:gdLst/>
              <a:ahLst/>
              <a:cxnLst>
                <a:cxn ang="0">
                  <a:pos x="0" y="106"/>
                </a:cxn>
                <a:cxn ang="0">
                  <a:pos x="9" y="87"/>
                </a:cxn>
                <a:cxn ang="0">
                  <a:pos x="16" y="65"/>
                </a:cxn>
                <a:cxn ang="0">
                  <a:pos x="22" y="35"/>
                </a:cxn>
                <a:cxn ang="0">
                  <a:pos x="25" y="0"/>
                </a:cxn>
                <a:cxn ang="0">
                  <a:pos x="33" y="2"/>
                </a:cxn>
                <a:cxn ang="0">
                  <a:pos x="30" y="37"/>
                </a:cxn>
                <a:cxn ang="0">
                  <a:pos x="24" y="68"/>
                </a:cxn>
                <a:cxn ang="0">
                  <a:pos x="17" y="92"/>
                </a:cxn>
                <a:cxn ang="0">
                  <a:pos x="8" y="110"/>
                </a:cxn>
                <a:cxn ang="0">
                  <a:pos x="0" y="106"/>
                </a:cxn>
              </a:cxnLst>
              <a:rect l="0" t="0" r="r" b="b"/>
              <a:pathLst>
                <a:path w="33" h="110">
                  <a:moveTo>
                    <a:pt x="0" y="106"/>
                  </a:moveTo>
                  <a:lnTo>
                    <a:pt x="9" y="87"/>
                  </a:lnTo>
                  <a:lnTo>
                    <a:pt x="16" y="65"/>
                  </a:lnTo>
                  <a:lnTo>
                    <a:pt x="22" y="35"/>
                  </a:lnTo>
                  <a:lnTo>
                    <a:pt x="25" y="0"/>
                  </a:lnTo>
                  <a:lnTo>
                    <a:pt x="33" y="2"/>
                  </a:lnTo>
                  <a:lnTo>
                    <a:pt x="30" y="37"/>
                  </a:lnTo>
                  <a:lnTo>
                    <a:pt x="24" y="68"/>
                  </a:lnTo>
                  <a:lnTo>
                    <a:pt x="17" y="92"/>
                  </a:lnTo>
                  <a:lnTo>
                    <a:pt x="8" y="110"/>
                  </a:lnTo>
                  <a:lnTo>
                    <a:pt x="0" y="10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1" name="Freeform 134"/>
            <p:cNvSpPr>
              <a:spLocks/>
            </p:cNvSpPr>
            <p:nvPr userDrawn="1"/>
          </p:nvSpPr>
          <p:spPr bwMode="auto">
            <a:xfrm>
              <a:off x="585" y="4098"/>
              <a:ext cx="1" cy="1"/>
            </a:xfrm>
            <a:custGeom>
              <a:avLst/>
              <a:gdLst/>
              <a:ahLst/>
              <a:cxnLst>
                <a:cxn ang="0">
                  <a:pos x="8" y="5"/>
                </a:cxn>
                <a:cxn ang="0">
                  <a:pos x="8" y="4"/>
                </a:cxn>
                <a:cxn ang="0">
                  <a:pos x="0" y="0"/>
                </a:cxn>
                <a:cxn ang="0">
                  <a:pos x="1" y="0"/>
                </a:cxn>
                <a:cxn ang="0">
                  <a:pos x="8" y="5"/>
                </a:cxn>
              </a:cxnLst>
              <a:rect l="0" t="0" r="r" b="b"/>
              <a:pathLst>
                <a:path w="8" h="5">
                  <a:moveTo>
                    <a:pt x="8" y="5"/>
                  </a:moveTo>
                  <a:lnTo>
                    <a:pt x="8" y="4"/>
                  </a:lnTo>
                  <a:lnTo>
                    <a:pt x="0" y="0"/>
                  </a:lnTo>
                  <a:lnTo>
                    <a:pt x="1" y="0"/>
                  </a:lnTo>
                  <a:lnTo>
                    <a:pt x="8"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2" name="Freeform 135"/>
            <p:cNvSpPr>
              <a:spLocks/>
            </p:cNvSpPr>
            <p:nvPr userDrawn="1"/>
          </p:nvSpPr>
          <p:spPr bwMode="auto">
            <a:xfrm>
              <a:off x="589" y="4036"/>
              <a:ext cx="2" cy="47"/>
            </a:xfrm>
            <a:custGeom>
              <a:avLst/>
              <a:gdLst/>
              <a:ahLst/>
              <a:cxnLst>
                <a:cxn ang="0">
                  <a:pos x="0" y="327"/>
                </a:cxn>
                <a:cxn ang="0">
                  <a:pos x="4" y="279"/>
                </a:cxn>
                <a:cxn ang="0">
                  <a:pos x="6" y="207"/>
                </a:cxn>
                <a:cxn ang="0">
                  <a:pos x="7" y="0"/>
                </a:cxn>
                <a:cxn ang="0">
                  <a:pos x="16" y="0"/>
                </a:cxn>
                <a:cxn ang="0">
                  <a:pos x="15" y="207"/>
                </a:cxn>
                <a:cxn ang="0">
                  <a:pos x="11" y="279"/>
                </a:cxn>
                <a:cxn ang="0">
                  <a:pos x="8" y="327"/>
                </a:cxn>
                <a:cxn ang="0">
                  <a:pos x="0" y="327"/>
                </a:cxn>
              </a:cxnLst>
              <a:rect l="0" t="0" r="r" b="b"/>
              <a:pathLst>
                <a:path w="16" h="327">
                  <a:moveTo>
                    <a:pt x="0" y="327"/>
                  </a:moveTo>
                  <a:lnTo>
                    <a:pt x="4" y="279"/>
                  </a:lnTo>
                  <a:lnTo>
                    <a:pt x="6" y="207"/>
                  </a:lnTo>
                  <a:lnTo>
                    <a:pt x="7" y="0"/>
                  </a:lnTo>
                  <a:lnTo>
                    <a:pt x="16" y="0"/>
                  </a:lnTo>
                  <a:lnTo>
                    <a:pt x="15" y="207"/>
                  </a:lnTo>
                  <a:lnTo>
                    <a:pt x="11" y="279"/>
                  </a:lnTo>
                  <a:lnTo>
                    <a:pt x="8" y="327"/>
                  </a:lnTo>
                  <a:lnTo>
                    <a:pt x="0" y="32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3" name="Freeform 136"/>
            <p:cNvSpPr>
              <a:spLocks/>
            </p:cNvSpPr>
            <p:nvPr userDrawn="1"/>
          </p:nvSpPr>
          <p:spPr bwMode="auto">
            <a:xfrm>
              <a:off x="589" y="4083"/>
              <a:ext cx="1" cy="0"/>
            </a:xfrm>
            <a:custGeom>
              <a:avLst/>
              <a:gdLst/>
              <a:ahLst/>
              <a:cxnLst>
                <a:cxn ang="0">
                  <a:pos x="8" y="2"/>
                </a:cxn>
                <a:cxn ang="0">
                  <a:pos x="8" y="1"/>
                </a:cxn>
                <a:cxn ang="0">
                  <a:pos x="0" y="1"/>
                </a:cxn>
                <a:cxn ang="0">
                  <a:pos x="0" y="0"/>
                </a:cxn>
                <a:cxn ang="0">
                  <a:pos x="8" y="2"/>
                </a:cxn>
              </a:cxnLst>
              <a:rect l="0" t="0" r="r" b="b"/>
              <a:pathLst>
                <a:path w="8" h="2">
                  <a:moveTo>
                    <a:pt x="8" y="2"/>
                  </a:moveTo>
                  <a:lnTo>
                    <a:pt x="8" y="1"/>
                  </a:lnTo>
                  <a:lnTo>
                    <a:pt x="0" y="1"/>
                  </a:lnTo>
                  <a:lnTo>
                    <a:pt x="0" y="0"/>
                  </a:lnTo>
                  <a:lnTo>
                    <a:pt x="8" y="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4" name="Rectangle 137"/>
            <p:cNvSpPr>
              <a:spLocks noChangeArrowheads="1"/>
            </p:cNvSpPr>
            <p:nvPr userDrawn="1"/>
          </p:nvSpPr>
          <p:spPr bwMode="auto">
            <a:xfrm>
              <a:off x="590" y="4017"/>
              <a:ext cx="1" cy="19"/>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135" name="Freeform 138"/>
            <p:cNvSpPr>
              <a:spLocks/>
            </p:cNvSpPr>
            <p:nvPr userDrawn="1"/>
          </p:nvSpPr>
          <p:spPr bwMode="auto">
            <a:xfrm>
              <a:off x="590" y="4036"/>
              <a:ext cx="1"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6" name="Freeform 139"/>
            <p:cNvSpPr>
              <a:spLocks/>
            </p:cNvSpPr>
            <p:nvPr userDrawn="1"/>
          </p:nvSpPr>
          <p:spPr bwMode="auto">
            <a:xfrm>
              <a:off x="581" y="3964"/>
              <a:ext cx="3" cy="50"/>
            </a:xfrm>
            <a:custGeom>
              <a:avLst/>
              <a:gdLst/>
              <a:ahLst/>
              <a:cxnLst>
                <a:cxn ang="0">
                  <a:pos x="59" y="358"/>
                </a:cxn>
                <a:cxn ang="0">
                  <a:pos x="59" y="288"/>
                </a:cxn>
                <a:cxn ang="0">
                  <a:pos x="58" y="255"/>
                </a:cxn>
                <a:cxn ang="0">
                  <a:pos x="56" y="225"/>
                </a:cxn>
                <a:cxn ang="0">
                  <a:pos x="51" y="170"/>
                </a:cxn>
                <a:cxn ang="0">
                  <a:pos x="44" y="123"/>
                </a:cxn>
                <a:cxn ang="0">
                  <a:pos x="35" y="83"/>
                </a:cxn>
                <a:cxn ang="0">
                  <a:pos x="25" y="50"/>
                </a:cxn>
                <a:cxn ang="0">
                  <a:pos x="19" y="36"/>
                </a:cxn>
                <a:cxn ang="0">
                  <a:pos x="14" y="25"/>
                </a:cxn>
                <a:cxn ang="0">
                  <a:pos x="7" y="15"/>
                </a:cxn>
                <a:cxn ang="0">
                  <a:pos x="0" y="7"/>
                </a:cxn>
                <a:cxn ang="0">
                  <a:pos x="6" y="0"/>
                </a:cxn>
                <a:cxn ang="0">
                  <a:pos x="14" y="9"/>
                </a:cxn>
                <a:cxn ang="0">
                  <a:pos x="20" y="19"/>
                </a:cxn>
                <a:cxn ang="0">
                  <a:pos x="27" y="32"/>
                </a:cxn>
                <a:cxn ang="0">
                  <a:pos x="33" y="46"/>
                </a:cxn>
                <a:cxn ang="0">
                  <a:pos x="43" y="80"/>
                </a:cxn>
                <a:cxn ang="0">
                  <a:pos x="52" y="121"/>
                </a:cxn>
                <a:cxn ang="0">
                  <a:pos x="59" y="170"/>
                </a:cxn>
                <a:cxn ang="0">
                  <a:pos x="63" y="225"/>
                </a:cxn>
                <a:cxn ang="0">
                  <a:pos x="66" y="255"/>
                </a:cxn>
                <a:cxn ang="0">
                  <a:pos x="67" y="288"/>
                </a:cxn>
                <a:cxn ang="0">
                  <a:pos x="67" y="358"/>
                </a:cxn>
                <a:cxn ang="0">
                  <a:pos x="59" y="358"/>
                </a:cxn>
              </a:cxnLst>
              <a:rect l="0" t="0" r="r" b="b"/>
              <a:pathLst>
                <a:path w="67" h="358">
                  <a:moveTo>
                    <a:pt x="59" y="358"/>
                  </a:moveTo>
                  <a:lnTo>
                    <a:pt x="59" y="288"/>
                  </a:lnTo>
                  <a:lnTo>
                    <a:pt x="58" y="255"/>
                  </a:lnTo>
                  <a:lnTo>
                    <a:pt x="56" y="225"/>
                  </a:lnTo>
                  <a:lnTo>
                    <a:pt x="51" y="170"/>
                  </a:lnTo>
                  <a:lnTo>
                    <a:pt x="44" y="123"/>
                  </a:lnTo>
                  <a:lnTo>
                    <a:pt x="35" y="83"/>
                  </a:lnTo>
                  <a:lnTo>
                    <a:pt x="25" y="50"/>
                  </a:lnTo>
                  <a:lnTo>
                    <a:pt x="19" y="36"/>
                  </a:lnTo>
                  <a:lnTo>
                    <a:pt x="14" y="25"/>
                  </a:lnTo>
                  <a:lnTo>
                    <a:pt x="7" y="15"/>
                  </a:lnTo>
                  <a:lnTo>
                    <a:pt x="0" y="7"/>
                  </a:lnTo>
                  <a:lnTo>
                    <a:pt x="6" y="0"/>
                  </a:lnTo>
                  <a:lnTo>
                    <a:pt x="14" y="9"/>
                  </a:lnTo>
                  <a:lnTo>
                    <a:pt x="20" y="19"/>
                  </a:lnTo>
                  <a:lnTo>
                    <a:pt x="27" y="32"/>
                  </a:lnTo>
                  <a:lnTo>
                    <a:pt x="33" y="46"/>
                  </a:lnTo>
                  <a:lnTo>
                    <a:pt x="43" y="80"/>
                  </a:lnTo>
                  <a:lnTo>
                    <a:pt x="52" y="121"/>
                  </a:lnTo>
                  <a:lnTo>
                    <a:pt x="59" y="170"/>
                  </a:lnTo>
                  <a:lnTo>
                    <a:pt x="63" y="225"/>
                  </a:lnTo>
                  <a:lnTo>
                    <a:pt x="66" y="255"/>
                  </a:lnTo>
                  <a:lnTo>
                    <a:pt x="67" y="288"/>
                  </a:lnTo>
                  <a:lnTo>
                    <a:pt x="67" y="358"/>
                  </a:lnTo>
                  <a:lnTo>
                    <a:pt x="59" y="35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7" name="Freeform 140"/>
            <p:cNvSpPr>
              <a:spLocks/>
            </p:cNvSpPr>
            <p:nvPr userDrawn="1"/>
          </p:nvSpPr>
          <p:spPr bwMode="auto">
            <a:xfrm>
              <a:off x="590" y="4017"/>
              <a:ext cx="1" cy="1"/>
            </a:xfrm>
            <a:custGeom>
              <a:avLst/>
              <a:gdLst/>
              <a:ahLst/>
              <a:cxnLst>
                <a:cxn ang="0">
                  <a:pos x="9" y="0"/>
                </a:cxn>
                <a:cxn ang="0">
                  <a:pos x="8" y="0"/>
                </a:cxn>
                <a:cxn ang="0">
                  <a:pos x="0" y="0"/>
                </a:cxn>
                <a:cxn ang="0">
                  <a:pos x="9" y="0"/>
                </a:cxn>
              </a:cxnLst>
              <a:rect l="0" t="0" r="r" b="b"/>
              <a:pathLst>
                <a:path w="9">
                  <a:moveTo>
                    <a:pt x="9" y="0"/>
                  </a:moveTo>
                  <a:lnTo>
                    <a:pt x="8" y="0"/>
                  </a:ln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8" name="Freeform 141"/>
            <p:cNvSpPr>
              <a:spLocks/>
            </p:cNvSpPr>
            <p:nvPr userDrawn="1"/>
          </p:nvSpPr>
          <p:spPr bwMode="auto">
            <a:xfrm>
              <a:off x="534" y="3957"/>
              <a:ext cx="48" cy="9"/>
            </a:xfrm>
            <a:custGeom>
              <a:avLst/>
              <a:gdLst/>
              <a:ahLst/>
              <a:cxnLst>
                <a:cxn ang="0">
                  <a:pos x="329" y="67"/>
                </a:cxn>
                <a:cxn ang="0">
                  <a:pos x="310" y="53"/>
                </a:cxn>
                <a:cxn ang="0">
                  <a:pos x="286" y="41"/>
                </a:cxn>
                <a:cxn ang="0">
                  <a:pos x="254" y="31"/>
                </a:cxn>
                <a:cxn ang="0">
                  <a:pos x="217" y="23"/>
                </a:cxn>
                <a:cxn ang="0">
                  <a:pos x="173" y="16"/>
                </a:cxn>
                <a:cxn ang="0">
                  <a:pos x="122" y="12"/>
                </a:cxn>
                <a:cxn ang="0">
                  <a:pos x="64" y="10"/>
                </a:cxn>
                <a:cxn ang="0">
                  <a:pos x="0" y="8"/>
                </a:cxn>
                <a:cxn ang="0">
                  <a:pos x="0" y="0"/>
                </a:cxn>
                <a:cxn ang="0">
                  <a:pos x="64" y="2"/>
                </a:cxn>
                <a:cxn ang="0">
                  <a:pos x="122" y="4"/>
                </a:cxn>
                <a:cxn ang="0">
                  <a:pos x="173" y="8"/>
                </a:cxn>
                <a:cxn ang="0">
                  <a:pos x="219" y="15"/>
                </a:cxn>
                <a:cxn ang="0">
                  <a:pos x="258" y="23"/>
                </a:cxn>
                <a:cxn ang="0">
                  <a:pos x="289" y="34"/>
                </a:cxn>
                <a:cxn ang="0">
                  <a:pos x="316" y="46"/>
                </a:cxn>
                <a:cxn ang="0">
                  <a:pos x="335" y="60"/>
                </a:cxn>
                <a:cxn ang="0">
                  <a:pos x="329" y="67"/>
                </a:cxn>
              </a:cxnLst>
              <a:rect l="0" t="0" r="r" b="b"/>
              <a:pathLst>
                <a:path w="335" h="67">
                  <a:moveTo>
                    <a:pt x="329" y="67"/>
                  </a:moveTo>
                  <a:lnTo>
                    <a:pt x="310" y="53"/>
                  </a:lnTo>
                  <a:lnTo>
                    <a:pt x="286" y="41"/>
                  </a:lnTo>
                  <a:lnTo>
                    <a:pt x="254" y="31"/>
                  </a:lnTo>
                  <a:lnTo>
                    <a:pt x="217" y="23"/>
                  </a:lnTo>
                  <a:lnTo>
                    <a:pt x="173" y="16"/>
                  </a:lnTo>
                  <a:lnTo>
                    <a:pt x="122" y="12"/>
                  </a:lnTo>
                  <a:lnTo>
                    <a:pt x="64" y="10"/>
                  </a:lnTo>
                  <a:lnTo>
                    <a:pt x="0" y="8"/>
                  </a:lnTo>
                  <a:lnTo>
                    <a:pt x="0" y="0"/>
                  </a:lnTo>
                  <a:lnTo>
                    <a:pt x="64" y="2"/>
                  </a:lnTo>
                  <a:lnTo>
                    <a:pt x="122" y="4"/>
                  </a:lnTo>
                  <a:lnTo>
                    <a:pt x="173" y="8"/>
                  </a:lnTo>
                  <a:lnTo>
                    <a:pt x="219" y="15"/>
                  </a:lnTo>
                  <a:lnTo>
                    <a:pt x="258" y="23"/>
                  </a:lnTo>
                  <a:lnTo>
                    <a:pt x="289" y="34"/>
                  </a:lnTo>
                  <a:lnTo>
                    <a:pt x="316" y="46"/>
                  </a:lnTo>
                  <a:lnTo>
                    <a:pt x="335" y="60"/>
                  </a:lnTo>
                  <a:lnTo>
                    <a:pt x="329" y="6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39" name="Freeform 142"/>
            <p:cNvSpPr>
              <a:spLocks/>
            </p:cNvSpPr>
            <p:nvPr userDrawn="1"/>
          </p:nvSpPr>
          <p:spPr bwMode="auto">
            <a:xfrm>
              <a:off x="581" y="3964"/>
              <a:ext cx="1" cy="0"/>
            </a:xfrm>
            <a:custGeom>
              <a:avLst/>
              <a:gdLst/>
              <a:ahLst/>
              <a:cxnLst>
                <a:cxn ang="0">
                  <a:pos x="6" y="0"/>
                </a:cxn>
                <a:cxn ang="0">
                  <a:pos x="0" y="7"/>
                </a:cxn>
                <a:cxn ang="0">
                  <a:pos x="6" y="0"/>
                </a:cxn>
              </a:cxnLst>
              <a:rect l="0" t="0" r="r" b="b"/>
              <a:pathLst>
                <a:path w="6" h="7">
                  <a:moveTo>
                    <a:pt x="6" y="0"/>
                  </a:moveTo>
                  <a:lnTo>
                    <a:pt x="0" y="7"/>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0" name="Freeform 143"/>
            <p:cNvSpPr>
              <a:spLocks/>
            </p:cNvSpPr>
            <p:nvPr userDrawn="1"/>
          </p:nvSpPr>
          <p:spPr bwMode="auto">
            <a:xfrm>
              <a:off x="520" y="3956"/>
              <a:ext cx="14" cy="5"/>
            </a:xfrm>
            <a:custGeom>
              <a:avLst/>
              <a:gdLst/>
              <a:ahLst/>
              <a:cxnLst>
                <a:cxn ang="0">
                  <a:pos x="101" y="20"/>
                </a:cxn>
                <a:cxn ang="0">
                  <a:pos x="67" y="19"/>
                </a:cxn>
                <a:cxn ang="0">
                  <a:pos x="39" y="17"/>
                </a:cxn>
                <a:cxn ang="0">
                  <a:pos x="17" y="14"/>
                </a:cxn>
                <a:cxn ang="0">
                  <a:pos x="0" y="8"/>
                </a:cxn>
                <a:cxn ang="0">
                  <a:pos x="4" y="0"/>
                </a:cxn>
                <a:cxn ang="0">
                  <a:pos x="19" y="6"/>
                </a:cxn>
                <a:cxn ang="0">
                  <a:pos x="41" y="9"/>
                </a:cxn>
                <a:cxn ang="0">
                  <a:pos x="67" y="11"/>
                </a:cxn>
                <a:cxn ang="0">
                  <a:pos x="101" y="12"/>
                </a:cxn>
                <a:cxn ang="0">
                  <a:pos x="101" y="20"/>
                </a:cxn>
              </a:cxnLst>
              <a:rect l="0" t="0" r="r" b="b"/>
              <a:pathLst>
                <a:path w="101" h="20">
                  <a:moveTo>
                    <a:pt x="101" y="20"/>
                  </a:moveTo>
                  <a:lnTo>
                    <a:pt x="67" y="19"/>
                  </a:lnTo>
                  <a:lnTo>
                    <a:pt x="39" y="17"/>
                  </a:lnTo>
                  <a:lnTo>
                    <a:pt x="17" y="14"/>
                  </a:lnTo>
                  <a:lnTo>
                    <a:pt x="0" y="8"/>
                  </a:lnTo>
                  <a:lnTo>
                    <a:pt x="4" y="0"/>
                  </a:lnTo>
                  <a:lnTo>
                    <a:pt x="19" y="6"/>
                  </a:lnTo>
                  <a:lnTo>
                    <a:pt x="41" y="9"/>
                  </a:lnTo>
                  <a:lnTo>
                    <a:pt x="67" y="11"/>
                  </a:lnTo>
                  <a:lnTo>
                    <a:pt x="101" y="12"/>
                  </a:lnTo>
                  <a:lnTo>
                    <a:pt x="101" y="2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1" name="Freeform 144"/>
            <p:cNvSpPr>
              <a:spLocks/>
            </p:cNvSpPr>
            <p:nvPr userDrawn="1"/>
          </p:nvSpPr>
          <p:spPr bwMode="auto">
            <a:xfrm>
              <a:off x="534" y="3957"/>
              <a:ext cx="1" cy="1"/>
            </a:xfrm>
            <a:custGeom>
              <a:avLst/>
              <a:gdLst/>
              <a:ahLst/>
              <a:cxnLst>
                <a:cxn ang="0">
                  <a:pos x="0" y="8"/>
                </a:cxn>
                <a:cxn ang="0">
                  <a:pos x="0" y="0"/>
                </a:cxn>
                <a:cxn ang="0">
                  <a:pos x="0" y="8"/>
                </a:cxn>
              </a:cxnLst>
              <a:rect l="0" t="0" r="r" b="b"/>
              <a:pathLst>
                <a:path h="8">
                  <a:moveTo>
                    <a:pt x="0" y="8"/>
                  </a:moveTo>
                  <a:lnTo>
                    <a:pt x="0"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2" name="Freeform 145"/>
            <p:cNvSpPr>
              <a:spLocks/>
            </p:cNvSpPr>
            <p:nvPr userDrawn="1"/>
          </p:nvSpPr>
          <p:spPr bwMode="auto">
            <a:xfrm>
              <a:off x="516" y="3949"/>
              <a:ext cx="4" cy="6"/>
            </a:xfrm>
            <a:custGeom>
              <a:avLst/>
              <a:gdLst/>
              <a:ahLst/>
              <a:cxnLst>
                <a:cxn ang="0">
                  <a:pos x="27" y="53"/>
                </a:cxn>
                <a:cxn ang="0">
                  <a:pos x="16" y="45"/>
                </a:cxn>
                <a:cxn ang="0">
                  <a:pos x="7" y="33"/>
                </a:cxn>
                <a:cxn ang="0">
                  <a:pos x="1" y="19"/>
                </a:cxn>
                <a:cxn ang="0">
                  <a:pos x="0" y="0"/>
                </a:cxn>
                <a:cxn ang="0">
                  <a:pos x="8" y="0"/>
                </a:cxn>
                <a:cxn ang="0">
                  <a:pos x="9" y="16"/>
                </a:cxn>
                <a:cxn ang="0">
                  <a:pos x="15" y="29"/>
                </a:cxn>
                <a:cxn ang="0">
                  <a:pos x="21" y="38"/>
                </a:cxn>
                <a:cxn ang="0">
                  <a:pos x="33" y="46"/>
                </a:cxn>
                <a:cxn ang="0">
                  <a:pos x="27" y="53"/>
                </a:cxn>
              </a:cxnLst>
              <a:rect l="0" t="0" r="r" b="b"/>
              <a:pathLst>
                <a:path w="33" h="53">
                  <a:moveTo>
                    <a:pt x="27" y="53"/>
                  </a:moveTo>
                  <a:lnTo>
                    <a:pt x="16" y="45"/>
                  </a:lnTo>
                  <a:lnTo>
                    <a:pt x="7" y="33"/>
                  </a:lnTo>
                  <a:lnTo>
                    <a:pt x="1" y="19"/>
                  </a:lnTo>
                  <a:lnTo>
                    <a:pt x="0" y="0"/>
                  </a:lnTo>
                  <a:lnTo>
                    <a:pt x="8" y="0"/>
                  </a:lnTo>
                  <a:lnTo>
                    <a:pt x="9" y="16"/>
                  </a:lnTo>
                  <a:lnTo>
                    <a:pt x="15" y="29"/>
                  </a:lnTo>
                  <a:lnTo>
                    <a:pt x="21" y="38"/>
                  </a:lnTo>
                  <a:lnTo>
                    <a:pt x="33" y="46"/>
                  </a:lnTo>
                  <a:lnTo>
                    <a:pt x="27" y="5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3" name="Freeform 146"/>
            <p:cNvSpPr>
              <a:spLocks/>
            </p:cNvSpPr>
            <p:nvPr userDrawn="1"/>
          </p:nvSpPr>
          <p:spPr bwMode="auto">
            <a:xfrm>
              <a:off x="520" y="3956"/>
              <a:ext cx="1" cy="0"/>
            </a:xfrm>
            <a:custGeom>
              <a:avLst/>
              <a:gdLst/>
              <a:ahLst/>
              <a:cxnLst>
                <a:cxn ang="0">
                  <a:pos x="1" y="8"/>
                </a:cxn>
                <a:cxn ang="0">
                  <a:pos x="0" y="7"/>
                </a:cxn>
                <a:cxn ang="0">
                  <a:pos x="6" y="0"/>
                </a:cxn>
                <a:cxn ang="0">
                  <a:pos x="5" y="0"/>
                </a:cxn>
                <a:cxn ang="0">
                  <a:pos x="1" y="8"/>
                </a:cxn>
              </a:cxnLst>
              <a:rect l="0" t="0" r="r" b="b"/>
              <a:pathLst>
                <a:path w="6" h="8">
                  <a:moveTo>
                    <a:pt x="1" y="8"/>
                  </a:moveTo>
                  <a:lnTo>
                    <a:pt x="0" y="7"/>
                  </a:lnTo>
                  <a:lnTo>
                    <a:pt x="6" y="0"/>
                  </a:lnTo>
                  <a:lnTo>
                    <a:pt x="5" y="0"/>
                  </a:lnTo>
                  <a:lnTo>
                    <a:pt x="1"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4" name="Freeform 147"/>
            <p:cNvSpPr>
              <a:spLocks/>
            </p:cNvSpPr>
            <p:nvPr userDrawn="1"/>
          </p:nvSpPr>
          <p:spPr bwMode="auto">
            <a:xfrm>
              <a:off x="516" y="3943"/>
              <a:ext cx="2" cy="6"/>
            </a:xfrm>
            <a:custGeom>
              <a:avLst/>
              <a:gdLst/>
              <a:ahLst/>
              <a:cxnLst>
                <a:cxn ang="0">
                  <a:pos x="0" y="36"/>
                </a:cxn>
                <a:cxn ang="0">
                  <a:pos x="2" y="15"/>
                </a:cxn>
                <a:cxn ang="0">
                  <a:pos x="7" y="7"/>
                </a:cxn>
                <a:cxn ang="0">
                  <a:pos x="11" y="0"/>
                </a:cxn>
                <a:cxn ang="0">
                  <a:pos x="18" y="5"/>
                </a:cxn>
                <a:cxn ang="0">
                  <a:pos x="13" y="12"/>
                </a:cxn>
                <a:cxn ang="0">
                  <a:pos x="10" y="18"/>
                </a:cxn>
                <a:cxn ang="0">
                  <a:pos x="8" y="38"/>
                </a:cxn>
                <a:cxn ang="0">
                  <a:pos x="0" y="36"/>
                </a:cxn>
              </a:cxnLst>
              <a:rect l="0" t="0" r="r" b="b"/>
              <a:pathLst>
                <a:path w="18" h="38">
                  <a:moveTo>
                    <a:pt x="0" y="36"/>
                  </a:moveTo>
                  <a:lnTo>
                    <a:pt x="2" y="15"/>
                  </a:lnTo>
                  <a:lnTo>
                    <a:pt x="7" y="7"/>
                  </a:lnTo>
                  <a:lnTo>
                    <a:pt x="11" y="0"/>
                  </a:lnTo>
                  <a:lnTo>
                    <a:pt x="18" y="5"/>
                  </a:lnTo>
                  <a:lnTo>
                    <a:pt x="13" y="12"/>
                  </a:lnTo>
                  <a:lnTo>
                    <a:pt x="10" y="18"/>
                  </a:lnTo>
                  <a:lnTo>
                    <a:pt x="8" y="38"/>
                  </a:lnTo>
                  <a:lnTo>
                    <a:pt x="0" y="3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5" name="Freeform 148"/>
            <p:cNvSpPr>
              <a:spLocks/>
            </p:cNvSpPr>
            <p:nvPr userDrawn="1"/>
          </p:nvSpPr>
          <p:spPr bwMode="auto">
            <a:xfrm>
              <a:off x="516" y="3948"/>
              <a:ext cx="1" cy="1"/>
            </a:xfrm>
            <a:custGeom>
              <a:avLst/>
              <a:gdLst/>
              <a:ahLst/>
              <a:cxnLst>
                <a:cxn ang="0">
                  <a:pos x="0" y="1"/>
                </a:cxn>
                <a:cxn ang="0">
                  <a:pos x="0" y="0"/>
                </a:cxn>
                <a:cxn ang="0">
                  <a:pos x="8" y="2"/>
                </a:cxn>
                <a:cxn ang="0">
                  <a:pos x="8" y="1"/>
                </a:cxn>
                <a:cxn ang="0">
                  <a:pos x="0" y="1"/>
                </a:cxn>
              </a:cxnLst>
              <a:rect l="0" t="0" r="r" b="b"/>
              <a:pathLst>
                <a:path w="8" h="2">
                  <a:moveTo>
                    <a:pt x="0" y="1"/>
                  </a:moveTo>
                  <a:lnTo>
                    <a:pt x="0" y="0"/>
                  </a:lnTo>
                  <a:lnTo>
                    <a:pt x="8" y="2"/>
                  </a:lnTo>
                  <a:lnTo>
                    <a:pt x="8" y="1"/>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6" name="Freeform 149"/>
            <p:cNvSpPr>
              <a:spLocks/>
            </p:cNvSpPr>
            <p:nvPr userDrawn="1"/>
          </p:nvSpPr>
          <p:spPr bwMode="auto">
            <a:xfrm>
              <a:off x="517" y="3941"/>
              <a:ext cx="6" cy="3"/>
            </a:xfrm>
            <a:custGeom>
              <a:avLst/>
              <a:gdLst/>
              <a:ahLst/>
              <a:cxnLst>
                <a:cxn ang="0">
                  <a:pos x="0" y="12"/>
                </a:cxn>
                <a:cxn ang="0">
                  <a:pos x="14" y="4"/>
                </a:cxn>
                <a:cxn ang="0">
                  <a:pos x="26" y="1"/>
                </a:cxn>
                <a:cxn ang="0">
                  <a:pos x="38" y="0"/>
                </a:cxn>
                <a:cxn ang="0">
                  <a:pos x="38" y="9"/>
                </a:cxn>
                <a:cxn ang="0">
                  <a:pos x="26" y="10"/>
                </a:cxn>
                <a:cxn ang="0">
                  <a:pos x="18" y="12"/>
                </a:cxn>
                <a:cxn ang="0">
                  <a:pos x="5" y="20"/>
                </a:cxn>
                <a:cxn ang="0">
                  <a:pos x="0" y="12"/>
                </a:cxn>
              </a:cxnLst>
              <a:rect l="0" t="0" r="r" b="b"/>
              <a:pathLst>
                <a:path w="38" h="20">
                  <a:moveTo>
                    <a:pt x="0" y="12"/>
                  </a:moveTo>
                  <a:lnTo>
                    <a:pt x="14" y="4"/>
                  </a:lnTo>
                  <a:lnTo>
                    <a:pt x="26" y="1"/>
                  </a:lnTo>
                  <a:lnTo>
                    <a:pt x="38" y="0"/>
                  </a:lnTo>
                  <a:lnTo>
                    <a:pt x="38" y="9"/>
                  </a:lnTo>
                  <a:lnTo>
                    <a:pt x="26" y="10"/>
                  </a:lnTo>
                  <a:lnTo>
                    <a:pt x="18" y="12"/>
                  </a:lnTo>
                  <a:lnTo>
                    <a:pt x="5" y="20"/>
                  </a:lnTo>
                  <a:lnTo>
                    <a:pt x="0" y="1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7" name="Freeform 150"/>
            <p:cNvSpPr>
              <a:spLocks/>
            </p:cNvSpPr>
            <p:nvPr userDrawn="1"/>
          </p:nvSpPr>
          <p:spPr bwMode="auto">
            <a:xfrm>
              <a:off x="517" y="3943"/>
              <a:ext cx="1" cy="1"/>
            </a:xfrm>
            <a:custGeom>
              <a:avLst/>
              <a:gdLst/>
              <a:ahLst/>
              <a:cxnLst>
                <a:cxn ang="0">
                  <a:pos x="0" y="1"/>
                </a:cxn>
                <a:cxn ang="0">
                  <a:pos x="1" y="0"/>
                </a:cxn>
                <a:cxn ang="0">
                  <a:pos x="6" y="8"/>
                </a:cxn>
                <a:cxn ang="0">
                  <a:pos x="7" y="6"/>
                </a:cxn>
                <a:cxn ang="0">
                  <a:pos x="0" y="1"/>
                </a:cxn>
              </a:cxnLst>
              <a:rect l="0" t="0" r="r" b="b"/>
              <a:pathLst>
                <a:path w="7" h="8">
                  <a:moveTo>
                    <a:pt x="0" y="1"/>
                  </a:moveTo>
                  <a:lnTo>
                    <a:pt x="1" y="0"/>
                  </a:lnTo>
                  <a:lnTo>
                    <a:pt x="6" y="8"/>
                  </a:lnTo>
                  <a:lnTo>
                    <a:pt x="7" y="6"/>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8" name="Freeform 151"/>
            <p:cNvSpPr>
              <a:spLocks/>
            </p:cNvSpPr>
            <p:nvPr userDrawn="1"/>
          </p:nvSpPr>
          <p:spPr bwMode="auto">
            <a:xfrm>
              <a:off x="523" y="3941"/>
              <a:ext cx="22" cy="3"/>
            </a:xfrm>
            <a:custGeom>
              <a:avLst/>
              <a:gdLst/>
              <a:ahLst/>
              <a:cxnLst>
                <a:cxn ang="0">
                  <a:pos x="0" y="0"/>
                </a:cxn>
                <a:cxn ang="0">
                  <a:pos x="194" y="12"/>
                </a:cxn>
                <a:cxn ang="0">
                  <a:pos x="194" y="21"/>
                </a:cxn>
                <a:cxn ang="0">
                  <a:pos x="0" y="9"/>
                </a:cxn>
                <a:cxn ang="0">
                  <a:pos x="0" y="0"/>
                </a:cxn>
              </a:cxnLst>
              <a:rect l="0" t="0" r="r" b="b"/>
              <a:pathLst>
                <a:path w="194" h="21">
                  <a:moveTo>
                    <a:pt x="0" y="0"/>
                  </a:moveTo>
                  <a:lnTo>
                    <a:pt x="194" y="12"/>
                  </a:lnTo>
                  <a:lnTo>
                    <a:pt x="194" y="21"/>
                  </a:ln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49" name="Freeform 152"/>
            <p:cNvSpPr>
              <a:spLocks/>
            </p:cNvSpPr>
            <p:nvPr userDrawn="1"/>
          </p:nvSpPr>
          <p:spPr bwMode="auto">
            <a:xfrm>
              <a:off x="523" y="3941"/>
              <a:ext cx="1" cy="0"/>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0" name="Freeform 153"/>
            <p:cNvSpPr>
              <a:spLocks/>
            </p:cNvSpPr>
            <p:nvPr userDrawn="1"/>
          </p:nvSpPr>
          <p:spPr bwMode="auto">
            <a:xfrm>
              <a:off x="551" y="3943"/>
              <a:ext cx="53" cy="4"/>
            </a:xfrm>
            <a:custGeom>
              <a:avLst/>
              <a:gdLst/>
              <a:ahLst/>
              <a:cxnLst>
                <a:cxn ang="0">
                  <a:pos x="0" y="0"/>
                </a:cxn>
                <a:cxn ang="0">
                  <a:pos x="189" y="9"/>
                </a:cxn>
                <a:cxn ang="0">
                  <a:pos x="375" y="12"/>
                </a:cxn>
                <a:cxn ang="0">
                  <a:pos x="375" y="21"/>
                </a:cxn>
                <a:cxn ang="0">
                  <a:pos x="189" y="18"/>
                </a:cxn>
                <a:cxn ang="0">
                  <a:pos x="0" y="9"/>
                </a:cxn>
                <a:cxn ang="0">
                  <a:pos x="0" y="0"/>
                </a:cxn>
              </a:cxnLst>
              <a:rect l="0" t="0" r="r" b="b"/>
              <a:pathLst>
                <a:path w="375" h="21">
                  <a:moveTo>
                    <a:pt x="0" y="0"/>
                  </a:moveTo>
                  <a:lnTo>
                    <a:pt x="189" y="9"/>
                  </a:lnTo>
                  <a:lnTo>
                    <a:pt x="375" y="12"/>
                  </a:lnTo>
                  <a:lnTo>
                    <a:pt x="375" y="21"/>
                  </a:lnTo>
                  <a:lnTo>
                    <a:pt x="189" y="18"/>
                  </a:ln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1" name="Freeform 154"/>
            <p:cNvSpPr>
              <a:spLocks/>
            </p:cNvSpPr>
            <p:nvPr userDrawn="1"/>
          </p:nvSpPr>
          <p:spPr bwMode="auto">
            <a:xfrm>
              <a:off x="551" y="3943"/>
              <a:ext cx="1" cy="1"/>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2" name="Freeform 155"/>
            <p:cNvSpPr>
              <a:spLocks/>
            </p:cNvSpPr>
            <p:nvPr userDrawn="1"/>
          </p:nvSpPr>
          <p:spPr bwMode="auto">
            <a:xfrm>
              <a:off x="603" y="3941"/>
              <a:ext cx="55" cy="5"/>
            </a:xfrm>
            <a:custGeom>
              <a:avLst/>
              <a:gdLst/>
              <a:ahLst/>
              <a:cxnLst>
                <a:cxn ang="0">
                  <a:pos x="0" y="19"/>
                </a:cxn>
                <a:cxn ang="0">
                  <a:pos x="88" y="18"/>
                </a:cxn>
                <a:cxn ang="0">
                  <a:pos x="180" y="15"/>
                </a:cxn>
                <a:cxn ang="0">
                  <a:pos x="374" y="0"/>
                </a:cxn>
                <a:cxn ang="0">
                  <a:pos x="374" y="9"/>
                </a:cxn>
                <a:cxn ang="0">
                  <a:pos x="180" y="24"/>
                </a:cxn>
                <a:cxn ang="0">
                  <a:pos x="88" y="27"/>
                </a:cxn>
                <a:cxn ang="0">
                  <a:pos x="0" y="28"/>
                </a:cxn>
                <a:cxn ang="0">
                  <a:pos x="0" y="19"/>
                </a:cxn>
              </a:cxnLst>
              <a:rect l="0" t="0" r="r" b="b"/>
              <a:pathLst>
                <a:path w="374" h="28">
                  <a:moveTo>
                    <a:pt x="0" y="19"/>
                  </a:moveTo>
                  <a:lnTo>
                    <a:pt x="88" y="18"/>
                  </a:lnTo>
                  <a:lnTo>
                    <a:pt x="180" y="15"/>
                  </a:lnTo>
                  <a:lnTo>
                    <a:pt x="374" y="0"/>
                  </a:lnTo>
                  <a:lnTo>
                    <a:pt x="374" y="9"/>
                  </a:lnTo>
                  <a:lnTo>
                    <a:pt x="180" y="24"/>
                  </a:lnTo>
                  <a:lnTo>
                    <a:pt x="88" y="27"/>
                  </a:lnTo>
                  <a:lnTo>
                    <a:pt x="0" y="28"/>
                  </a:lnTo>
                  <a:lnTo>
                    <a:pt x="0" y="1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3" name="Freeform 156"/>
            <p:cNvSpPr>
              <a:spLocks/>
            </p:cNvSpPr>
            <p:nvPr userDrawn="1"/>
          </p:nvSpPr>
          <p:spPr bwMode="auto">
            <a:xfrm>
              <a:off x="603" y="3945"/>
              <a:ext cx="0" cy="1"/>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4" name="Freeform 157"/>
            <p:cNvSpPr>
              <a:spLocks/>
            </p:cNvSpPr>
            <p:nvPr userDrawn="1"/>
          </p:nvSpPr>
          <p:spPr bwMode="auto">
            <a:xfrm>
              <a:off x="658" y="3941"/>
              <a:ext cx="4" cy="0"/>
            </a:xfrm>
            <a:custGeom>
              <a:avLst/>
              <a:gdLst/>
              <a:ahLst/>
              <a:cxnLst>
                <a:cxn ang="0">
                  <a:pos x="0" y="5"/>
                </a:cxn>
                <a:cxn ang="0">
                  <a:pos x="64" y="0"/>
                </a:cxn>
                <a:cxn ang="0">
                  <a:pos x="64" y="9"/>
                </a:cxn>
                <a:cxn ang="0">
                  <a:pos x="0" y="14"/>
                </a:cxn>
                <a:cxn ang="0">
                  <a:pos x="0" y="5"/>
                </a:cxn>
              </a:cxnLst>
              <a:rect l="0" t="0" r="r" b="b"/>
              <a:pathLst>
                <a:path w="64" h="14">
                  <a:moveTo>
                    <a:pt x="0" y="5"/>
                  </a:moveTo>
                  <a:lnTo>
                    <a:pt x="64" y="0"/>
                  </a:lnTo>
                  <a:lnTo>
                    <a:pt x="64" y="9"/>
                  </a:lnTo>
                  <a:lnTo>
                    <a:pt x="0" y="14"/>
                  </a:lnTo>
                  <a:lnTo>
                    <a:pt x="0"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5" name="Freeform 158"/>
            <p:cNvSpPr>
              <a:spLocks/>
            </p:cNvSpPr>
            <p:nvPr userDrawn="1"/>
          </p:nvSpPr>
          <p:spPr bwMode="auto">
            <a:xfrm>
              <a:off x="658" y="3941"/>
              <a:ext cx="1" cy="0"/>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6" name="Freeform 159"/>
            <p:cNvSpPr>
              <a:spLocks/>
            </p:cNvSpPr>
            <p:nvPr userDrawn="1"/>
          </p:nvSpPr>
          <p:spPr bwMode="auto">
            <a:xfrm>
              <a:off x="667" y="3941"/>
              <a:ext cx="4" cy="3"/>
            </a:xfrm>
            <a:custGeom>
              <a:avLst/>
              <a:gdLst/>
              <a:ahLst/>
              <a:cxnLst>
                <a:cxn ang="0">
                  <a:pos x="1" y="0"/>
                </a:cxn>
                <a:cxn ang="0">
                  <a:pos x="20" y="2"/>
                </a:cxn>
                <a:cxn ang="0">
                  <a:pos x="30" y="8"/>
                </a:cxn>
                <a:cxn ang="0">
                  <a:pos x="28" y="17"/>
                </a:cxn>
                <a:cxn ang="0">
                  <a:pos x="18" y="12"/>
                </a:cxn>
                <a:cxn ang="0">
                  <a:pos x="0" y="9"/>
                </a:cxn>
                <a:cxn ang="0">
                  <a:pos x="1" y="0"/>
                </a:cxn>
              </a:cxnLst>
              <a:rect l="0" t="0" r="r" b="b"/>
              <a:pathLst>
                <a:path w="30" h="17">
                  <a:moveTo>
                    <a:pt x="1" y="0"/>
                  </a:moveTo>
                  <a:lnTo>
                    <a:pt x="20" y="2"/>
                  </a:lnTo>
                  <a:lnTo>
                    <a:pt x="30" y="8"/>
                  </a:lnTo>
                  <a:lnTo>
                    <a:pt x="28" y="17"/>
                  </a:lnTo>
                  <a:lnTo>
                    <a:pt x="18" y="12"/>
                  </a:lnTo>
                  <a:lnTo>
                    <a:pt x="0" y="9"/>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7" name="Freeform 160"/>
            <p:cNvSpPr>
              <a:spLocks/>
            </p:cNvSpPr>
            <p:nvPr userDrawn="1"/>
          </p:nvSpPr>
          <p:spPr bwMode="auto">
            <a:xfrm>
              <a:off x="667" y="3941"/>
              <a:ext cx="1" cy="0"/>
            </a:xfrm>
            <a:custGeom>
              <a:avLst/>
              <a:gdLst/>
              <a:ahLst/>
              <a:cxnLst>
                <a:cxn ang="0">
                  <a:pos x="1" y="0"/>
                </a:cxn>
                <a:cxn ang="0">
                  <a:pos x="0" y="9"/>
                </a:cxn>
                <a:cxn ang="0">
                  <a:pos x="1" y="9"/>
                </a:cxn>
                <a:cxn ang="0">
                  <a:pos x="1" y="0"/>
                </a:cxn>
              </a:cxnLst>
              <a:rect l="0" t="0" r="r" b="b"/>
              <a:pathLst>
                <a:path w="1" h="9">
                  <a:moveTo>
                    <a:pt x="1" y="0"/>
                  </a:moveTo>
                  <a:lnTo>
                    <a:pt x="0" y="9"/>
                  </a:lnTo>
                  <a:lnTo>
                    <a:pt x="1" y="9"/>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8" name="Freeform 161"/>
            <p:cNvSpPr>
              <a:spLocks/>
            </p:cNvSpPr>
            <p:nvPr userDrawn="1"/>
          </p:nvSpPr>
          <p:spPr bwMode="auto">
            <a:xfrm>
              <a:off x="670" y="3943"/>
              <a:ext cx="2" cy="5"/>
            </a:xfrm>
            <a:custGeom>
              <a:avLst/>
              <a:gdLst/>
              <a:ahLst/>
              <a:cxnLst>
                <a:cxn ang="0">
                  <a:pos x="8" y="0"/>
                </a:cxn>
                <a:cxn ang="0">
                  <a:pos x="12" y="7"/>
                </a:cxn>
                <a:cxn ang="0">
                  <a:pos x="14" y="15"/>
                </a:cxn>
                <a:cxn ang="0">
                  <a:pos x="15" y="36"/>
                </a:cxn>
                <a:cxn ang="0">
                  <a:pos x="6" y="37"/>
                </a:cxn>
                <a:cxn ang="0">
                  <a:pos x="5" y="16"/>
                </a:cxn>
                <a:cxn ang="0">
                  <a:pos x="3" y="10"/>
                </a:cxn>
                <a:cxn ang="0">
                  <a:pos x="0" y="5"/>
                </a:cxn>
                <a:cxn ang="0">
                  <a:pos x="8" y="0"/>
                </a:cxn>
              </a:cxnLst>
              <a:rect l="0" t="0" r="r" b="b"/>
              <a:pathLst>
                <a:path w="15" h="37">
                  <a:moveTo>
                    <a:pt x="8" y="0"/>
                  </a:moveTo>
                  <a:lnTo>
                    <a:pt x="12" y="7"/>
                  </a:lnTo>
                  <a:lnTo>
                    <a:pt x="14" y="15"/>
                  </a:lnTo>
                  <a:lnTo>
                    <a:pt x="15" y="36"/>
                  </a:lnTo>
                  <a:lnTo>
                    <a:pt x="6" y="37"/>
                  </a:lnTo>
                  <a:lnTo>
                    <a:pt x="5" y="16"/>
                  </a:lnTo>
                  <a:lnTo>
                    <a:pt x="3" y="10"/>
                  </a:lnTo>
                  <a:lnTo>
                    <a:pt x="0" y="5"/>
                  </a:lnTo>
                  <a:lnTo>
                    <a:pt x="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59" name="Freeform 162"/>
            <p:cNvSpPr>
              <a:spLocks/>
            </p:cNvSpPr>
            <p:nvPr userDrawn="1"/>
          </p:nvSpPr>
          <p:spPr bwMode="auto">
            <a:xfrm>
              <a:off x="670" y="3943"/>
              <a:ext cx="1" cy="1"/>
            </a:xfrm>
            <a:custGeom>
              <a:avLst/>
              <a:gdLst/>
              <a:ahLst/>
              <a:cxnLst>
                <a:cxn ang="0">
                  <a:pos x="6" y="0"/>
                </a:cxn>
                <a:cxn ang="0">
                  <a:pos x="7" y="0"/>
                </a:cxn>
                <a:cxn ang="0">
                  <a:pos x="8" y="2"/>
                </a:cxn>
                <a:cxn ang="0">
                  <a:pos x="0" y="7"/>
                </a:cxn>
                <a:cxn ang="0">
                  <a:pos x="4" y="9"/>
                </a:cxn>
                <a:cxn ang="0">
                  <a:pos x="6" y="0"/>
                </a:cxn>
              </a:cxnLst>
              <a:rect l="0" t="0" r="r" b="b"/>
              <a:pathLst>
                <a:path w="8" h="9">
                  <a:moveTo>
                    <a:pt x="6" y="0"/>
                  </a:moveTo>
                  <a:lnTo>
                    <a:pt x="7" y="0"/>
                  </a:lnTo>
                  <a:lnTo>
                    <a:pt x="8" y="2"/>
                  </a:lnTo>
                  <a:lnTo>
                    <a:pt x="0" y="7"/>
                  </a:lnTo>
                  <a:lnTo>
                    <a:pt x="4" y="9"/>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0" name="Freeform 163"/>
            <p:cNvSpPr>
              <a:spLocks/>
            </p:cNvSpPr>
            <p:nvPr userDrawn="1"/>
          </p:nvSpPr>
          <p:spPr bwMode="auto">
            <a:xfrm>
              <a:off x="664" y="3948"/>
              <a:ext cx="8" cy="8"/>
            </a:xfrm>
            <a:custGeom>
              <a:avLst/>
              <a:gdLst/>
              <a:ahLst/>
              <a:cxnLst>
                <a:cxn ang="0">
                  <a:pos x="56" y="0"/>
                </a:cxn>
                <a:cxn ang="0">
                  <a:pos x="55" y="10"/>
                </a:cxn>
                <a:cxn ang="0">
                  <a:pos x="52" y="20"/>
                </a:cxn>
                <a:cxn ang="0">
                  <a:pos x="43" y="36"/>
                </a:cxn>
                <a:cxn ang="0">
                  <a:pos x="26" y="47"/>
                </a:cxn>
                <a:cxn ang="0">
                  <a:pos x="3" y="52"/>
                </a:cxn>
                <a:cxn ang="0">
                  <a:pos x="0" y="44"/>
                </a:cxn>
                <a:cxn ang="0">
                  <a:pos x="21" y="39"/>
                </a:cxn>
                <a:cxn ang="0">
                  <a:pos x="36" y="31"/>
                </a:cxn>
                <a:cxn ang="0">
                  <a:pos x="44" y="16"/>
                </a:cxn>
                <a:cxn ang="0">
                  <a:pos x="46" y="9"/>
                </a:cxn>
                <a:cxn ang="0">
                  <a:pos x="47" y="0"/>
                </a:cxn>
                <a:cxn ang="0">
                  <a:pos x="56" y="0"/>
                </a:cxn>
              </a:cxnLst>
              <a:rect l="0" t="0" r="r" b="b"/>
              <a:pathLst>
                <a:path w="56" h="52">
                  <a:moveTo>
                    <a:pt x="56" y="0"/>
                  </a:moveTo>
                  <a:lnTo>
                    <a:pt x="55" y="10"/>
                  </a:lnTo>
                  <a:lnTo>
                    <a:pt x="52" y="20"/>
                  </a:lnTo>
                  <a:lnTo>
                    <a:pt x="43" y="36"/>
                  </a:lnTo>
                  <a:lnTo>
                    <a:pt x="26" y="47"/>
                  </a:lnTo>
                  <a:lnTo>
                    <a:pt x="3" y="52"/>
                  </a:lnTo>
                  <a:lnTo>
                    <a:pt x="0" y="44"/>
                  </a:lnTo>
                  <a:lnTo>
                    <a:pt x="21" y="39"/>
                  </a:lnTo>
                  <a:lnTo>
                    <a:pt x="36" y="31"/>
                  </a:lnTo>
                  <a:lnTo>
                    <a:pt x="44" y="16"/>
                  </a:lnTo>
                  <a:lnTo>
                    <a:pt x="46" y="9"/>
                  </a:lnTo>
                  <a:lnTo>
                    <a:pt x="47" y="0"/>
                  </a:lnTo>
                  <a:lnTo>
                    <a:pt x="5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1" name="Freeform 164"/>
            <p:cNvSpPr>
              <a:spLocks/>
            </p:cNvSpPr>
            <p:nvPr userDrawn="1"/>
          </p:nvSpPr>
          <p:spPr bwMode="auto">
            <a:xfrm>
              <a:off x="671" y="3948"/>
              <a:ext cx="1" cy="1"/>
            </a:xfrm>
            <a:custGeom>
              <a:avLst/>
              <a:gdLst/>
              <a:ahLst/>
              <a:cxnLst>
                <a:cxn ang="0">
                  <a:pos x="9" y="0"/>
                </a:cxn>
                <a:cxn ang="0">
                  <a:pos x="0" y="0"/>
                </a:cxn>
                <a:cxn ang="0">
                  <a:pos x="0" y="1"/>
                </a:cxn>
                <a:cxn ang="0">
                  <a:pos x="9" y="0"/>
                </a:cxn>
              </a:cxnLst>
              <a:rect l="0" t="0" r="r" b="b"/>
              <a:pathLst>
                <a:path w="9" h="1">
                  <a:moveTo>
                    <a:pt x="9" y="0"/>
                  </a:moveTo>
                  <a:lnTo>
                    <a:pt x="0" y="0"/>
                  </a:lnTo>
                  <a:lnTo>
                    <a:pt x="0" y="1"/>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2" name="Freeform 165"/>
            <p:cNvSpPr>
              <a:spLocks/>
            </p:cNvSpPr>
            <p:nvPr userDrawn="1"/>
          </p:nvSpPr>
          <p:spPr bwMode="auto">
            <a:xfrm>
              <a:off x="653" y="3954"/>
              <a:ext cx="12" cy="4"/>
            </a:xfrm>
            <a:custGeom>
              <a:avLst/>
              <a:gdLst/>
              <a:ahLst/>
              <a:cxnLst>
                <a:cxn ang="0">
                  <a:pos x="84" y="8"/>
                </a:cxn>
                <a:cxn ang="0">
                  <a:pos x="40" y="16"/>
                </a:cxn>
                <a:cxn ang="0">
                  <a:pos x="4" y="26"/>
                </a:cxn>
                <a:cxn ang="0">
                  <a:pos x="0" y="18"/>
                </a:cxn>
                <a:cxn ang="0">
                  <a:pos x="36" y="8"/>
                </a:cxn>
                <a:cxn ang="0">
                  <a:pos x="82" y="0"/>
                </a:cxn>
                <a:cxn ang="0">
                  <a:pos x="84" y="8"/>
                </a:cxn>
              </a:cxnLst>
              <a:rect l="0" t="0" r="r" b="b"/>
              <a:pathLst>
                <a:path w="84" h="26">
                  <a:moveTo>
                    <a:pt x="84" y="8"/>
                  </a:moveTo>
                  <a:lnTo>
                    <a:pt x="40" y="16"/>
                  </a:lnTo>
                  <a:lnTo>
                    <a:pt x="4" y="26"/>
                  </a:lnTo>
                  <a:lnTo>
                    <a:pt x="0" y="18"/>
                  </a:lnTo>
                  <a:lnTo>
                    <a:pt x="36" y="8"/>
                  </a:lnTo>
                  <a:lnTo>
                    <a:pt x="82" y="0"/>
                  </a:lnTo>
                  <a:lnTo>
                    <a:pt x="84"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3" name="Freeform 166"/>
            <p:cNvSpPr>
              <a:spLocks/>
            </p:cNvSpPr>
            <p:nvPr userDrawn="1"/>
          </p:nvSpPr>
          <p:spPr bwMode="auto">
            <a:xfrm>
              <a:off x="664" y="3954"/>
              <a:ext cx="1" cy="1"/>
            </a:xfrm>
            <a:custGeom>
              <a:avLst/>
              <a:gdLst/>
              <a:ahLst/>
              <a:cxnLst>
                <a:cxn ang="0">
                  <a:pos x="3" y="8"/>
                </a:cxn>
                <a:cxn ang="0">
                  <a:pos x="1" y="0"/>
                </a:cxn>
                <a:cxn ang="0">
                  <a:pos x="0" y="0"/>
                </a:cxn>
                <a:cxn ang="0">
                  <a:pos x="3" y="8"/>
                </a:cxn>
              </a:cxnLst>
              <a:rect l="0" t="0" r="r" b="b"/>
              <a:pathLst>
                <a:path w="3" h="8">
                  <a:moveTo>
                    <a:pt x="3" y="8"/>
                  </a:moveTo>
                  <a:lnTo>
                    <a:pt x="1" y="0"/>
                  </a:lnTo>
                  <a:lnTo>
                    <a:pt x="0" y="0"/>
                  </a:lnTo>
                  <a:lnTo>
                    <a:pt x="3"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4" name="Freeform 167"/>
            <p:cNvSpPr>
              <a:spLocks/>
            </p:cNvSpPr>
            <p:nvPr userDrawn="1"/>
          </p:nvSpPr>
          <p:spPr bwMode="auto">
            <a:xfrm>
              <a:off x="646" y="3957"/>
              <a:ext cx="7" cy="24"/>
            </a:xfrm>
            <a:custGeom>
              <a:avLst/>
              <a:gdLst/>
              <a:ahLst/>
              <a:cxnLst>
                <a:cxn ang="0">
                  <a:pos x="49" y="5"/>
                </a:cxn>
                <a:cxn ang="0">
                  <a:pos x="41" y="13"/>
                </a:cxn>
                <a:cxn ang="0">
                  <a:pos x="34" y="26"/>
                </a:cxn>
                <a:cxn ang="0">
                  <a:pos x="29" y="39"/>
                </a:cxn>
                <a:cxn ang="0">
                  <a:pos x="24" y="58"/>
                </a:cxn>
                <a:cxn ang="0">
                  <a:pos x="15" y="104"/>
                </a:cxn>
                <a:cxn ang="0">
                  <a:pos x="9" y="164"/>
                </a:cxn>
                <a:cxn ang="0">
                  <a:pos x="0" y="164"/>
                </a:cxn>
                <a:cxn ang="0">
                  <a:pos x="6" y="103"/>
                </a:cxn>
                <a:cxn ang="0">
                  <a:pos x="15" y="57"/>
                </a:cxn>
                <a:cxn ang="0">
                  <a:pos x="19" y="37"/>
                </a:cxn>
                <a:cxn ang="0">
                  <a:pos x="26" y="21"/>
                </a:cxn>
                <a:cxn ang="0">
                  <a:pos x="33" y="9"/>
                </a:cxn>
                <a:cxn ang="0">
                  <a:pos x="42" y="0"/>
                </a:cxn>
                <a:cxn ang="0">
                  <a:pos x="49" y="5"/>
                </a:cxn>
              </a:cxnLst>
              <a:rect l="0" t="0" r="r" b="b"/>
              <a:pathLst>
                <a:path w="49" h="164">
                  <a:moveTo>
                    <a:pt x="49" y="5"/>
                  </a:moveTo>
                  <a:lnTo>
                    <a:pt x="41" y="13"/>
                  </a:lnTo>
                  <a:lnTo>
                    <a:pt x="34" y="26"/>
                  </a:lnTo>
                  <a:lnTo>
                    <a:pt x="29" y="39"/>
                  </a:lnTo>
                  <a:lnTo>
                    <a:pt x="24" y="58"/>
                  </a:lnTo>
                  <a:lnTo>
                    <a:pt x="15" y="104"/>
                  </a:lnTo>
                  <a:lnTo>
                    <a:pt x="9" y="164"/>
                  </a:lnTo>
                  <a:lnTo>
                    <a:pt x="0" y="164"/>
                  </a:lnTo>
                  <a:lnTo>
                    <a:pt x="6" y="103"/>
                  </a:lnTo>
                  <a:lnTo>
                    <a:pt x="15" y="57"/>
                  </a:lnTo>
                  <a:lnTo>
                    <a:pt x="19" y="37"/>
                  </a:lnTo>
                  <a:lnTo>
                    <a:pt x="26" y="21"/>
                  </a:lnTo>
                  <a:lnTo>
                    <a:pt x="33" y="9"/>
                  </a:lnTo>
                  <a:lnTo>
                    <a:pt x="42" y="0"/>
                  </a:lnTo>
                  <a:lnTo>
                    <a:pt x="49"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5" name="Freeform 168"/>
            <p:cNvSpPr>
              <a:spLocks/>
            </p:cNvSpPr>
            <p:nvPr userDrawn="1"/>
          </p:nvSpPr>
          <p:spPr bwMode="auto">
            <a:xfrm>
              <a:off x="652" y="3957"/>
              <a:ext cx="1" cy="1"/>
            </a:xfrm>
            <a:custGeom>
              <a:avLst/>
              <a:gdLst/>
              <a:ahLst/>
              <a:cxnLst>
                <a:cxn ang="0">
                  <a:pos x="1" y="0"/>
                </a:cxn>
                <a:cxn ang="0">
                  <a:pos x="0" y="2"/>
                </a:cxn>
                <a:cxn ang="0">
                  <a:pos x="7" y="7"/>
                </a:cxn>
                <a:cxn ang="0">
                  <a:pos x="5" y="8"/>
                </a:cxn>
                <a:cxn ang="0">
                  <a:pos x="1" y="0"/>
                </a:cxn>
              </a:cxnLst>
              <a:rect l="0" t="0" r="r" b="b"/>
              <a:pathLst>
                <a:path w="7" h="8">
                  <a:moveTo>
                    <a:pt x="1" y="0"/>
                  </a:moveTo>
                  <a:lnTo>
                    <a:pt x="0" y="2"/>
                  </a:lnTo>
                  <a:lnTo>
                    <a:pt x="7" y="7"/>
                  </a:lnTo>
                  <a:lnTo>
                    <a:pt x="5" y="8"/>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6" name="Freeform 169"/>
            <p:cNvSpPr>
              <a:spLocks/>
            </p:cNvSpPr>
            <p:nvPr userDrawn="1"/>
          </p:nvSpPr>
          <p:spPr bwMode="auto">
            <a:xfrm>
              <a:off x="645" y="3981"/>
              <a:ext cx="3" cy="90"/>
            </a:xfrm>
            <a:custGeom>
              <a:avLst/>
              <a:gdLst/>
              <a:ahLst/>
              <a:cxnLst>
                <a:cxn ang="0">
                  <a:pos x="18" y="0"/>
                </a:cxn>
                <a:cxn ang="0">
                  <a:pos x="14" y="89"/>
                </a:cxn>
                <a:cxn ang="0">
                  <a:pos x="11" y="224"/>
                </a:cxn>
                <a:cxn ang="0">
                  <a:pos x="9" y="635"/>
                </a:cxn>
                <a:cxn ang="0">
                  <a:pos x="0" y="635"/>
                </a:cxn>
                <a:cxn ang="0">
                  <a:pos x="2" y="224"/>
                </a:cxn>
                <a:cxn ang="0">
                  <a:pos x="5" y="89"/>
                </a:cxn>
                <a:cxn ang="0">
                  <a:pos x="9" y="0"/>
                </a:cxn>
                <a:cxn ang="0">
                  <a:pos x="18" y="0"/>
                </a:cxn>
              </a:cxnLst>
              <a:rect l="0" t="0" r="r" b="b"/>
              <a:pathLst>
                <a:path w="18" h="635">
                  <a:moveTo>
                    <a:pt x="18" y="0"/>
                  </a:moveTo>
                  <a:lnTo>
                    <a:pt x="14" y="89"/>
                  </a:lnTo>
                  <a:lnTo>
                    <a:pt x="11" y="224"/>
                  </a:lnTo>
                  <a:lnTo>
                    <a:pt x="9" y="635"/>
                  </a:lnTo>
                  <a:lnTo>
                    <a:pt x="0" y="635"/>
                  </a:lnTo>
                  <a:lnTo>
                    <a:pt x="2" y="224"/>
                  </a:lnTo>
                  <a:lnTo>
                    <a:pt x="5" y="89"/>
                  </a:lnTo>
                  <a:lnTo>
                    <a:pt x="9" y="0"/>
                  </a:lnTo>
                  <a:lnTo>
                    <a:pt x="1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7" name="Freeform 170"/>
            <p:cNvSpPr>
              <a:spLocks/>
            </p:cNvSpPr>
            <p:nvPr userDrawn="1"/>
          </p:nvSpPr>
          <p:spPr bwMode="auto">
            <a:xfrm>
              <a:off x="646" y="3981"/>
              <a:ext cx="2" cy="1"/>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8" name="Freeform 171"/>
            <p:cNvSpPr>
              <a:spLocks/>
            </p:cNvSpPr>
            <p:nvPr userDrawn="1"/>
          </p:nvSpPr>
          <p:spPr bwMode="auto">
            <a:xfrm>
              <a:off x="645" y="4071"/>
              <a:ext cx="2" cy="24"/>
            </a:xfrm>
            <a:custGeom>
              <a:avLst/>
              <a:gdLst/>
              <a:ahLst/>
              <a:cxnLst>
                <a:cxn ang="0">
                  <a:pos x="9" y="0"/>
                </a:cxn>
                <a:cxn ang="0">
                  <a:pos x="10" y="104"/>
                </a:cxn>
                <a:cxn ang="0">
                  <a:pos x="14" y="168"/>
                </a:cxn>
                <a:cxn ang="0">
                  <a:pos x="5" y="168"/>
                </a:cxn>
                <a:cxn ang="0">
                  <a:pos x="1" y="104"/>
                </a:cxn>
                <a:cxn ang="0">
                  <a:pos x="0" y="0"/>
                </a:cxn>
                <a:cxn ang="0">
                  <a:pos x="9" y="0"/>
                </a:cxn>
              </a:cxnLst>
              <a:rect l="0" t="0" r="r" b="b"/>
              <a:pathLst>
                <a:path w="14" h="168">
                  <a:moveTo>
                    <a:pt x="9" y="0"/>
                  </a:moveTo>
                  <a:lnTo>
                    <a:pt x="10" y="104"/>
                  </a:lnTo>
                  <a:lnTo>
                    <a:pt x="14" y="168"/>
                  </a:lnTo>
                  <a:lnTo>
                    <a:pt x="5" y="168"/>
                  </a:lnTo>
                  <a:lnTo>
                    <a:pt x="1" y="104"/>
                  </a:ln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69" name="Freeform 172"/>
            <p:cNvSpPr>
              <a:spLocks/>
            </p:cNvSpPr>
            <p:nvPr userDrawn="1"/>
          </p:nvSpPr>
          <p:spPr bwMode="auto">
            <a:xfrm>
              <a:off x="645" y="4071"/>
              <a:ext cx="1" cy="1"/>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0" name="Freeform 173"/>
            <p:cNvSpPr>
              <a:spLocks/>
            </p:cNvSpPr>
            <p:nvPr userDrawn="1"/>
          </p:nvSpPr>
          <p:spPr bwMode="auto">
            <a:xfrm>
              <a:off x="646" y="4095"/>
              <a:ext cx="3" cy="10"/>
            </a:xfrm>
            <a:custGeom>
              <a:avLst/>
              <a:gdLst/>
              <a:ahLst/>
              <a:cxnLst>
                <a:cxn ang="0">
                  <a:pos x="9" y="0"/>
                </a:cxn>
                <a:cxn ang="0">
                  <a:pos x="14" y="38"/>
                </a:cxn>
                <a:cxn ang="0">
                  <a:pos x="18" y="50"/>
                </a:cxn>
                <a:cxn ang="0">
                  <a:pos x="22" y="63"/>
                </a:cxn>
                <a:cxn ang="0">
                  <a:pos x="13" y="65"/>
                </a:cxn>
                <a:cxn ang="0">
                  <a:pos x="9" y="53"/>
                </a:cxn>
                <a:cxn ang="0">
                  <a:pos x="5" y="39"/>
                </a:cxn>
                <a:cxn ang="0">
                  <a:pos x="0" y="1"/>
                </a:cxn>
                <a:cxn ang="0">
                  <a:pos x="9" y="0"/>
                </a:cxn>
              </a:cxnLst>
              <a:rect l="0" t="0" r="r" b="b"/>
              <a:pathLst>
                <a:path w="22" h="65">
                  <a:moveTo>
                    <a:pt x="9" y="0"/>
                  </a:moveTo>
                  <a:lnTo>
                    <a:pt x="14" y="38"/>
                  </a:lnTo>
                  <a:lnTo>
                    <a:pt x="18" y="50"/>
                  </a:lnTo>
                  <a:lnTo>
                    <a:pt x="22" y="63"/>
                  </a:lnTo>
                  <a:lnTo>
                    <a:pt x="13" y="65"/>
                  </a:lnTo>
                  <a:lnTo>
                    <a:pt x="9" y="53"/>
                  </a:lnTo>
                  <a:lnTo>
                    <a:pt x="5" y="39"/>
                  </a:lnTo>
                  <a:lnTo>
                    <a:pt x="0" y="1"/>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1" name="Freeform 174"/>
            <p:cNvSpPr>
              <a:spLocks/>
            </p:cNvSpPr>
            <p:nvPr userDrawn="1"/>
          </p:nvSpPr>
          <p:spPr bwMode="auto">
            <a:xfrm>
              <a:off x="646" y="4095"/>
              <a:ext cx="1" cy="1"/>
            </a:xfrm>
            <a:custGeom>
              <a:avLst/>
              <a:gdLst/>
              <a:ahLst/>
              <a:cxnLst>
                <a:cxn ang="0">
                  <a:pos x="0" y="0"/>
                </a:cxn>
                <a:cxn ang="0">
                  <a:pos x="0" y="1"/>
                </a:cxn>
                <a:cxn ang="0">
                  <a:pos x="9" y="0"/>
                </a:cxn>
                <a:cxn ang="0">
                  <a:pos x="0" y="0"/>
                </a:cxn>
              </a:cxnLst>
              <a:rect l="0" t="0" r="r" b="b"/>
              <a:pathLst>
                <a:path w="9" h="1">
                  <a:moveTo>
                    <a:pt x="0" y="0"/>
                  </a:moveTo>
                  <a:lnTo>
                    <a:pt x="0" y="1"/>
                  </a:ln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2" name="Freeform 175"/>
            <p:cNvSpPr>
              <a:spLocks/>
            </p:cNvSpPr>
            <p:nvPr userDrawn="1"/>
          </p:nvSpPr>
          <p:spPr bwMode="auto">
            <a:xfrm>
              <a:off x="648" y="4104"/>
              <a:ext cx="7" cy="6"/>
            </a:xfrm>
            <a:custGeom>
              <a:avLst/>
              <a:gdLst/>
              <a:ahLst/>
              <a:cxnLst>
                <a:cxn ang="0">
                  <a:pos x="8" y="0"/>
                </a:cxn>
                <a:cxn ang="0">
                  <a:pos x="15" y="14"/>
                </a:cxn>
                <a:cxn ang="0">
                  <a:pos x="20" y="20"/>
                </a:cxn>
                <a:cxn ang="0">
                  <a:pos x="24" y="25"/>
                </a:cxn>
                <a:cxn ang="0">
                  <a:pos x="36" y="33"/>
                </a:cxn>
                <a:cxn ang="0">
                  <a:pos x="51" y="40"/>
                </a:cxn>
                <a:cxn ang="0">
                  <a:pos x="47" y="48"/>
                </a:cxn>
                <a:cxn ang="0">
                  <a:pos x="32" y="41"/>
                </a:cxn>
                <a:cxn ang="0">
                  <a:pos x="18" y="32"/>
                </a:cxn>
                <a:cxn ang="0">
                  <a:pos x="13" y="26"/>
                </a:cxn>
                <a:cxn ang="0">
                  <a:pos x="7" y="18"/>
                </a:cxn>
                <a:cxn ang="0">
                  <a:pos x="0" y="4"/>
                </a:cxn>
                <a:cxn ang="0">
                  <a:pos x="8" y="0"/>
                </a:cxn>
              </a:cxnLst>
              <a:rect l="0" t="0" r="r" b="b"/>
              <a:pathLst>
                <a:path w="51" h="48">
                  <a:moveTo>
                    <a:pt x="8" y="0"/>
                  </a:moveTo>
                  <a:lnTo>
                    <a:pt x="15" y="14"/>
                  </a:lnTo>
                  <a:lnTo>
                    <a:pt x="20" y="20"/>
                  </a:lnTo>
                  <a:lnTo>
                    <a:pt x="24" y="25"/>
                  </a:lnTo>
                  <a:lnTo>
                    <a:pt x="36" y="33"/>
                  </a:lnTo>
                  <a:lnTo>
                    <a:pt x="51" y="40"/>
                  </a:lnTo>
                  <a:lnTo>
                    <a:pt x="47" y="48"/>
                  </a:lnTo>
                  <a:lnTo>
                    <a:pt x="32" y="41"/>
                  </a:lnTo>
                  <a:lnTo>
                    <a:pt x="18" y="32"/>
                  </a:lnTo>
                  <a:lnTo>
                    <a:pt x="13" y="26"/>
                  </a:lnTo>
                  <a:lnTo>
                    <a:pt x="7" y="18"/>
                  </a:lnTo>
                  <a:lnTo>
                    <a:pt x="0" y="4"/>
                  </a:lnTo>
                  <a:lnTo>
                    <a:pt x="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3" name="Freeform 176"/>
            <p:cNvSpPr>
              <a:spLocks/>
            </p:cNvSpPr>
            <p:nvPr userDrawn="1"/>
          </p:nvSpPr>
          <p:spPr bwMode="auto">
            <a:xfrm>
              <a:off x="648" y="4104"/>
              <a:ext cx="1" cy="1"/>
            </a:xfrm>
            <a:custGeom>
              <a:avLst/>
              <a:gdLst/>
              <a:ahLst/>
              <a:cxnLst>
                <a:cxn ang="0">
                  <a:pos x="0" y="3"/>
                </a:cxn>
                <a:cxn ang="0">
                  <a:pos x="0" y="4"/>
                </a:cxn>
                <a:cxn ang="0">
                  <a:pos x="8" y="0"/>
                </a:cxn>
                <a:cxn ang="0">
                  <a:pos x="9" y="1"/>
                </a:cxn>
                <a:cxn ang="0">
                  <a:pos x="0" y="3"/>
                </a:cxn>
              </a:cxnLst>
              <a:rect l="0" t="0" r="r" b="b"/>
              <a:pathLst>
                <a:path w="9" h="4">
                  <a:moveTo>
                    <a:pt x="0" y="3"/>
                  </a:moveTo>
                  <a:lnTo>
                    <a:pt x="0" y="4"/>
                  </a:lnTo>
                  <a:lnTo>
                    <a:pt x="8" y="0"/>
                  </a:lnTo>
                  <a:lnTo>
                    <a:pt x="9" y="1"/>
                  </a:lnTo>
                  <a:lnTo>
                    <a:pt x="0" y="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4" name="Freeform 177"/>
            <p:cNvSpPr>
              <a:spLocks/>
            </p:cNvSpPr>
            <p:nvPr userDrawn="1"/>
          </p:nvSpPr>
          <p:spPr bwMode="auto">
            <a:xfrm>
              <a:off x="655" y="4110"/>
              <a:ext cx="5" cy="5"/>
            </a:xfrm>
            <a:custGeom>
              <a:avLst/>
              <a:gdLst/>
              <a:ahLst/>
              <a:cxnLst>
                <a:cxn ang="0">
                  <a:pos x="2" y="0"/>
                </a:cxn>
                <a:cxn ang="0">
                  <a:pos x="12" y="3"/>
                </a:cxn>
                <a:cxn ang="0">
                  <a:pos x="19" y="6"/>
                </a:cxn>
                <a:cxn ang="0">
                  <a:pos x="26" y="12"/>
                </a:cxn>
                <a:cxn ang="0">
                  <a:pos x="30" y="18"/>
                </a:cxn>
                <a:cxn ang="0">
                  <a:pos x="38" y="33"/>
                </a:cxn>
                <a:cxn ang="0">
                  <a:pos x="39" y="52"/>
                </a:cxn>
                <a:cxn ang="0">
                  <a:pos x="30" y="53"/>
                </a:cxn>
                <a:cxn ang="0">
                  <a:pos x="29" y="35"/>
                </a:cxn>
                <a:cxn ang="0">
                  <a:pos x="22" y="22"/>
                </a:cxn>
                <a:cxn ang="0">
                  <a:pos x="19" y="18"/>
                </a:cxn>
                <a:cxn ang="0">
                  <a:pos x="15" y="14"/>
                </a:cxn>
                <a:cxn ang="0">
                  <a:pos x="8" y="11"/>
                </a:cxn>
                <a:cxn ang="0">
                  <a:pos x="0" y="9"/>
                </a:cxn>
                <a:cxn ang="0">
                  <a:pos x="2" y="0"/>
                </a:cxn>
              </a:cxnLst>
              <a:rect l="0" t="0" r="r" b="b"/>
              <a:pathLst>
                <a:path w="39" h="53">
                  <a:moveTo>
                    <a:pt x="2" y="0"/>
                  </a:moveTo>
                  <a:lnTo>
                    <a:pt x="12" y="3"/>
                  </a:lnTo>
                  <a:lnTo>
                    <a:pt x="19" y="6"/>
                  </a:lnTo>
                  <a:lnTo>
                    <a:pt x="26" y="12"/>
                  </a:lnTo>
                  <a:lnTo>
                    <a:pt x="30" y="18"/>
                  </a:lnTo>
                  <a:lnTo>
                    <a:pt x="38" y="33"/>
                  </a:lnTo>
                  <a:lnTo>
                    <a:pt x="39" y="52"/>
                  </a:lnTo>
                  <a:lnTo>
                    <a:pt x="30" y="53"/>
                  </a:lnTo>
                  <a:lnTo>
                    <a:pt x="29" y="35"/>
                  </a:lnTo>
                  <a:lnTo>
                    <a:pt x="22" y="22"/>
                  </a:lnTo>
                  <a:lnTo>
                    <a:pt x="19" y="18"/>
                  </a:lnTo>
                  <a:lnTo>
                    <a:pt x="15" y="14"/>
                  </a:lnTo>
                  <a:lnTo>
                    <a:pt x="8" y="11"/>
                  </a:lnTo>
                  <a:lnTo>
                    <a:pt x="0" y="9"/>
                  </a:lnTo>
                  <a:lnTo>
                    <a:pt x="2"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5" name="Freeform 178"/>
            <p:cNvSpPr>
              <a:spLocks/>
            </p:cNvSpPr>
            <p:nvPr userDrawn="1"/>
          </p:nvSpPr>
          <p:spPr bwMode="auto">
            <a:xfrm>
              <a:off x="654" y="4110"/>
              <a:ext cx="1" cy="0"/>
            </a:xfrm>
            <a:custGeom>
              <a:avLst/>
              <a:gdLst/>
              <a:ahLst/>
              <a:cxnLst>
                <a:cxn ang="0">
                  <a:pos x="0" y="9"/>
                </a:cxn>
                <a:cxn ang="0">
                  <a:pos x="1" y="9"/>
                </a:cxn>
                <a:cxn ang="0">
                  <a:pos x="3" y="0"/>
                </a:cxn>
                <a:cxn ang="0">
                  <a:pos x="4" y="1"/>
                </a:cxn>
                <a:cxn ang="0">
                  <a:pos x="0" y="9"/>
                </a:cxn>
              </a:cxnLst>
              <a:rect l="0" t="0" r="r" b="b"/>
              <a:pathLst>
                <a:path w="4" h="9">
                  <a:moveTo>
                    <a:pt x="0" y="9"/>
                  </a:moveTo>
                  <a:lnTo>
                    <a:pt x="1" y="9"/>
                  </a:lnTo>
                  <a:lnTo>
                    <a:pt x="3" y="0"/>
                  </a:lnTo>
                  <a:lnTo>
                    <a:pt x="4" y="1"/>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6" name="Freeform 179"/>
            <p:cNvSpPr>
              <a:spLocks/>
            </p:cNvSpPr>
            <p:nvPr userDrawn="1"/>
          </p:nvSpPr>
          <p:spPr bwMode="auto">
            <a:xfrm>
              <a:off x="646" y="4117"/>
              <a:ext cx="17" cy="9"/>
            </a:xfrm>
            <a:custGeom>
              <a:avLst/>
              <a:gdLst/>
              <a:ahLst/>
              <a:cxnLst>
                <a:cxn ang="0">
                  <a:pos x="96" y="1"/>
                </a:cxn>
                <a:cxn ang="0">
                  <a:pos x="95" y="11"/>
                </a:cxn>
                <a:cxn ang="0">
                  <a:pos x="90" y="22"/>
                </a:cxn>
                <a:cxn ang="0">
                  <a:pos x="82" y="31"/>
                </a:cxn>
                <a:cxn ang="0">
                  <a:pos x="72" y="40"/>
                </a:cxn>
                <a:cxn ang="0">
                  <a:pos x="43" y="51"/>
                </a:cxn>
                <a:cxn ang="0">
                  <a:pos x="4" y="60"/>
                </a:cxn>
                <a:cxn ang="0">
                  <a:pos x="0" y="52"/>
                </a:cxn>
                <a:cxn ang="0">
                  <a:pos x="40" y="43"/>
                </a:cxn>
                <a:cxn ang="0">
                  <a:pos x="67" y="32"/>
                </a:cxn>
                <a:cxn ang="0">
                  <a:pos x="76" y="24"/>
                </a:cxn>
                <a:cxn ang="0">
                  <a:pos x="82" y="17"/>
                </a:cxn>
                <a:cxn ang="0">
                  <a:pos x="86" y="9"/>
                </a:cxn>
                <a:cxn ang="0">
                  <a:pos x="87" y="0"/>
                </a:cxn>
                <a:cxn ang="0">
                  <a:pos x="96" y="1"/>
                </a:cxn>
              </a:cxnLst>
              <a:rect l="0" t="0" r="r" b="b"/>
              <a:pathLst>
                <a:path w="96" h="60">
                  <a:moveTo>
                    <a:pt x="96" y="1"/>
                  </a:moveTo>
                  <a:lnTo>
                    <a:pt x="95" y="11"/>
                  </a:lnTo>
                  <a:lnTo>
                    <a:pt x="90" y="22"/>
                  </a:lnTo>
                  <a:lnTo>
                    <a:pt x="82" y="31"/>
                  </a:lnTo>
                  <a:lnTo>
                    <a:pt x="72" y="40"/>
                  </a:lnTo>
                  <a:lnTo>
                    <a:pt x="43" y="51"/>
                  </a:lnTo>
                  <a:lnTo>
                    <a:pt x="4" y="60"/>
                  </a:lnTo>
                  <a:lnTo>
                    <a:pt x="0" y="52"/>
                  </a:lnTo>
                  <a:lnTo>
                    <a:pt x="40" y="43"/>
                  </a:lnTo>
                  <a:lnTo>
                    <a:pt x="67" y="32"/>
                  </a:lnTo>
                  <a:lnTo>
                    <a:pt x="76" y="24"/>
                  </a:lnTo>
                  <a:lnTo>
                    <a:pt x="82" y="17"/>
                  </a:lnTo>
                  <a:lnTo>
                    <a:pt x="86" y="9"/>
                  </a:lnTo>
                  <a:lnTo>
                    <a:pt x="87" y="0"/>
                  </a:lnTo>
                  <a:lnTo>
                    <a:pt x="96"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7" name="Freeform 180"/>
            <p:cNvSpPr>
              <a:spLocks/>
            </p:cNvSpPr>
            <p:nvPr userDrawn="1"/>
          </p:nvSpPr>
          <p:spPr bwMode="auto">
            <a:xfrm>
              <a:off x="659" y="4117"/>
              <a:ext cx="1" cy="1"/>
            </a:xfrm>
            <a:custGeom>
              <a:avLst/>
              <a:gdLst/>
              <a:ahLst/>
              <a:cxnLst>
                <a:cxn ang="0">
                  <a:pos x="9" y="1"/>
                </a:cxn>
                <a:cxn ang="0">
                  <a:pos x="0" y="0"/>
                </a:cxn>
                <a:cxn ang="0">
                  <a:pos x="0" y="2"/>
                </a:cxn>
                <a:cxn ang="0">
                  <a:pos x="9" y="1"/>
                </a:cxn>
              </a:cxnLst>
              <a:rect l="0" t="0" r="r" b="b"/>
              <a:pathLst>
                <a:path w="9" h="2">
                  <a:moveTo>
                    <a:pt x="9" y="1"/>
                  </a:moveTo>
                  <a:lnTo>
                    <a:pt x="0" y="0"/>
                  </a:lnTo>
                  <a:lnTo>
                    <a:pt x="0" y="2"/>
                  </a:lnTo>
                  <a:lnTo>
                    <a:pt x="9"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8" name="Freeform 181"/>
            <p:cNvSpPr>
              <a:spLocks/>
            </p:cNvSpPr>
            <p:nvPr userDrawn="1"/>
          </p:nvSpPr>
          <p:spPr bwMode="auto">
            <a:xfrm>
              <a:off x="644" y="4124"/>
              <a:ext cx="3" cy="0"/>
            </a:xfrm>
            <a:custGeom>
              <a:avLst/>
              <a:gdLst/>
              <a:ahLst/>
              <a:cxnLst>
                <a:cxn ang="0">
                  <a:pos x="18" y="8"/>
                </a:cxn>
                <a:cxn ang="0">
                  <a:pos x="2" y="9"/>
                </a:cxn>
                <a:cxn ang="0">
                  <a:pos x="0" y="1"/>
                </a:cxn>
                <a:cxn ang="0">
                  <a:pos x="15" y="0"/>
                </a:cxn>
                <a:cxn ang="0">
                  <a:pos x="18" y="8"/>
                </a:cxn>
              </a:cxnLst>
              <a:rect l="0" t="0" r="r" b="b"/>
              <a:pathLst>
                <a:path w="18" h="9">
                  <a:moveTo>
                    <a:pt x="18" y="8"/>
                  </a:moveTo>
                  <a:lnTo>
                    <a:pt x="2" y="9"/>
                  </a:lnTo>
                  <a:lnTo>
                    <a:pt x="0" y="1"/>
                  </a:lnTo>
                  <a:lnTo>
                    <a:pt x="15" y="0"/>
                  </a:lnTo>
                  <a:lnTo>
                    <a:pt x="18"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79" name="Freeform 182"/>
            <p:cNvSpPr>
              <a:spLocks/>
            </p:cNvSpPr>
            <p:nvPr userDrawn="1"/>
          </p:nvSpPr>
          <p:spPr bwMode="auto">
            <a:xfrm>
              <a:off x="646" y="4124"/>
              <a:ext cx="1" cy="0"/>
            </a:xfrm>
            <a:custGeom>
              <a:avLst/>
              <a:gdLst/>
              <a:ahLst/>
              <a:cxnLst>
                <a:cxn ang="0">
                  <a:pos x="4" y="8"/>
                </a:cxn>
                <a:cxn ang="0">
                  <a:pos x="1" y="0"/>
                </a:cxn>
                <a:cxn ang="0">
                  <a:pos x="0" y="0"/>
                </a:cxn>
                <a:cxn ang="0">
                  <a:pos x="4" y="8"/>
                </a:cxn>
              </a:cxnLst>
              <a:rect l="0" t="0" r="r" b="b"/>
              <a:pathLst>
                <a:path w="4" h="8">
                  <a:moveTo>
                    <a:pt x="4" y="8"/>
                  </a:moveTo>
                  <a:lnTo>
                    <a:pt x="1" y="0"/>
                  </a:lnTo>
                  <a:lnTo>
                    <a:pt x="0" y="0"/>
                  </a:lnTo>
                  <a:lnTo>
                    <a:pt x="4"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0" name="Freeform 183"/>
            <p:cNvSpPr>
              <a:spLocks/>
            </p:cNvSpPr>
            <p:nvPr userDrawn="1"/>
          </p:nvSpPr>
          <p:spPr bwMode="auto">
            <a:xfrm>
              <a:off x="608" y="4124"/>
              <a:ext cx="37" cy="8"/>
            </a:xfrm>
            <a:custGeom>
              <a:avLst/>
              <a:gdLst/>
              <a:ahLst/>
              <a:cxnLst>
                <a:cxn ang="0">
                  <a:pos x="260" y="8"/>
                </a:cxn>
                <a:cxn ang="0">
                  <a:pos x="152" y="27"/>
                </a:cxn>
                <a:cxn ang="0">
                  <a:pos x="2" y="54"/>
                </a:cxn>
                <a:cxn ang="0">
                  <a:pos x="0" y="46"/>
                </a:cxn>
                <a:cxn ang="0">
                  <a:pos x="150" y="19"/>
                </a:cxn>
                <a:cxn ang="0">
                  <a:pos x="258" y="0"/>
                </a:cxn>
                <a:cxn ang="0">
                  <a:pos x="260" y="8"/>
                </a:cxn>
              </a:cxnLst>
              <a:rect l="0" t="0" r="r" b="b"/>
              <a:pathLst>
                <a:path w="260" h="54">
                  <a:moveTo>
                    <a:pt x="260" y="8"/>
                  </a:moveTo>
                  <a:lnTo>
                    <a:pt x="152" y="27"/>
                  </a:lnTo>
                  <a:lnTo>
                    <a:pt x="2" y="54"/>
                  </a:lnTo>
                  <a:lnTo>
                    <a:pt x="0" y="46"/>
                  </a:lnTo>
                  <a:lnTo>
                    <a:pt x="150" y="19"/>
                  </a:lnTo>
                  <a:lnTo>
                    <a:pt x="258" y="0"/>
                  </a:lnTo>
                  <a:lnTo>
                    <a:pt x="26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1" name="Freeform 184"/>
            <p:cNvSpPr>
              <a:spLocks/>
            </p:cNvSpPr>
            <p:nvPr userDrawn="1"/>
          </p:nvSpPr>
          <p:spPr bwMode="auto">
            <a:xfrm>
              <a:off x="644" y="4124"/>
              <a:ext cx="1" cy="0"/>
            </a:xfrm>
            <a:custGeom>
              <a:avLst/>
              <a:gdLst/>
              <a:ahLst/>
              <a:cxnLst>
                <a:cxn ang="0">
                  <a:pos x="0" y="0"/>
                </a:cxn>
                <a:cxn ang="0">
                  <a:pos x="2" y="8"/>
                </a:cxn>
                <a:cxn ang="0">
                  <a:pos x="0" y="0"/>
                </a:cxn>
              </a:cxnLst>
              <a:rect l="0" t="0" r="r" b="b"/>
              <a:pathLst>
                <a:path w="2" h="8">
                  <a:moveTo>
                    <a:pt x="0" y="0"/>
                  </a:moveTo>
                  <a:lnTo>
                    <a:pt x="2"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2" name="Freeform 185"/>
            <p:cNvSpPr>
              <a:spLocks/>
            </p:cNvSpPr>
            <p:nvPr userDrawn="1"/>
          </p:nvSpPr>
          <p:spPr bwMode="auto">
            <a:xfrm>
              <a:off x="567" y="4131"/>
              <a:ext cx="41" cy="8"/>
            </a:xfrm>
            <a:custGeom>
              <a:avLst/>
              <a:gdLst/>
              <a:ahLst/>
              <a:cxnLst>
                <a:cxn ang="0">
                  <a:pos x="288" y="8"/>
                </a:cxn>
                <a:cxn ang="0">
                  <a:pos x="140" y="34"/>
                </a:cxn>
                <a:cxn ang="0">
                  <a:pos x="3" y="57"/>
                </a:cxn>
                <a:cxn ang="0">
                  <a:pos x="0" y="49"/>
                </a:cxn>
                <a:cxn ang="0">
                  <a:pos x="137" y="26"/>
                </a:cxn>
                <a:cxn ang="0">
                  <a:pos x="286" y="0"/>
                </a:cxn>
                <a:cxn ang="0">
                  <a:pos x="288" y="8"/>
                </a:cxn>
              </a:cxnLst>
              <a:rect l="0" t="0" r="r" b="b"/>
              <a:pathLst>
                <a:path w="288" h="57">
                  <a:moveTo>
                    <a:pt x="288" y="8"/>
                  </a:moveTo>
                  <a:lnTo>
                    <a:pt x="140" y="34"/>
                  </a:lnTo>
                  <a:lnTo>
                    <a:pt x="3" y="57"/>
                  </a:lnTo>
                  <a:lnTo>
                    <a:pt x="0" y="49"/>
                  </a:lnTo>
                  <a:lnTo>
                    <a:pt x="137" y="26"/>
                  </a:lnTo>
                  <a:lnTo>
                    <a:pt x="286" y="0"/>
                  </a:lnTo>
                  <a:lnTo>
                    <a:pt x="288"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3" name="Freeform 186"/>
            <p:cNvSpPr>
              <a:spLocks/>
            </p:cNvSpPr>
            <p:nvPr userDrawn="1"/>
          </p:nvSpPr>
          <p:spPr bwMode="auto">
            <a:xfrm>
              <a:off x="608" y="4131"/>
              <a:ext cx="1" cy="1"/>
            </a:xfrm>
            <a:custGeom>
              <a:avLst/>
              <a:gdLst/>
              <a:ahLst/>
              <a:cxnLst>
                <a:cxn ang="0">
                  <a:pos x="2" y="8"/>
                </a:cxn>
                <a:cxn ang="0">
                  <a:pos x="0" y="0"/>
                </a:cxn>
                <a:cxn ang="0">
                  <a:pos x="2" y="8"/>
                </a:cxn>
              </a:cxnLst>
              <a:rect l="0" t="0" r="r" b="b"/>
              <a:pathLst>
                <a:path w="2" h="8">
                  <a:moveTo>
                    <a:pt x="2" y="8"/>
                  </a:moveTo>
                  <a:lnTo>
                    <a:pt x="0" y="0"/>
                  </a:lnTo>
                  <a:lnTo>
                    <a:pt x="2"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4" name="Freeform 187"/>
            <p:cNvSpPr>
              <a:spLocks/>
            </p:cNvSpPr>
            <p:nvPr userDrawn="1"/>
          </p:nvSpPr>
          <p:spPr bwMode="auto">
            <a:xfrm>
              <a:off x="549" y="4130"/>
              <a:ext cx="18" cy="9"/>
            </a:xfrm>
            <a:custGeom>
              <a:avLst/>
              <a:gdLst/>
              <a:ahLst/>
              <a:cxnLst>
                <a:cxn ang="0">
                  <a:pos x="123" y="73"/>
                </a:cxn>
                <a:cxn ang="0">
                  <a:pos x="79" y="50"/>
                </a:cxn>
                <a:cxn ang="0">
                  <a:pos x="0" y="8"/>
                </a:cxn>
                <a:cxn ang="0">
                  <a:pos x="4" y="0"/>
                </a:cxn>
                <a:cxn ang="0">
                  <a:pos x="84" y="42"/>
                </a:cxn>
                <a:cxn ang="0">
                  <a:pos x="128" y="65"/>
                </a:cxn>
                <a:cxn ang="0">
                  <a:pos x="123" y="73"/>
                </a:cxn>
              </a:cxnLst>
              <a:rect l="0" t="0" r="r" b="b"/>
              <a:pathLst>
                <a:path w="128" h="73">
                  <a:moveTo>
                    <a:pt x="123" y="73"/>
                  </a:moveTo>
                  <a:lnTo>
                    <a:pt x="79" y="50"/>
                  </a:lnTo>
                  <a:lnTo>
                    <a:pt x="0" y="8"/>
                  </a:lnTo>
                  <a:lnTo>
                    <a:pt x="4" y="0"/>
                  </a:lnTo>
                  <a:lnTo>
                    <a:pt x="84" y="42"/>
                  </a:lnTo>
                  <a:lnTo>
                    <a:pt x="128" y="65"/>
                  </a:lnTo>
                  <a:lnTo>
                    <a:pt x="123" y="7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5" name="Freeform 188"/>
            <p:cNvSpPr>
              <a:spLocks/>
            </p:cNvSpPr>
            <p:nvPr userDrawn="1"/>
          </p:nvSpPr>
          <p:spPr bwMode="auto">
            <a:xfrm>
              <a:off x="567" y="4139"/>
              <a:ext cx="1" cy="0"/>
            </a:xfrm>
            <a:custGeom>
              <a:avLst/>
              <a:gdLst/>
              <a:ahLst/>
              <a:cxnLst>
                <a:cxn ang="0">
                  <a:pos x="4" y="8"/>
                </a:cxn>
                <a:cxn ang="0">
                  <a:pos x="1" y="8"/>
                </a:cxn>
                <a:cxn ang="0">
                  <a:pos x="0" y="8"/>
                </a:cxn>
                <a:cxn ang="0">
                  <a:pos x="5" y="0"/>
                </a:cxn>
                <a:cxn ang="0">
                  <a:pos x="1" y="0"/>
                </a:cxn>
                <a:cxn ang="0">
                  <a:pos x="4" y="8"/>
                </a:cxn>
              </a:cxnLst>
              <a:rect l="0" t="0" r="r" b="b"/>
              <a:pathLst>
                <a:path w="5" h="8">
                  <a:moveTo>
                    <a:pt x="4" y="8"/>
                  </a:moveTo>
                  <a:lnTo>
                    <a:pt x="1" y="8"/>
                  </a:lnTo>
                  <a:lnTo>
                    <a:pt x="0" y="8"/>
                  </a:lnTo>
                  <a:lnTo>
                    <a:pt x="5" y="0"/>
                  </a:lnTo>
                  <a:lnTo>
                    <a:pt x="1" y="0"/>
                  </a:lnTo>
                  <a:lnTo>
                    <a:pt x="4"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6" name="Freeform 189"/>
            <p:cNvSpPr>
              <a:spLocks/>
            </p:cNvSpPr>
            <p:nvPr userDrawn="1"/>
          </p:nvSpPr>
          <p:spPr bwMode="auto">
            <a:xfrm>
              <a:off x="534" y="4121"/>
              <a:ext cx="16" cy="9"/>
            </a:xfrm>
            <a:custGeom>
              <a:avLst/>
              <a:gdLst/>
              <a:ahLst/>
              <a:cxnLst>
                <a:cxn ang="0">
                  <a:pos x="105" y="71"/>
                </a:cxn>
                <a:cxn ang="0">
                  <a:pos x="71" y="52"/>
                </a:cxn>
                <a:cxn ang="0">
                  <a:pos x="37" y="30"/>
                </a:cxn>
                <a:cxn ang="0">
                  <a:pos x="0" y="7"/>
                </a:cxn>
                <a:cxn ang="0">
                  <a:pos x="5" y="0"/>
                </a:cxn>
                <a:cxn ang="0">
                  <a:pos x="43" y="23"/>
                </a:cxn>
                <a:cxn ang="0">
                  <a:pos x="77" y="45"/>
                </a:cxn>
                <a:cxn ang="0">
                  <a:pos x="110" y="64"/>
                </a:cxn>
                <a:cxn ang="0">
                  <a:pos x="105" y="71"/>
                </a:cxn>
              </a:cxnLst>
              <a:rect l="0" t="0" r="r" b="b"/>
              <a:pathLst>
                <a:path w="110" h="71">
                  <a:moveTo>
                    <a:pt x="105" y="71"/>
                  </a:moveTo>
                  <a:lnTo>
                    <a:pt x="71" y="52"/>
                  </a:lnTo>
                  <a:lnTo>
                    <a:pt x="37" y="30"/>
                  </a:lnTo>
                  <a:lnTo>
                    <a:pt x="0" y="7"/>
                  </a:lnTo>
                  <a:lnTo>
                    <a:pt x="5" y="0"/>
                  </a:lnTo>
                  <a:lnTo>
                    <a:pt x="43" y="23"/>
                  </a:lnTo>
                  <a:lnTo>
                    <a:pt x="77" y="45"/>
                  </a:lnTo>
                  <a:lnTo>
                    <a:pt x="110" y="64"/>
                  </a:lnTo>
                  <a:lnTo>
                    <a:pt x="105" y="7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7" name="Freeform 190"/>
            <p:cNvSpPr>
              <a:spLocks/>
            </p:cNvSpPr>
            <p:nvPr userDrawn="1"/>
          </p:nvSpPr>
          <p:spPr bwMode="auto">
            <a:xfrm>
              <a:off x="549" y="4130"/>
              <a:ext cx="1" cy="0"/>
            </a:xfrm>
            <a:custGeom>
              <a:avLst/>
              <a:gdLst/>
              <a:ahLst/>
              <a:cxnLst>
                <a:cxn ang="0">
                  <a:pos x="1" y="8"/>
                </a:cxn>
                <a:cxn ang="0">
                  <a:pos x="0" y="7"/>
                </a:cxn>
                <a:cxn ang="0">
                  <a:pos x="5" y="0"/>
                </a:cxn>
                <a:cxn ang="0">
                  <a:pos x="1" y="8"/>
                </a:cxn>
              </a:cxnLst>
              <a:rect l="0" t="0" r="r" b="b"/>
              <a:pathLst>
                <a:path w="5" h="8">
                  <a:moveTo>
                    <a:pt x="1" y="8"/>
                  </a:moveTo>
                  <a:lnTo>
                    <a:pt x="0" y="7"/>
                  </a:lnTo>
                  <a:lnTo>
                    <a:pt x="5" y="0"/>
                  </a:lnTo>
                  <a:lnTo>
                    <a:pt x="1"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8" name="Freeform 191"/>
            <p:cNvSpPr>
              <a:spLocks/>
            </p:cNvSpPr>
            <p:nvPr userDrawn="1"/>
          </p:nvSpPr>
          <p:spPr bwMode="auto">
            <a:xfrm>
              <a:off x="533" y="4121"/>
              <a:ext cx="2" cy="0"/>
            </a:xfrm>
            <a:custGeom>
              <a:avLst/>
              <a:gdLst/>
              <a:ahLst/>
              <a:cxnLst>
                <a:cxn ang="0">
                  <a:pos x="9" y="8"/>
                </a:cxn>
                <a:cxn ang="0">
                  <a:pos x="0" y="2"/>
                </a:cxn>
                <a:cxn ang="0">
                  <a:pos x="12" y="0"/>
                </a:cxn>
                <a:cxn ang="0">
                  <a:pos x="13" y="9"/>
                </a:cxn>
                <a:cxn ang="0">
                  <a:pos x="14" y="1"/>
                </a:cxn>
                <a:cxn ang="0">
                  <a:pos x="9" y="8"/>
                </a:cxn>
              </a:cxnLst>
              <a:rect l="0" t="0" r="r" b="b"/>
              <a:pathLst>
                <a:path w="14" h="9">
                  <a:moveTo>
                    <a:pt x="9" y="8"/>
                  </a:moveTo>
                  <a:lnTo>
                    <a:pt x="0" y="2"/>
                  </a:lnTo>
                  <a:lnTo>
                    <a:pt x="12" y="0"/>
                  </a:lnTo>
                  <a:lnTo>
                    <a:pt x="13" y="9"/>
                  </a:lnTo>
                  <a:lnTo>
                    <a:pt x="14" y="1"/>
                  </a:lnTo>
                  <a:lnTo>
                    <a:pt x="9"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89" name="Freeform 192"/>
            <p:cNvSpPr>
              <a:spLocks/>
            </p:cNvSpPr>
            <p:nvPr userDrawn="1"/>
          </p:nvSpPr>
          <p:spPr bwMode="auto">
            <a:xfrm>
              <a:off x="269" y="3765"/>
              <a:ext cx="218" cy="380"/>
            </a:xfrm>
            <a:custGeom>
              <a:avLst/>
              <a:gdLst/>
              <a:ahLst/>
              <a:cxnLst>
                <a:cxn ang="0">
                  <a:pos x="1411" y="2655"/>
                </a:cxn>
                <a:cxn ang="0">
                  <a:pos x="1254" y="2637"/>
                </a:cxn>
                <a:cxn ang="0">
                  <a:pos x="1104" y="2607"/>
                </a:cxn>
                <a:cxn ang="0">
                  <a:pos x="963" y="2566"/>
                </a:cxn>
                <a:cxn ang="0">
                  <a:pos x="828" y="2514"/>
                </a:cxn>
                <a:cxn ang="0">
                  <a:pos x="701" y="2449"/>
                </a:cxn>
                <a:cxn ang="0">
                  <a:pos x="582" y="2374"/>
                </a:cxn>
                <a:cxn ang="0">
                  <a:pos x="471" y="2287"/>
                </a:cxn>
                <a:cxn ang="0">
                  <a:pos x="364" y="2187"/>
                </a:cxn>
                <a:cxn ang="0">
                  <a:pos x="293" y="2106"/>
                </a:cxn>
                <a:cxn ang="0">
                  <a:pos x="239" y="2035"/>
                </a:cxn>
                <a:cxn ang="0">
                  <a:pos x="173" y="1931"/>
                </a:cxn>
                <a:cxn ang="0">
                  <a:pos x="111" y="1807"/>
                </a:cxn>
                <a:cxn ang="0">
                  <a:pos x="62" y="1675"/>
                </a:cxn>
                <a:cxn ang="0">
                  <a:pos x="27" y="1535"/>
                </a:cxn>
                <a:cxn ang="0">
                  <a:pos x="7" y="1389"/>
                </a:cxn>
                <a:cxn ang="0">
                  <a:pos x="0" y="1235"/>
                </a:cxn>
                <a:cxn ang="0">
                  <a:pos x="7" y="1079"/>
                </a:cxn>
                <a:cxn ang="0">
                  <a:pos x="25" y="949"/>
                </a:cxn>
                <a:cxn ang="0">
                  <a:pos x="44" y="859"/>
                </a:cxn>
                <a:cxn ang="0">
                  <a:pos x="75" y="754"/>
                </a:cxn>
                <a:cxn ang="0">
                  <a:pos x="128" y="621"/>
                </a:cxn>
                <a:cxn ang="0">
                  <a:pos x="196" y="493"/>
                </a:cxn>
                <a:cxn ang="0">
                  <a:pos x="256" y="403"/>
                </a:cxn>
                <a:cxn ang="0">
                  <a:pos x="347" y="287"/>
                </a:cxn>
                <a:cxn ang="0">
                  <a:pos x="454" y="178"/>
                </a:cxn>
                <a:cxn ang="0">
                  <a:pos x="509" y="129"/>
                </a:cxn>
                <a:cxn ang="0">
                  <a:pos x="623" y="40"/>
                </a:cxn>
                <a:cxn ang="0">
                  <a:pos x="714" y="23"/>
                </a:cxn>
                <a:cxn ang="0">
                  <a:pos x="778" y="80"/>
                </a:cxn>
                <a:cxn ang="0">
                  <a:pos x="832" y="157"/>
                </a:cxn>
                <a:cxn ang="0">
                  <a:pos x="746" y="242"/>
                </a:cxn>
                <a:cxn ang="0">
                  <a:pos x="670" y="334"/>
                </a:cxn>
                <a:cxn ang="0">
                  <a:pos x="619" y="409"/>
                </a:cxn>
                <a:cxn ang="0">
                  <a:pos x="560" y="512"/>
                </a:cxn>
                <a:cxn ang="0">
                  <a:pos x="512" y="623"/>
                </a:cxn>
                <a:cxn ang="0">
                  <a:pos x="474" y="739"/>
                </a:cxn>
                <a:cxn ang="0">
                  <a:pos x="446" y="862"/>
                </a:cxn>
                <a:cxn ang="0">
                  <a:pos x="429" y="992"/>
                </a:cxn>
                <a:cxn ang="0">
                  <a:pos x="421" y="1128"/>
                </a:cxn>
                <a:cxn ang="0">
                  <a:pos x="423" y="1269"/>
                </a:cxn>
                <a:cxn ang="0">
                  <a:pos x="437" y="1406"/>
                </a:cxn>
                <a:cxn ang="0">
                  <a:pos x="460" y="1537"/>
                </a:cxn>
                <a:cxn ang="0">
                  <a:pos x="486" y="1632"/>
                </a:cxn>
                <a:cxn ang="0">
                  <a:pos x="528" y="1752"/>
                </a:cxn>
                <a:cxn ang="0">
                  <a:pos x="583" y="1866"/>
                </a:cxn>
                <a:cxn ang="0">
                  <a:pos x="646" y="1975"/>
                </a:cxn>
                <a:cxn ang="0">
                  <a:pos x="701" y="2052"/>
                </a:cxn>
                <a:cxn ang="0">
                  <a:pos x="791" y="2158"/>
                </a:cxn>
                <a:cxn ang="0">
                  <a:pos x="847" y="2215"/>
                </a:cxn>
                <a:cxn ang="0">
                  <a:pos x="965" y="2314"/>
                </a:cxn>
                <a:cxn ang="0">
                  <a:pos x="1091" y="2393"/>
                </a:cxn>
                <a:cxn ang="0">
                  <a:pos x="1211" y="2444"/>
                </a:cxn>
                <a:cxn ang="0">
                  <a:pos x="1298" y="2497"/>
                </a:cxn>
                <a:cxn ang="0">
                  <a:pos x="1361" y="2557"/>
                </a:cxn>
                <a:cxn ang="0">
                  <a:pos x="1414" y="2594"/>
                </a:cxn>
                <a:cxn ang="0">
                  <a:pos x="1533" y="2662"/>
                </a:cxn>
              </a:cxnLst>
              <a:rect l="0" t="0" r="r" b="b"/>
              <a:pathLst>
                <a:path w="1533" h="2662">
                  <a:moveTo>
                    <a:pt x="1533" y="2662"/>
                  </a:moveTo>
                  <a:lnTo>
                    <a:pt x="1491" y="2661"/>
                  </a:lnTo>
                  <a:lnTo>
                    <a:pt x="1451" y="2659"/>
                  </a:lnTo>
                  <a:lnTo>
                    <a:pt x="1411" y="2655"/>
                  </a:lnTo>
                  <a:lnTo>
                    <a:pt x="1370" y="2652"/>
                  </a:lnTo>
                  <a:lnTo>
                    <a:pt x="1332" y="2647"/>
                  </a:lnTo>
                  <a:lnTo>
                    <a:pt x="1292" y="2643"/>
                  </a:lnTo>
                  <a:lnTo>
                    <a:pt x="1254" y="2637"/>
                  </a:lnTo>
                  <a:lnTo>
                    <a:pt x="1215" y="2630"/>
                  </a:lnTo>
                  <a:lnTo>
                    <a:pt x="1178" y="2623"/>
                  </a:lnTo>
                  <a:lnTo>
                    <a:pt x="1140" y="2615"/>
                  </a:lnTo>
                  <a:lnTo>
                    <a:pt x="1104" y="2607"/>
                  </a:lnTo>
                  <a:lnTo>
                    <a:pt x="1068" y="2598"/>
                  </a:lnTo>
                  <a:lnTo>
                    <a:pt x="1032" y="2588"/>
                  </a:lnTo>
                  <a:lnTo>
                    <a:pt x="997" y="2578"/>
                  </a:lnTo>
                  <a:lnTo>
                    <a:pt x="963" y="2566"/>
                  </a:lnTo>
                  <a:lnTo>
                    <a:pt x="928" y="2554"/>
                  </a:lnTo>
                  <a:lnTo>
                    <a:pt x="894" y="2541"/>
                  </a:lnTo>
                  <a:lnTo>
                    <a:pt x="861" y="2527"/>
                  </a:lnTo>
                  <a:lnTo>
                    <a:pt x="828" y="2514"/>
                  </a:lnTo>
                  <a:lnTo>
                    <a:pt x="795" y="2498"/>
                  </a:lnTo>
                  <a:lnTo>
                    <a:pt x="764" y="2483"/>
                  </a:lnTo>
                  <a:lnTo>
                    <a:pt x="732" y="2466"/>
                  </a:lnTo>
                  <a:lnTo>
                    <a:pt x="701" y="2449"/>
                  </a:lnTo>
                  <a:lnTo>
                    <a:pt x="671" y="2432"/>
                  </a:lnTo>
                  <a:lnTo>
                    <a:pt x="640" y="2412"/>
                  </a:lnTo>
                  <a:lnTo>
                    <a:pt x="611" y="2394"/>
                  </a:lnTo>
                  <a:lnTo>
                    <a:pt x="582" y="2374"/>
                  </a:lnTo>
                  <a:lnTo>
                    <a:pt x="553" y="2353"/>
                  </a:lnTo>
                  <a:lnTo>
                    <a:pt x="525" y="2331"/>
                  </a:lnTo>
                  <a:lnTo>
                    <a:pt x="498" y="2310"/>
                  </a:lnTo>
                  <a:lnTo>
                    <a:pt x="471" y="2287"/>
                  </a:lnTo>
                  <a:lnTo>
                    <a:pt x="443" y="2263"/>
                  </a:lnTo>
                  <a:lnTo>
                    <a:pt x="416" y="2238"/>
                  </a:lnTo>
                  <a:lnTo>
                    <a:pt x="390" y="2213"/>
                  </a:lnTo>
                  <a:lnTo>
                    <a:pt x="364" y="2187"/>
                  </a:lnTo>
                  <a:lnTo>
                    <a:pt x="339" y="2160"/>
                  </a:lnTo>
                  <a:lnTo>
                    <a:pt x="327" y="2147"/>
                  </a:lnTo>
                  <a:lnTo>
                    <a:pt x="316" y="2133"/>
                  </a:lnTo>
                  <a:lnTo>
                    <a:pt x="293" y="2106"/>
                  </a:lnTo>
                  <a:lnTo>
                    <a:pt x="282" y="2092"/>
                  </a:lnTo>
                  <a:lnTo>
                    <a:pt x="270" y="2077"/>
                  </a:lnTo>
                  <a:lnTo>
                    <a:pt x="249" y="2050"/>
                  </a:lnTo>
                  <a:lnTo>
                    <a:pt x="239" y="2035"/>
                  </a:lnTo>
                  <a:lnTo>
                    <a:pt x="228" y="2020"/>
                  </a:lnTo>
                  <a:lnTo>
                    <a:pt x="209" y="1992"/>
                  </a:lnTo>
                  <a:lnTo>
                    <a:pt x="191" y="1962"/>
                  </a:lnTo>
                  <a:lnTo>
                    <a:pt x="173" y="1931"/>
                  </a:lnTo>
                  <a:lnTo>
                    <a:pt x="156" y="1901"/>
                  </a:lnTo>
                  <a:lnTo>
                    <a:pt x="140" y="1870"/>
                  </a:lnTo>
                  <a:lnTo>
                    <a:pt x="126" y="1839"/>
                  </a:lnTo>
                  <a:lnTo>
                    <a:pt x="111" y="1807"/>
                  </a:lnTo>
                  <a:lnTo>
                    <a:pt x="97" y="1774"/>
                  </a:lnTo>
                  <a:lnTo>
                    <a:pt x="85" y="1741"/>
                  </a:lnTo>
                  <a:lnTo>
                    <a:pt x="73" y="1708"/>
                  </a:lnTo>
                  <a:lnTo>
                    <a:pt x="62" y="1675"/>
                  </a:lnTo>
                  <a:lnTo>
                    <a:pt x="52" y="1641"/>
                  </a:lnTo>
                  <a:lnTo>
                    <a:pt x="43" y="1605"/>
                  </a:lnTo>
                  <a:lnTo>
                    <a:pt x="35" y="1570"/>
                  </a:lnTo>
                  <a:lnTo>
                    <a:pt x="27" y="1535"/>
                  </a:lnTo>
                  <a:lnTo>
                    <a:pt x="21" y="1499"/>
                  </a:lnTo>
                  <a:lnTo>
                    <a:pt x="16" y="1463"/>
                  </a:lnTo>
                  <a:lnTo>
                    <a:pt x="10" y="1425"/>
                  </a:lnTo>
                  <a:lnTo>
                    <a:pt x="7" y="1389"/>
                  </a:lnTo>
                  <a:lnTo>
                    <a:pt x="3" y="1351"/>
                  </a:lnTo>
                  <a:lnTo>
                    <a:pt x="1" y="1312"/>
                  </a:lnTo>
                  <a:lnTo>
                    <a:pt x="0" y="1274"/>
                  </a:lnTo>
                  <a:lnTo>
                    <a:pt x="0" y="1235"/>
                  </a:lnTo>
                  <a:lnTo>
                    <a:pt x="0" y="1195"/>
                  </a:lnTo>
                  <a:lnTo>
                    <a:pt x="1" y="1156"/>
                  </a:lnTo>
                  <a:lnTo>
                    <a:pt x="3" y="1117"/>
                  </a:lnTo>
                  <a:lnTo>
                    <a:pt x="7" y="1079"/>
                  </a:lnTo>
                  <a:lnTo>
                    <a:pt x="11" y="1041"/>
                  </a:lnTo>
                  <a:lnTo>
                    <a:pt x="16" y="1005"/>
                  </a:lnTo>
                  <a:lnTo>
                    <a:pt x="21" y="967"/>
                  </a:lnTo>
                  <a:lnTo>
                    <a:pt x="25" y="949"/>
                  </a:lnTo>
                  <a:lnTo>
                    <a:pt x="28" y="931"/>
                  </a:lnTo>
                  <a:lnTo>
                    <a:pt x="36" y="894"/>
                  </a:lnTo>
                  <a:lnTo>
                    <a:pt x="40" y="877"/>
                  </a:lnTo>
                  <a:lnTo>
                    <a:pt x="44" y="859"/>
                  </a:lnTo>
                  <a:lnTo>
                    <a:pt x="49" y="841"/>
                  </a:lnTo>
                  <a:lnTo>
                    <a:pt x="53" y="823"/>
                  </a:lnTo>
                  <a:lnTo>
                    <a:pt x="63" y="788"/>
                  </a:lnTo>
                  <a:lnTo>
                    <a:pt x="75" y="754"/>
                  </a:lnTo>
                  <a:lnTo>
                    <a:pt x="87" y="720"/>
                  </a:lnTo>
                  <a:lnTo>
                    <a:pt x="99" y="687"/>
                  </a:lnTo>
                  <a:lnTo>
                    <a:pt x="113" y="654"/>
                  </a:lnTo>
                  <a:lnTo>
                    <a:pt x="128" y="621"/>
                  </a:lnTo>
                  <a:lnTo>
                    <a:pt x="144" y="589"/>
                  </a:lnTo>
                  <a:lnTo>
                    <a:pt x="159" y="556"/>
                  </a:lnTo>
                  <a:lnTo>
                    <a:pt x="178" y="525"/>
                  </a:lnTo>
                  <a:lnTo>
                    <a:pt x="196" y="493"/>
                  </a:lnTo>
                  <a:lnTo>
                    <a:pt x="215" y="463"/>
                  </a:lnTo>
                  <a:lnTo>
                    <a:pt x="224" y="447"/>
                  </a:lnTo>
                  <a:lnTo>
                    <a:pt x="234" y="432"/>
                  </a:lnTo>
                  <a:lnTo>
                    <a:pt x="256" y="403"/>
                  </a:lnTo>
                  <a:lnTo>
                    <a:pt x="277" y="373"/>
                  </a:lnTo>
                  <a:lnTo>
                    <a:pt x="300" y="344"/>
                  </a:lnTo>
                  <a:lnTo>
                    <a:pt x="324" y="315"/>
                  </a:lnTo>
                  <a:lnTo>
                    <a:pt x="347" y="287"/>
                  </a:lnTo>
                  <a:lnTo>
                    <a:pt x="372" y="259"/>
                  </a:lnTo>
                  <a:lnTo>
                    <a:pt x="399" y="232"/>
                  </a:lnTo>
                  <a:lnTo>
                    <a:pt x="425" y="204"/>
                  </a:lnTo>
                  <a:lnTo>
                    <a:pt x="454" y="178"/>
                  </a:lnTo>
                  <a:lnTo>
                    <a:pt x="467" y="166"/>
                  </a:lnTo>
                  <a:lnTo>
                    <a:pt x="481" y="153"/>
                  </a:lnTo>
                  <a:lnTo>
                    <a:pt x="494" y="142"/>
                  </a:lnTo>
                  <a:lnTo>
                    <a:pt x="509" y="129"/>
                  </a:lnTo>
                  <a:lnTo>
                    <a:pt x="537" y="106"/>
                  </a:lnTo>
                  <a:lnTo>
                    <a:pt x="566" y="84"/>
                  </a:lnTo>
                  <a:lnTo>
                    <a:pt x="594" y="62"/>
                  </a:lnTo>
                  <a:lnTo>
                    <a:pt x="623" y="40"/>
                  </a:lnTo>
                  <a:lnTo>
                    <a:pt x="653" y="20"/>
                  </a:lnTo>
                  <a:lnTo>
                    <a:pt x="683" y="0"/>
                  </a:lnTo>
                  <a:lnTo>
                    <a:pt x="692" y="7"/>
                  </a:lnTo>
                  <a:lnTo>
                    <a:pt x="714" y="23"/>
                  </a:lnTo>
                  <a:lnTo>
                    <a:pt x="741" y="44"/>
                  </a:lnTo>
                  <a:lnTo>
                    <a:pt x="755" y="56"/>
                  </a:lnTo>
                  <a:lnTo>
                    <a:pt x="767" y="68"/>
                  </a:lnTo>
                  <a:lnTo>
                    <a:pt x="778" y="80"/>
                  </a:lnTo>
                  <a:lnTo>
                    <a:pt x="790" y="94"/>
                  </a:lnTo>
                  <a:lnTo>
                    <a:pt x="810" y="124"/>
                  </a:lnTo>
                  <a:lnTo>
                    <a:pt x="825" y="146"/>
                  </a:lnTo>
                  <a:lnTo>
                    <a:pt x="832" y="157"/>
                  </a:lnTo>
                  <a:lnTo>
                    <a:pt x="809" y="176"/>
                  </a:lnTo>
                  <a:lnTo>
                    <a:pt x="787" y="198"/>
                  </a:lnTo>
                  <a:lnTo>
                    <a:pt x="766" y="219"/>
                  </a:lnTo>
                  <a:lnTo>
                    <a:pt x="746" y="242"/>
                  </a:lnTo>
                  <a:lnTo>
                    <a:pt x="725" y="264"/>
                  </a:lnTo>
                  <a:lnTo>
                    <a:pt x="706" y="288"/>
                  </a:lnTo>
                  <a:lnTo>
                    <a:pt x="688" y="310"/>
                  </a:lnTo>
                  <a:lnTo>
                    <a:pt x="670" y="334"/>
                  </a:lnTo>
                  <a:lnTo>
                    <a:pt x="652" y="358"/>
                  </a:lnTo>
                  <a:lnTo>
                    <a:pt x="635" y="383"/>
                  </a:lnTo>
                  <a:lnTo>
                    <a:pt x="627" y="396"/>
                  </a:lnTo>
                  <a:lnTo>
                    <a:pt x="619" y="409"/>
                  </a:lnTo>
                  <a:lnTo>
                    <a:pt x="603" y="434"/>
                  </a:lnTo>
                  <a:lnTo>
                    <a:pt x="588" y="460"/>
                  </a:lnTo>
                  <a:lnTo>
                    <a:pt x="574" y="486"/>
                  </a:lnTo>
                  <a:lnTo>
                    <a:pt x="560" y="512"/>
                  </a:lnTo>
                  <a:lnTo>
                    <a:pt x="548" y="540"/>
                  </a:lnTo>
                  <a:lnTo>
                    <a:pt x="535" y="567"/>
                  </a:lnTo>
                  <a:lnTo>
                    <a:pt x="524" y="594"/>
                  </a:lnTo>
                  <a:lnTo>
                    <a:pt x="512" y="623"/>
                  </a:lnTo>
                  <a:lnTo>
                    <a:pt x="501" y="651"/>
                  </a:lnTo>
                  <a:lnTo>
                    <a:pt x="492" y="681"/>
                  </a:lnTo>
                  <a:lnTo>
                    <a:pt x="483" y="709"/>
                  </a:lnTo>
                  <a:lnTo>
                    <a:pt x="474" y="739"/>
                  </a:lnTo>
                  <a:lnTo>
                    <a:pt x="466" y="770"/>
                  </a:lnTo>
                  <a:lnTo>
                    <a:pt x="459" y="801"/>
                  </a:lnTo>
                  <a:lnTo>
                    <a:pt x="453" y="831"/>
                  </a:lnTo>
                  <a:lnTo>
                    <a:pt x="446" y="862"/>
                  </a:lnTo>
                  <a:lnTo>
                    <a:pt x="441" y="894"/>
                  </a:lnTo>
                  <a:lnTo>
                    <a:pt x="436" y="926"/>
                  </a:lnTo>
                  <a:lnTo>
                    <a:pt x="432" y="959"/>
                  </a:lnTo>
                  <a:lnTo>
                    <a:pt x="429" y="992"/>
                  </a:lnTo>
                  <a:lnTo>
                    <a:pt x="425" y="1025"/>
                  </a:lnTo>
                  <a:lnTo>
                    <a:pt x="423" y="1059"/>
                  </a:lnTo>
                  <a:lnTo>
                    <a:pt x="422" y="1094"/>
                  </a:lnTo>
                  <a:lnTo>
                    <a:pt x="421" y="1128"/>
                  </a:lnTo>
                  <a:lnTo>
                    <a:pt x="421" y="1163"/>
                  </a:lnTo>
                  <a:lnTo>
                    <a:pt x="421" y="1198"/>
                  </a:lnTo>
                  <a:lnTo>
                    <a:pt x="422" y="1234"/>
                  </a:lnTo>
                  <a:lnTo>
                    <a:pt x="423" y="1269"/>
                  </a:lnTo>
                  <a:lnTo>
                    <a:pt x="425" y="1304"/>
                  </a:lnTo>
                  <a:lnTo>
                    <a:pt x="429" y="1339"/>
                  </a:lnTo>
                  <a:lnTo>
                    <a:pt x="432" y="1373"/>
                  </a:lnTo>
                  <a:lnTo>
                    <a:pt x="437" y="1406"/>
                  </a:lnTo>
                  <a:lnTo>
                    <a:pt x="442" y="1440"/>
                  </a:lnTo>
                  <a:lnTo>
                    <a:pt x="448" y="1472"/>
                  </a:lnTo>
                  <a:lnTo>
                    <a:pt x="454" y="1505"/>
                  </a:lnTo>
                  <a:lnTo>
                    <a:pt x="460" y="1537"/>
                  </a:lnTo>
                  <a:lnTo>
                    <a:pt x="468" y="1569"/>
                  </a:lnTo>
                  <a:lnTo>
                    <a:pt x="473" y="1585"/>
                  </a:lnTo>
                  <a:lnTo>
                    <a:pt x="477" y="1601"/>
                  </a:lnTo>
                  <a:lnTo>
                    <a:pt x="486" y="1632"/>
                  </a:lnTo>
                  <a:lnTo>
                    <a:pt x="496" y="1662"/>
                  </a:lnTo>
                  <a:lnTo>
                    <a:pt x="506" y="1692"/>
                  </a:lnTo>
                  <a:lnTo>
                    <a:pt x="517" y="1723"/>
                  </a:lnTo>
                  <a:lnTo>
                    <a:pt x="528" y="1752"/>
                  </a:lnTo>
                  <a:lnTo>
                    <a:pt x="541" y="1781"/>
                  </a:lnTo>
                  <a:lnTo>
                    <a:pt x="554" y="1811"/>
                  </a:lnTo>
                  <a:lnTo>
                    <a:pt x="568" y="1839"/>
                  </a:lnTo>
                  <a:lnTo>
                    <a:pt x="583" y="1866"/>
                  </a:lnTo>
                  <a:lnTo>
                    <a:pt x="597" y="1894"/>
                  </a:lnTo>
                  <a:lnTo>
                    <a:pt x="613" y="1921"/>
                  </a:lnTo>
                  <a:lnTo>
                    <a:pt x="629" y="1948"/>
                  </a:lnTo>
                  <a:lnTo>
                    <a:pt x="646" y="1975"/>
                  </a:lnTo>
                  <a:lnTo>
                    <a:pt x="655" y="1988"/>
                  </a:lnTo>
                  <a:lnTo>
                    <a:pt x="664" y="2001"/>
                  </a:lnTo>
                  <a:lnTo>
                    <a:pt x="682" y="2027"/>
                  </a:lnTo>
                  <a:lnTo>
                    <a:pt x="701" y="2052"/>
                  </a:lnTo>
                  <a:lnTo>
                    <a:pt x="721" y="2077"/>
                  </a:lnTo>
                  <a:lnTo>
                    <a:pt x="741" y="2102"/>
                  </a:lnTo>
                  <a:lnTo>
                    <a:pt x="763" y="2127"/>
                  </a:lnTo>
                  <a:lnTo>
                    <a:pt x="791" y="2158"/>
                  </a:lnTo>
                  <a:lnTo>
                    <a:pt x="804" y="2173"/>
                  </a:lnTo>
                  <a:lnTo>
                    <a:pt x="819" y="2187"/>
                  </a:lnTo>
                  <a:lnTo>
                    <a:pt x="833" y="2201"/>
                  </a:lnTo>
                  <a:lnTo>
                    <a:pt x="847" y="2215"/>
                  </a:lnTo>
                  <a:lnTo>
                    <a:pt x="876" y="2241"/>
                  </a:lnTo>
                  <a:lnTo>
                    <a:pt x="905" y="2268"/>
                  </a:lnTo>
                  <a:lnTo>
                    <a:pt x="935" y="2292"/>
                  </a:lnTo>
                  <a:lnTo>
                    <a:pt x="965" y="2314"/>
                  </a:lnTo>
                  <a:lnTo>
                    <a:pt x="996" y="2336"/>
                  </a:lnTo>
                  <a:lnTo>
                    <a:pt x="1026" y="2355"/>
                  </a:lnTo>
                  <a:lnTo>
                    <a:pt x="1059" y="2375"/>
                  </a:lnTo>
                  <a:lnTo>
                    <a:pt x="1091" y="2393"/>
                  </a:lnTo>
                  <a:lnTo>
                    <a:pt x="1125" y="2409"/>
                  </a:lnTo>
                  <a:lnTo>
                    <a:pt x="1159" y="2424"/>
                  </a:lnTo>
                  <a:lnTo>
                    <a:pt x="1193" y="2439"/>
                  </a:lnTo>
                  <a:lnTo>
                    <a:pt x="1211" y="2444"/>
                  </a:lnTo>
                  <a:lnTo>
                    <a:pt x="1229" y="2451"/>
                  </a:lnTo>
                  <a:lnTo>
                    <a:pt x="1265" y="2463"/>
                  </a:lnTo>
                  <a:lnTo>
                    <a:pt x="1274" y="2473"/>
                  </a:lnTo>
                  <a:lnTo>
                    <a:pt x="1298" y="2497"/>
                  </a:lnTo>
                  <a:lnTo>
                    <a:pt x="1312" y="2513"/>
                  </a:lnTo>
                  <a:lnTo>
                    <a:pt x="1329" y="2527"/>
                  </a:lnTo>
                  <a:lnTo>
                    <a:pt x="1345" y="2543"/>
                  </a:lnTo>
                  <a:lnTo>
                    <a:pt x="1361" y="2557"/>
                  </a:lnTo>
                  <a:lnTo>
                    <a:pt x="1374" y="2566"/>
                  </a:lnTo>
                  <a:lnTo>
                    <a:pt x="1386" y="2575"/>
                  </a:lnTo>
                  <a:lnTo>
                    <a:pt x="1400" y="2584"/>
                  </a:lnTo>
                  <a:lnTo>
                    <a:pt x="1414" y="2594"/>
                  </a:lnTo>
                  <a:lnTo>
                    <a:pt x="1443" y="2612"/>
                  </a:lnTo>
                  <a:lnTo>
                    <a:pt x="1470" y="2628"/>
                  </a:lnTo>
                  <a:lnTo>
                    <a:pt x="1515" y="2652"/>
                  </a:lnTo>
                  <a:lnTo>
                    <a:pt x="1533" y="266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0" name="Freeform 193"/>
            <p:cNvSpPr>
              <a:spLocks/>
            </p:cNvSpPr>
            <p:nvPr userDrawn="1"/>
          </p:nvSpPr>
          <p:spPr bwMode="auto">
            <a:xfrm>
              <a:off x="332" y="4089"/>
              <a:ext cx="156" cy="59"/>
            </a:xfrm>
            <a:custGeom>
              <a:avLst/>
              <a:gdLst/>
              <a:ahLst/>
              <a:cxnLst>
                <a:cxn ang="0">
                  <a:pos x="1093" y="407"/>
                </a:cxn>
                <a:cxn ang="0">
                  <a:pos x="1011" y="403"/>
                </a:cxn>
                <a:cxn ang="0">
                  <a:pos x="971" y="400"/>
                </a:cxn>
                <a:cxn ang="0">
                  <a:pos x="930" y="396"/>
                </a:cxn>
                <a:cxn ang="0">
                  <a:pos x="851" y="387"/>
                </a:cxn>
                <a:cxn ang="0">
                  <a:pos x="774" y="375"/>
                </a:cxn>
                <a:cxn ang="0">
                  <a:pos x="699" y="360"/>
                </a:cxn>
                <a:cxn ang="0">
                  <a:pos x="626" y="343"/>
                </a:cxn>
                <a:cxn ang="0">
                  <a:pos x="555" y="322"/>
                </a:cxn>
                <a:cxn ang="0">
                  <a:pos x="521" y="311"/>
                </a:cxn>
                <a:cxn ang="0">
                  <a:pos x="485" y="298"/>
                </a:cxn>
                <a:cxn ang="0">
                  <a:pos x="419" y="272"/>
                </a:cxn>
                <a:cxn ang="0">
                  <a:pos x="353" y="242"/>
                </a:cxn>
                <a:cxn ang="0">
                  <a:pos x="290" y="210"/>
                </a:cxn>
                <a:cxn ang="0">
                  <a:pos x="228" y="175"/>
                </a:cxn>
                <a:cxn ang="0">
                  <a:pos x="168" y="138"/>
                </a:cxn>
                <a:cxn ang="0">
                  <a:pos x="110" y="96"/>
                </a:cxn>
                <a:cxn ang="0">
                  <a:pos x="54" y="53"/>
                </a:cxn>
                <a:cxn ang="0">
                  <a:pos x="0" y="6"/>
                </a:cxn>
                <a:cxn ang="0">
                  <a:pos x="6" y="0"/>
                </a:cxn>
                <a:cxn ang="0">
                  <a:pos x="60" y="46"/>
                </a:cxn>
                <a:cxn ang="0">
                  <a:pos x="115" y="90"/>
                </a:cxn>
                <a:cxn ang="0">
                  <a:pos x="173" y="131"/>
                </a:cxn>
                <a:cxn ang="0">
                  <a:pos x="233" y="168"/>
                </a:cxn>
                <a:cxn ang="0">
                  <a:pos x="294" y="203"/>
                </a:cxn>
                <a:cxn ang="0">
                  <a:pos x="358" y="234"/>
                </a:cxn>
                <a:cxn ang="0">
                  <a:pos x="423" y="264"/>
                </a:cxn>
                <a:cxn ang="0">
                  <a:pos x="489" y="290"/>
                </a:cxn>
                <a:cxn ang="0">
                  <a:pos x="524" y="303"/>
                </a:cxn>
                <a:cxn ang="0">
                  <a:pos x="558" y="314"/>
                </a:cxn>
                <a:cxn ang="0">
                  <a:pos x="629" y="335"/>
                </a:cxn>
                <a:cxn ang="0">
                  <a:pos x="702" y="352"/>
                </a:cxn>
                <a:cxn ang="0">
                  <a:pos x="776" y="367"/>
                </a:cxn>
                <a:cxn ang="0">
                  <a:pos x="853" y="379"/>
                </a:cxn>
                <a:cxn ang="0">
                  <a:pos x="930" y="388"/>
                </a:cxn>
                <a:cxn ang="0">
                  <a:pos x="971" y="392"/>
                </a:cxn>
                <a:cxn ang="0">
                  <a:pos x="1011" y="395"/>
                </a:cxn>
                <a:cxn ang="0">
                  <a:pos x="1093" y="399"/>
                </a:cxn>
                <a:cxn ang="0">
                  <a:pos x="1093" y="407"/>
                </a:cxn>
              </a:cxnLst>
              <a:rect l="0" t="0" r="r" b="b"/>
              <a:pathLst>
                <a:path w="1093" h="407">
                  <a:moveTo>
                    <a:pt x="1093" y="407"/>
                  </a:moveTo>
                  <a:lnTo>
                    <a:pt x="1011" y="403"/>
                  </a:lnTo>
                  <a:lnTo>
                    <a:pt x="971" y="400"/>
                  </a:lnTo>
                  <a:lnTo>
                    <a:pt x="930" y="396"/>
                  </a:lnTo>
                  <a:lnTo>
                    <a:pt x="851" y="387"/>
                  </a:lnTo>
                  <a:lnTo>
                    <a:pt x="774" y="375"/>
                  </a:lnTo>
                  <a:lnTo>
                    <a:pt x="699" y="360"/>
                  </a:lnTo>
                  <a:lnTo>
                    <a:pt x="626" y="343"/>
                  </a:lnTo>
                  <a:lnTo>
                    <a:pt x="555" y="322"/>
                  </a:lnTo>
                  <a:lnTo>
                    <a:pt x="521" y="311"/>
                  </a:lnTo>
                  <a:lnTo>
                    <a:pt x="485" y="298"/>
                  </a:lnTo>
                  <a:lnTo>
                    <a:pt x="419" y="272"/>
                  </a:lnTo>
                  <a:lnTo>
                    <a:pt x="353" y="242"/>
                  </a:lnTo>
                  <a:lnTo>
                    <a:pt x="290" y="210"/>
                  </a:lnTo>
                  <a:lnTo>
                    <a:pt x="228" y="175"/>
                  </a:lnTo>
                  <a:lnTo>
                    <a:pt x="168" y="138"/>
                  </a:lnTo>
                  <a:lnTo>
                    <a:pt x="110" y="96"/>
                  </a:lnTo>
                  <a:lnTo>
                    <a:pt x="54" y="53"/>
                  </a:lnTo>
                  <a:lnTo>
                    <a:pt x="0" y="6"/>
                  </a:lnTo>
                  <a:lnTo>
                    <a:pt x="6" y="0"/>
                  </a:lnTo>
                  <a:lnTo>
                    <a:pt x="60" y="46"/>
                  </a:lnTo>
                  <a:lnTo>
                    <a:pt x="115" y="90"/>
                  </a:lnTo>
                  <a:lnTo>
                    <a:pt x="173" y="131"/>
                  </a:lnTo>
                  <a:lnTo>
                    <a:pt x="233" y="168"/>
                  </a:lnTo>
                  <a:lnTo>
                    <a:pt x="294" y="203"/>
                  </a:lnTo>
                  <a:lnTo>
                    <a:pt x="358" y="234"/>
                  </a:lnTo>
                  <a:lnTo>
                    <a:pt x="423" y="264"/>
                  </a:lnTo>
                  <a:lnTo>
                    <a:pt x="489" y="290"/>
                  </a:lnTo>
                  <a:lnTo>
                    <a:pt x="524" y="303"/>
                  </a:lnTo>
                  <a:lnTo>
                    <a:pt x="558" y="314"/>
                  </a:lnTo>
                  <a:lnTo>
                    <a:pt x="629" y="335"/>
                  </a:lnTo>
                  <a:lnTo>
                    <a:pt x="702" y="352"/>
                  </a:lnTo>
                  <a:lnTo>
                    <a:pt x="776" y="367"/>
                  </a:lnTo>
                  <a:lnTo>
                    <a:pt x="853" y="379"/>
                  </a:lnTo>
                  <a:lnTo>
                    <a:pt x="930" y="388"/>
                  </a:lnTo>
                  <a:lnTo>
                    <a:pt x="971" y="392"/>
                  </a:lnTo>
                  <a:lnTo>
                    <a:pt x="1011" y="395"/>
                  </a:lnTo>
                  <a:lnTo>
                    <a:pt x="1093" y="399"/>
                  </a:lnTo>
                  <a:lnTo>
                    <a:pt x="1093" y="40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1" name="Freeform 194"/>
            <p:cNvSpPr>
              <a:spLocks/>
            </p:cNvSpPr>
            <p:nvPr userDrawn="1"/>
          </p:nvSpPr>
          <p:spPr bwMode="auto">
            <a:xfrm>
              <a:off x="268" y="3941"/>
              <a:ext cx="63" cy="147"/>
            </a:xfrm>
            <a:custGeom>
              <a:avLst/>
              <a:gdLst/>
              <a:ahLst/>
              <a:cxnLst>
                <a:cxn ang="0">
                  <a:pos x="445" y="1031"/>
                </a:cxn>
                <a:cxn ang="0">
                  <a:pos x="418" y="1006"/>
                </a:cxn>
                <a:cxn ang="0">
                  <a:pos x="391" y="981"/>
                </a:cxn>
                <a:cxn ang="0">
                  <a:pos x="341" y="929"/>
                </a:cxn>
                <a:cxn ang="0">
                  <a:pos x="295" y="874"/>
                </a:cxn>
                <a:cxn ang="0">
                  <a:pos x="250" y="818"/>
                </a:cxn>
                <a:cxn ang="0">
                  <a:pos x="211" y="760"/>
                </a:cxn>
                <a:cxn ang="0">
                  <a:pos x="175" y="699"/>
                </a:cxn>
                <a:cxn ang="0">
                  <a:pos x="141" y="637"/>
                </a:cxn>
                <a:cxn ang="0">
                  <a:pos x="111" y="574"/>
                </a:cxn>
                <a:cxn ang="0">
                  <a:pos x="85" y="508"/>
                </a:cxn>
                <a:cxn ang="0">
                  <a:pos x="63" y="442"/>
                </a:cxn>
                <a:cxn ang="0">
                  <a:pos x="43" y="371"/>
                </a:cxn>
                <a:cxn ang="0">
                  <a:pos x="28" y="301"/>
                </a:cxn>
                <a:cxn ang="0">
                  <a:pos x="16" y="229"/>
                </a:cxn>
                <a:cxn ang="0">
                  <a:pos x="7" y="154"/>
                </a:cxn>
                <a:cxn ang="0">
                  <a:pos x="2" y="77"/>
                </a:cxn>
                <a:cxn ang="0">
                  <a:pos x="0" y="0"/>
                </a:cxn>
                <a:cxn ang="0">
                  <a:pos x="8" y="0"/>
                </a:cxn>
                <a:cxn ang="0">
                  <a:pos x="9" y="77"/>
                </a:cxn>
                <a:cxn ang="0">
                  <a:pos x="15" y="154"/>
                </a:cxn>
                <a:cxn ang="0">
                  <a:pos x="24" y="227"/>
                </a:cxn>
                <a:cxn ang="0">
                  <a:pos x="35" y="299"/>
                </a:cxn>
                <a:cxn ang="0">
                  <a:pos x="51" y="369"/>
                </a:cxn>
                <a:cxn ang="0">
                  <a:pos x="71" y="439"/>
                </a:cxn>
                <a:cxn ang="0">
                  <a:pos x="93" y="505"/>
                </a:cxn>
                <a:cxn ang="0">
                  <a:pos x="119" y="570"/>
                </a:cxn>
                <a:cxn ang="0">
                  <a:pos x="149" y="633"/>
                </a:cxn>
                <a:cxn ang="0">
                  <a:pos x="181" y="694"/>
                </a:cxn>
                <a:cxn ang="0">
                  <a:pos x="218" y="754"/>
                </a:cxn>
                <a:cxn ang="0">
                  <a:pos x="257" y="813"/>
                </a:cxn>
                <a:cxn ang="0">
                  <a:pos x="301" y="868"/>
                </a:cxn>
                <a:cxn ang="0">
                  <a:pos x="347" y="922"/>
                </a:cxn>
                <a:cxn ang="0">
                  <a:pos x="396" y="974"/>
                </a:cxn>
                <a:cxn ang="0">
                  <a:pos x="424" y="1000"/>
                </a:cxn>
                <a:cxn ang="0">
                  <a:pos x="451" y="1025"/>
                </a:cxn>
                <a:cxn ang="0">
                  <a:pos x="445" y="1031"/>
                </a:cxn>
              </a:cxnLst>
              <a:rect l="0" t="0" r="r" b="b"/>
              <a:pathLst>
                <a:path w="451" h="1031">
                  <a:moveTo>
                    <a:pt x="445" y="1031"/>
                  </a:moveTo>
                  <a:lnTo>
                    <a:pt x="418" y="1006"/>
                  </a:lnTo>
                  <a:lnTo>
                    <a:pt x="391" y="981"/>
                  </a:lnTo>
                  <a:lnTo>
                    <a:pt x="341" y="929"/>
                  </a:lnTo>
                  <a:lnTo>
                    <a:pt x="295" y="874"/>
                  </a:lnTo>
                  <a:lnTo>
                    <a:pt x="250" y="818"/>
                  </a:lnTo>
                  <a:lnTo>
                    <a:pt x="211" y="760"/>
                  </a:lnTo>
                  <a:lnTo>
                    <a:pt x="175" y="699"/>
                  </a:lnTo>
                  <a:lnTo>
                    <a:pt x="141" y="637"/>
                  </a:lnTo>
                  <a:lnTo>
                    <a:pt x="111" y="574"/>
                  </a:lnTo>
                  <a:lnTo>
                    <a:pt x="85" y="508"/>
                  </a:lnTo>
                  <a:lnTo>
                    <a:pt x="63" y="442"/>
                  </a:lnTo>
                  <a:lnTo>
                    <a:pt x="43" y="371"/>
                  </a:lnTo>
                  <a:lnTo>
                    <a:pt x="28" y="301"/>
                  </a:lnTo>
                  <a:lnTo>
                    <a:pt x="16" y="229"/>
                  </a:lnTo>
                  <a:lnTo>
                    <a:pt x="7" y="154"/>
                  </a:lnTo>
                  <a:lnTo>
                    <a:pt x="2" y="77"/>
                  </a:lnTo>
                  <a:lnTo>
                    <a:pt x="0" y="0"/>
                  </a:lnTo>
                  <a:lnTo>
                    <a:pt x="8" y="0"/>
                  </a:lnTo>
                  <a:lnTo>
                    <a:pt x="9" y="77"/>
                  </a:lnTo>
                  <a:lnTo>
                    <a:pt x="15" y="154"/>
                  </a:lnTo>
                  <a:lnTo>
                    <a:pt x="24" y="227"/>
                  </a:lnTo>
                  <a:lnTo>
                    <a:pt x="35" y="299"/>
                  </a:lnTo>
                  <a:lnTo>
                    <a:pt x="51" y="369"/>
                  </a:lnTo>
                  <a:lnTo>
                    <a:pt x="71" y="439"/>
                  </a:lnTo>
                  <a:lnTo>
                    <a:pt x="93" y="505"/>
                  </a:lnTo>
                  <a:lnTo>
                    <a:pt x="119" y="570"/>
                  </a:lnTo>
                  <a:lnTo>
                    <a:pt x="149" y="633"/>
                  </a:lnTo>
                  <a:lnTo>
                    <a:pt x="181" y="694"/>
                  </a:lnTo>
                  <a:lnTo>
                    <a:pt x="218" y="754"/>
                  </a:lnTo>
                  <a:lnTo>
                    <a:pt x="257" y="813"/>
                  </a:lnTo>
                  <a:lnTo>
                    <a:pt x="301" y="868"/>
                  </a:lnTo>
                  <a:lnTo>
                    <a:pt x="347" y="922"/>
                  </a:lnTo>
                  <a:lnTo>
                    <a:pt x="396" y="974"/>
                  </a:lnTo>
                  <a:lnTo>
                    <a:pt x="424" y="1000"/>
                  </a:lnTo>
                  <a:lnTo>
                    <a:pt x="451" y="1025"/>
                  </a:lnTo>
                  <a:lnTo>
                    <a:pt x="445" y="103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2" name="Freeform 195"/>
            <p:cNvSpPr>
              <a:spLocks/>
            </p:cNvSpPr>
            <p:nvPr userDrawn="1"/>
          </p:nvSpPr>
          <p:spPr bwMode="auto">
            <a:xfrm>
              <a:off x="332" y="4089"/>
              <a:ext cx="1" cy="0"/>
            </a:xfrm>
            <a:custGeom>
              <a:avLst/>
              <a:gdLst/>
              <a:ahLst/>
              <a:cxnLst>
                <a:cxn ang="0">
                  <a:pos x="0" y="6"/>
                </a:cxn>
                <a:cxn ang="0">
                  <a:pos x="6" y="0"/>
                </a:cxn>
                <a:cxn ang="0">
                  <a:pos x="0" y="6"/>
                </a:cxn>
              </a:cxnLst>
              <a:rect l="0" t="0" r="r" b="b"/>
              <a:pathLst>
                <a:path w="6" h="6">
                  <a:moveTo>
                    <a:pt x="0" y="6"/>
                  </a:moveTo>
                  <a:lnTo>
                    <a:pt x="6" y="0"/>
                  </a:lnTo>
                  <a:lnTo>
                    <a:pt x="0"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3" name="Freeform 196"/>
            <p:cNvSpPr>
              <a:spLocks/>
            </p:cNvSpPr>
            <p:nvPr userDrawn="1"/>
          </p:nvSpPr>
          <p:spPr bwMode="auto">
            <a:xfrm>
              <a:off x="268" y="3790"/>
              <a:ext cx="63" cy="151"/>
            </a:xfrm>
            <a:custGeom>
              <a:avLst/>
              <a:gdLst/>
              <a:ahLst/>
              <a:cxnLst>
                <a:cxn ang="0">
                  <a:pos x="0" y="1060"/>
                </a:cxn>
                <a:cxn ang="0">
                  <a:pos x="2" y="981"/>
                </a:cxn>
                <a:cxn ang="0">
                  <a:pos x="7" y="903"/>
                </a:cxn>
                <a:cxn ang="0">
                  <a:pos x="16" y="827"/>
                </a:cxn>
                <a:cxn ang="0">
                  <a:pos x="29" y="754"/>
                </a:cxn>
                <a:cxn ang="0">
                  <a:pos x="45" y="683"/>
                </a:cxn>
                <a:cxn ang="0">
                  <a:pos x="64" y="612"/>
                </a:cxn>
                <a:cxn ang="0">
                  <a:pos x="88" y="542"/>
                </a:cxn>
                <a:cxn ang="0">
                  <a:pos x="114" y="476"/>
                </a:cxn>
                <a:cxn ang="0">
                  <a:pos x="144" y="410"/>
                </a:cxn>
                <a:cxn ang="0">
                  <a:pos x="178" y="348"/>
                </a:cxn>
                <a:cxn ang="0">
                  <a:pos x="215" y="285"/>
                </a:cxn>
                <a:cxn ang="0">
                  <a:pos x="256" y="226"/>
                </a:cxn>
                <a:cxn ang="0">
                  <a:pos x="301" y="166"/>
                </a:cxn>
                <a:cxn ang="0">
                  <a:pos x="349" y="108"/>
                </a:cxn>
                <a:cxn ang="0">
                  <a:pos x="400" y="53"/>
                </a:cxn>
                <a:cxn ang="0">
                  <a:pos x="455" y="0"/>
                </a:cxn>
                <a:cxn ang="0">
                  <a:pos x="461" y="7"/>
                </a:cxn>
                <a:cxn ang="0">
                  <a:pos x="405" y="60"/>
                </a:cxn>
                <a:cxn ang="0">
                  <a:pos x="355" y="115"/>
                </a:cxn>
                <a:cxn ang="0">
                  <a:pos x="308" y="172"/>
                </a:cxn>
                <a:cxn ang="0">
                  <a:pos x="263" y="231"/>
                </a:cxn>
                <a:cxn ang="0">
                  <a:pos x="222" y="291"/>
                </a:cxn>
                <a:cxn ang="0">
                  <a:pos x="185" y="353"/>
                </a:cxn>
                <a:cxn ang="0">
                  <a:pos x="152" y="415"/>
                </a:cxn>
                <a:cxn ang="0">
                  <a:pos x="121" y="481"/>
                </a:cxn>
                <a:cxn ang="0">
                  <a:pos x="95" y="547"/>
                </a:cxn>
                <a:cxn ang="0">
                  <a:pos x="72" y="615"/>
                </a:cxn>
                <a:cxn ang="0">
                  <a:pos x="52" y="686"/>
                </a:cxn>
                <a:cxn ang="0">
                  <a:pos x="37" y="758"/>
                </a:cxn>
                <a:cxn ang="0">
                  <a:pos x="24" y="830"/>
                </a:cxn>
                <a:cxn ang="0">
                  <a:pos x="15" y="905"/>
                </a:cxn>
                <a:cxn ang="0">
                  <a:pos x="9" y="981"/>
                </a:cxn>
                <a:cxn ang="0">
                  <a:pos x="8" y="1060"/>
                </a:cxn>
                <a:cxn ang="0">
                  <a:pos x="0" y="1060"/>
                </a:cxn>
              </a:cxnLst>
              <a:rect l="0" t="0" r="r" b="b"/>
              <a:pathLst>
                <a:path w="461" h="1060">
                  <a:moveTo>
                    <a:pt x="0" y="1060"/>
                  </a:moveTo>
                  <a:lnTo>
                    <a:pt x="2" y="981"/>
                  </a:lnTo>
                  <a:lnTo>
                    <a:pt x="7" y="903"/>
                  </a:lnTo>
                  <a:lnTo>
                    <a:pt x="16" y="827"/>
                  </a:lnTo>
                  <a:lnTo>
                    <a:pt x="29" y="754"/>
                  </a:lnTo>
                  <a:lnTo>
                    <a:pt x="45" y="683"/>
                  </a:lnTo>
                  <a:lnTo>
                    <a:pt x="64" y="612"/>
                  </a:lnTo>
                  <a:lnTo>
                    <a:pt x="88" y="542"/>
                  </a:lnTo>
                  <a:lnTo>
                    <a:pt x="114" y="476"/>
                  </a:lnTo>
                  <a:lnTo>
                    <a:pt x="144" y="410"/>
                  </a:lnTo>
                  <a:lnTo>
                    <a:pt x="178" y="348"/>
                  </a:lnTo>
                  <a:lnTo>
                    <a:pt x="215" y="285"/>
                  </a:lnTo>
                  <a:lnTo>
                    <a:pt x="256" y="226"/>
                  </a:lnTo>
                  <a:lnTo>
                    <a:pt x="301" y="166"/>
                  </a:lnTo>
                  <a:lnTo>
                    <a:pt x="349" y="108"/>
                  </a:lnTo>
                  <a:lnTo>
                    <a:pt x="400" y="53"/>
                  </a:lnTo>
                  <a:lnTo>
                    <a:pt x="455" y="0"/>
                  </a:lnTo>
                  <a:lnTo>
                    <a:pt x="461" y="7"/>
                  </a:lnTo>
                  <a:lnTo>
                    <a:pt x="405" y="60"/>
                  </a:lnTo>
                  <a:lnTo>
                    <a:pt x="355" y="115"/>
                  </a:lnTo>
                  <a:lnTo>
                    <a:pt x="308" y="172"/>
                  </a:lnTo>
                  <a:lnTo>
                    <a:pt x="263" y="231"/>
                  </a:lnTo>
                  <a:lnTo>
                    <a:pt x="222" y="291"/>
                  </a:lnTo>
                  <a:lnTo>
                    <a:pt x="185" y="353"/>
                  </a:lnTo>
                  <a:lnTo>
                    <a:pt x="152" y="415"/>
                  </a:lnTo>
                  <a:lnTo>
                    <a:pt x="121" y="481"/>
                  </a:lnTo>
                  <a:lnTo>
                    <a:pt x="95" y="547"/>
                  </a:lnTo>
                  <a:lnTo>
                    <a:pt x="72" y="615"/>
                  </a:lnTo>
                  <a:lnTo>
                    <a:pt x="52" y="686"/>
                  </a:lnTo>
                  <a:lnTo>
                    <a:pt x="37" y="758"/>
                  </a:lnTo>
                  <a:lnTo>
                    <a:pt x="24" y="830"/>
                  </a:lnTo>
                  <a:lnTo>
                    <a:pt x="15" y="905"/>
                  </a:lnTo>
                  <a:lnTo>
                    <a:pt x="9" y="981"/>
                  </a:lnTo>
                  <a:lnTo>
                    <a:pt x="8" y="1060"/>
                  </a:lnTo>
                  <a:lnTo>
                    <a:pt x="0" y="106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4" name="Freeform 197"/>
            <p:cNvSpPr>
              <a:spLocks/>
            </p:cNvSpPr>
            <p:nvPr userDrawn="1"/>
          </p:nvSpPr>
          <p:spPr bwMode="auto">
            <a:xfrm>
              <a:off x="268" y="3941"/>
              <a:ext cx="1" cy="0"/>
            </a:xfrm>
            <a:custGeom>
              <a:avLst/>
              <a:gdLst/>
              <a:ahLst/>
              <a:cxnLst>
                <a:cxn ang="0">
                  <a:pos x="0" y="0"/>
                </a:cxn>
                <a:cxn ang="0">
                  <a:pos x="8" y="0"/>
                </a:cxn>
                <a:cxn ang="0">
                  <a:pos x="0" y="0"/>
                </a:cxn>
              </a:cxnLst>
              <a:rect l="0" t="0" r="r" b="b"/>
              <a:pathLst>
                <a:path w="8">
                  <a:moveTo>
                    <a:pt x="0" y="0"/>
                  </a:moveTo>
                  <a:lnTo>
                    <a:pt x="8"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5" name="Freeform 198"/>
            <p:cNvSpPr>
              <a:spLocks/>
            </p:cNvSpPr>
            <p:nvPr userDrawn="1"/>
          </p:nvSpPr>
          <p:spPr bwMode="auto">
            <a:xfrm>
              <a:off x="333" y="3764"/>
              <a:ext cx="38" cy="27"/>
            </a:xfrm>
            <a:custGeom>
              <a:avLst/>
              <a:gdLst/>
              <a:ahLst/>
              <a:cxnLst>
                <a:cxn ang="0">
                  <a:pos x="0" y="178"/>
                </a:cxn>
                <a:cxn ang="0">
                  <a:pos x="56" y="129"/>
                </a:cxn>
                <a:cxn ang="0">
                  <a:pos x="112" y="83"/>
                </a:cxn>
                <a:cxn ang="0">
                  <a:pos x="171" y="40"/>
                </a:cxn>
                <a:cxn ang="0">
                  <a:pos x="231" y="0"/>
                </a:cxn>
                <a:cxn ang="0">
                  <a:pos x="236" y="8"/>
                </a:cxn>
                <a:cxn ang="0">
                  <a:pos x="176" y="48"/>
                </a:cxn>
                <a:cxn ang="0">
                  <a:pos x="118" y="90"/>
                </a:cxn>
                <a:cxn ang="0">
                  <a:pos x="61" y="136"/>
                </a:cxn>
                <a:cxn ang="0">
                  <a:pos x="6" y="185"/>
                </a:cxn>
                <a:cxn ang="0">
                  <a:pos x="0" y="178"/>
                </a:cxn>
              </a:cxnLst>
              <a:rect l="0" t="0" r="r" b="b"/>
              <a:pathLst>
                <a:path w="236" h="185">
                  <a:moveTo>
                    <a:pt x="0" y="178"/>
                  </a:moveTo>
                  <a:lnTo>
                    <a:pt x="56" y="129"/>
                  </a:lnTo>
                  <a:lnTo>
                    <a:pt x="112" y="83"/>
                  </a:lnTo>
                  <a:lnTo>
                    <a:pt x="171" y="40"/>
                  </a:lnTo>
                  <a:lnTo>
                    <a:pt x="231" y="0"/>
                  </a:lnTo>
                  <a:lnTo>
                    <a:pt x="236" y="8"/>
                  </a:lnTo>
                  <a:lnTo>
                    <a:pt x="176" y="48"/>
                  </a:lnTo>
                  <a:lnTo>
                    <a:pt x="118" y="90"/>
                  </a:lnTo>
                  <a:lnTo>
                    <a:pt x="61" y="136"/>
                  </a:lnTo>
                  <a:lnTo>
                    <a:pt x="6" y="185"/>
                  </a:lnTo>
                  <a:lnTo>
                    <a:pt x="0" y="17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6" name="Freeform 199"/>
            <p:cNvSpPr>
              <a:spLocks/>
            </p:cNvSpPr>
            <p:nvPr userDrawn="1"/>
          </p:nvSpPr>
          <p:spPr bwMode="auto">
            <a:xfrm>
              <a:off x="333" y="3790"/>
              <a:ext cx="1" cy="0"/>
            </a:xfrm>
            <a:custGeom>
              <a:avLst/>
              <a:gdLst/>
              <a:ahLst/>
              <a:cxnLst>
                <a:cxn ang="0">
                  <a:pos x="0" y="0"/>
                </a:cxn>
                <a:cxn ang="0">
                  <a:pos x="6" y="7"/>
                </a:cxn>
                <a:cxn ang="0">
                  <a:pos x="0" y="0"/>
                </a:cxn>
              </a:cxnLst>
              <a:rect l="0" t="0" r="r" b="b"/>
              <a:pathLst>
                <a:path w="6" h="7">
                  <a:moveTo>
                    <a:pt x="0" y="0"/>
                  </a:moveTo>
                  <a:lnTo>
                    <a:pt x="6" y="7"/>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7" name="Freeform 200"/>
            <p:cNvSpPr>
              <a:spLocks/>
            </p:cNvSpPr>
            <p:nvPr userDrawn="1"/>
          </p:nvSpPr>
          <p:spPr bwMode="auto">
            <a:xfrm>
              <a:off x="366" y="3764"/>
              <a:ext cx="13" cy="14"/>
            </a:xfrm>
            <a:custGeom>
              <a:avLst/>
              <a:gdLst/>
              <a:ahLst/>
              <a:cxnLst>
                <a:cxn ang="0">
                  <a:pos x="5" y="0"/>
                </a:cxn>
                <a:cxn ang="0">
                  <a:pos x="35" y="22"/>
                </a:cxn>
                <a:cxn ang="0">
                  <a:pos x="62" y="43"/>
                </a:cxn>
                <a:cxn ang="0">
                  <a:pos x="88" y="67"/>
                </a:cxn>
                <a:cxn ang="0">
                  <a:pos x="83" y="74"/>
                </a:cxn>
                <a:cxn ang="0">
                  <a:pos x="57" y="50"/>
                </a:cxn>
                <a:cxn ang="0">
                  <a:pos x="30" y="29"/>
                </a:cxn>
                <a:cxn ang="0">
                  <a:pos x="0" y="8"/>
                </a:cxn>
                <a:cxn ang="0">
                  <a:pos x="5" y="0"/>
                </a:cxn>
              </a:cxnLst>
              <a:rect l="0" t="0" r="r" b="b"/>
              <a:pathLst>
                <a:path w="88" h="74">
                  <a:moveTo>
                    <a:pt x="5" y="0"/>
                  </a:moveTo>
                  <a:lnTo>
                    <a:pt x="35" y="22"/>
                  </a:lnTo>
                  <a:lnTo>
                    <a:pt x="62" y="43"/>
                  </a:lnTo>
                  <a:lnTo>
                    <a:pt x="88" y="67"/>
                  </a:lnTo>
                  <a:lnTo>
                    <a:pt x="83" y="74"/>
                  </a:lnTo>
                  <a:lnTo>
                    <a:pt x="57" y="50"/>
                  </a:lnTo>
                  <a:lnTo>
                    <a:pt x="30" y="29"/>
                  </a:lnTo>
                  <a:lnTo>
                    <a:pt x="0" y="8"/>
                  </a:lnTo>
                  <a:lnTo>
                    <a:pt x="5"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8" name="Freeform 201"/>
            <p:cNvSpPr>
              <a:spLocks/>
            </p:cNvSpPr>
            <p:nvPr userDrawn="1"/>
          </p:nvSpPr>
          <p:spPr bwMode="auto">
            <a:xfrm>
              <a:off x="366" y="3764"/>
              <a:ext cx="1" cy="1"/>
            </a:xfrm>
            <a:custGeom>
              <a:avLst/>
              <a:gdLst/>
              <a:ahLst/>
              <a:cxnLst>
                <a:cxn ang="0">
                  <a:pos x="0" y="1"/>
                </a:cxn>
                <a:cxn ang="0">
                  <a:pos x="2" y="0"/>
                </a:cxn>
                <a:cxn ang="0">
                  <a:pos x="5" y="1"/>
                </a:cxn>
                <a:cxn ang="0">
                  <a:pos x="0" y="9"/>
                </a:cxn>
                <a:cxn ang="0">
                  <a:pos x="5" y="9"/>
                </a:cxn>
                <a:cxn ang="0">
                  <a:pos x="0" y="1"/>
                </a:cxn>
              </a:cxnLst>
              <a:rect l="0" t="0" r="r" b="b"/>
              <a:pathLst>
                <a:path w="5" h="9">
                  <a:moveTo>
                    <a:pt x="0" y="1"/>
                  </a:moveTo>
                  <a:lnTo>
                    <a:pt x="2" y="0"/>
                  </a:lnTo>
                  <a:lnTo>
                    <a:pt x="5" y="1"/>
                  </a:lnTo>
                  <a:lnTo>
                    <a:pt x="0" y="9"/>
                  </a:lnTo>
                  <a:lnTo>
                    <a:pt x="5" y="9"/>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199" name="Freeform 202"/>
            <p:cNvSpPr>
              <a:spLocks/>
            </p:cNvSpPr>
            <p:nvPr userDrawn="1"/>
          </p:nvSpPr>
          <p:spPr bwMode="auto">
            <a:xfrm>
              <a:off x="378" y="3774"/>
              <a:ext cx="12" cy="13"/>
            </a:xfrm>
            <a:custGeom>
              <a:avLst/>
              <a:gdLst/>
              <a:ahLst/>
              <a:cxnLst>
                <a:cxn ang="0">
                  <a:pos x="6" y="0"/>
                </a:cxn>
                <a:cxn ang="0">
                  <a:pos x="28" y="27"/>
                </a:cxn>
                <a:cxn ang="0">
                  <a:pos x="49" y="56"/>
                </a:cxn>
                <a:cxn ang="0">
                  <a:pos x="71" y="88"/>
                </a:cxn>
                <a:cxn ang="0">
                  <a:pos x="63" y="93"/>
                </a:cxn>
                <a:cxn ang="0">
                  <a:pos x="42" y="61"/>
                </a:cxn>
                <a:cxn ang="0">
                  <a:pos x="21" y="32"/>
                </a:cxn>
                <a:cxn ang="0">
                  <a:pos x="0" y="6"/>
                </a:cxn>
                <a:cxn ang="0">
                  <a:pos x="6" y="0"/>
                </a:cxn>
              </a:cxnLst>
              <a:rect l="0" t="0" r="r" b="b"/>
              <a:pathLst>
                <a:path w="71" h="93">
                  <a:moveTo>
                    <a:pt x="6" y="0"/>
                  </a:moveTo>
                  <a:lnTo>
                    <a:pt x="28" y="27"/>
                  </a:lnTo>
                  <a:lnTo>
                    <a:pt x="49" y="56"/>
                  </a:lnTo>
                  <a:lnTo>
                    <a:pt x="71" y="88"/>
                  </a:lnTo>
                  <a:lnTo>
                    <a:pt x="63" y="93"/>
                  </a:lnTo>
                  <a:lnTo>
                    <a:pt x="42" y="61"/>
                  </a:lnTo>
                  <a:lnTo>
                    <a:pt x="21" y="32"/>
                  </a:lnTo>
                  <a:lnTo>
                    <a:pt x="0" y="6"/>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00" name="Freeform 203"/>
            <p:cNvSpPr>
              <a:spLocks/>
            </p:cNvSpPr>
            <p:nvPr userDrawn="1"/>
          </p:nvSpPr>
          <p:spPr bwMode="auto">
            <a:xfrm>
              <a:off x="378" y="3774"/>
              <a:ext cx="1" cy="1"/>
            </a:xfrm>
            <a:custGeom>
              <a:avLst/>
              <a:gdLst/>
              <a:ahLst/>
              <a:cxnLst>
                <a:cxn ang="0">
                  <a:pos x="5" y="0"/>
                </a:cxn>
                <a:cxn ang="0">
                  <a:pos x="6" y="1"/>
                </a:cxn>
                <a:cxn ang="0">
                  <a:pos x="0" y="7"/>
                </a:cxn>
                <a:cxn ang="0">
                  <a:pos x="5" y="0"/>
                </a:cxn>
              </a:cxnLst>
              <a:rect l="0" t="0" r="r" b="b"/>
              <a:pathLst>
                <a:path w="6" h="7">
                  <a:moveTo>
                    <a:pt x="5" y="0"/>
                  </a:moveTo>
                  <a:lnTo>
                    <a:pt x="6" y="1"/>
                  </a:lnTo>
                  <a:lnTo>
                    <a:pt x="0" y="7"/>
                  </a:lnTo>
                  <a:lnTo>
                    <a:pt x="5"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01" name="Freeform 204"/>
            <p:cNvSpPr>
              <a:spLocks/>
            </p:cNvSpPr>
            <p:nvPr userDrawn="1"/>
          </p:nvSpPr>
          <p:spPr bwMode="auto">
            <a:xfrm>
              <a:off x="375" y="3787"/>
              <a:ext cx="15" cy="13"/>
            </a:xfrm>
            <a:custGeom>
              <a:avLst/>
              <a:gdLst/>
              <a:ahLst/>
              <a:cxnLst>
                <a:cxn ang="0">
                  <a:pos x="92" y="7"/>
                </a:cxn>
                <a:cxn ang="0">
                  <a:pos x="49" y="49"/>
                </a:cxn>
                <a:cxn ang="0">
                  <a:pos x="7" y="92"/>
                </a:cxn>
                <a:cxn ang="0">
                  <a:pos x="0" y="87"/>
                </a:cxn>
                <a:cxn ang="0">
                  <a:pos x="42" y="43"/>
                </a:cxn>
                <a:cxn ang="0">
                  <a:pos x="86" y="0"/>
                </a:cxn>
                <a:cxn ang="0">
                  <a:pos x="92" y="7"/>
                </a:cxn>
              </a:cxnLst>
              <a:rect l="0" t="0" r="r" b="b"/>
              <a:pathLst>
                <a:path w="92" h="92">
                  <a:moveTo>
                    <a:pt x="92" y="7"/>
                  </a:moveTo>
                  <a:lnTo>
                    <a:pt x="49" y="49"/>
                  </a:lnTo>
                  <a:lnTo>
                    <a:pt x="7" y="92"/>
                  </a:lnTo>
                  <a:lnTo>
                    <a:pt x="0" y="87"/>
                  </a:lnTo>
                  <a:lnTo>
                    <a:pt x="42" y="43"/>
                  </a:lnTo>
                  <a:lnTo>
                    <a:pt x="86" y="0"/>
                  </a:lnTo>
                  <a:lnTo>
                    <a:pt x="92"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02" name="Freeform 205"/>
            <p:cNvSpPr>
              <a:spLocks/>
            </p:cNvSpPr>
            <p:nvPr userDrawn="1"/>
          </p:nvSpPr>
          <p:spPr bwMode="auto">
            <a:xfrm>
              <a:off x="387" y="3787"/>
              <a:ext cx="1" cy="0"/>
            </a:xfrm>
            <a:custGeom>
              <a:avLst/>
              <a:gdLst/>
              <a:ahLst/>
              <a:cxnLst>
                <a:cxn ang="0">
                  <a:pos x="8" y="1"/>
                </a:cxn>
                <a:cxn ang="0">
                  <a:pos x="10" y="5"/>
                </a:cxn>
                <a:cxn ang="0">
                  <a:pos x="7" y="7"/>
                </a:cxn>
                <a:cxn ang="0">
                  <a:pos x="1" y="0"/>
                </a:cxn>
                <a:cxn ang="0">
                  <a:pos x="0" y="6"/>
                </a:cxn>
                <a:cxn ang="0">
                  <a:pos x="8" y="1"/>
                </a:cxn>
              </a:cxnLst>
              <a:rect l="0" t="0" r="r" b="b"/>
              <a:pathLst>
                <a:path w="10" h="7">
                  <a:moveTo>
                    <a:pt x="8" y="1"/>
                  </a:moveTo>
                  <a:lnTo>
                    <a:pt x="10" y="5"/>
                  </a:lnTo>
                  <a:lnTo>
                    <a:pt x="7" y="7"/>
                  </a:lnTo>
                  <a:lnTo>
                    <a:pt x="1" y="0"/>
                  </a:lnTo>
                  <a:lnTo>
                    <a:pt x="0" y="6"/>
                  </a:lnTo>
                  <a:lnTo>
                    <a:pt x="8"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03" name="Freeform 206"/>
            <p:cNvSpPr>
              <a:spLocks/>
            </p:cNvSpPr>
            <p:nvPr userDrawn="1"/>
          </p:nvSpPr>
          <p:spPr bwMode="auto">
            <a:xfrm>
              <a:off x="328" y="3799"/>
              <a:ext cx="42" cy="132"/>
            </a:xfrm>
            <a:custGeom>
              <a:avLst/>
              <a:gdLst/>
              <a:ahLst/>
              <a:cxnLst>
                <a:cxn ang="0">
                  <a:pos x="333" y="5"/>
                </a:cxn>
                <a:cxn ang="0">
                  <a:pos x="293" y="52"/>
                </a:cxn>
                <a:cxn ang="0">
                  <a:pos x="257" y="99"/>
                </a:cxn>
                <a:cxn ang="0">
                  <a:pos x="239" y="122"/>
                </a:cxn>
                <a:cxn ang="0">
                  <a:pos x="222" y="147"/>
                </a:cxn>
                <a:cxn ang="0">
                  <a:pos x="190" y="197"/>
                </a:cxn>
                <a:cxn ang="0">
                  <a:pos x="161" y="249"/>
                </a:cxn>
                <a:cxn ang="0">
                  <a:pos x="135" y="303"/>
                </a:cxn>
                <a:cxn ang="0">
                  <a:pos x="110" y="358"/>
                </a:cxn>
                <a:cxn ang="0">
                  <a:pos x="90" y="413"/>
                </a:cxn>
                <a:cxn ang="0">
                  <a:pos x="72" y="472"/>
                </a:cxn>
                <a:cxn ang="0">
                  <a:pos x="55" y="531"/>
                </a:cxn>
                <a:cxn ang="0">
                  <a:pos x="41" y="592"/>
                </a:cxn>
                <a:cxn ang="0">
                  <a:pos x="29" y="655"/>
                </a:cxn>
                <a:cxn ang="0">
                  <a:pos x="21" y="720"/>
                </a:cxn>
                <a:cxn ang="0">
                  <a:pos x="14" y="786"/>
                </a:cxn>
                <a:cxn ang="0">
                  <a:pos x="12" y="820"/>
                </a:cxn>
                <a:cxn ang="0">
                  <a:pos x="10" y="855"/>
                </a:cxn>
                <a:cxn ang="0">
                  <a:pos x="9" y="923"/>
                </a:cxn>
                <a:cxn ang="0">
                  <a:pos x="0" y="923"/>
                </a:cxn>
                <a:cxn ang="0">
                  <a:pos x="1" y="855"/>
                </a:cxn>
                <a:cxn ang="0">
                  <a:pos x="3" y="820"/>
                </a:cxn>
                <a:cxn ang="0">
                  <a:pos x="5" y="786"/>
                </a:cxn>
                <a:cxn ang="0">
                  <a:pos x="12" y="720"/>
                </a:cxn>
                <a:cxn ang="0">
                  <a:pos x="20" y="654"/>
                </a:cxn>
                <a:cxn ang="0">
                  <a:pos x="32" y="591"/>
                </a:cxn>
                <a:cxn ang="0">
                  <a:pos x="46" y="530"/>
                </a:cxn>
                <a:cxn ang="0">
                  <a:pos x="63" y="469"/>
                </a:cxn>
                <a:cxn ang="0">
                  <a:pos x="81" y="411"/>
                </a:cxn>
                <a:cxn ang="0">
                  <a:pos x="102" y="353"/>
                </a:cxn>
                <a:cxn ang="0">
                  <a:pos x="127" y="298"/>
                </a:cxn>
                <a:cxn ang="0">
                  <a:pos x="153" y="245"/>
                </a:cxn>
                <a:cxn ang="0">
                  <a:pos x="182" y="192"/>
                </a:cxn>
                <a:cxn ang="0">
                  <a:pos x="214" y="142"/>
                </a:cxn>
                <a:cxn ang="0">
                  <a:pos x="231" y="117"/>
                </a:cxn>
                <a:cxn ang="0">
                  <a:pos x="250" y="93"/>
                </a:cxn>
                <a:cxn ang="0">
                  <a:pos x="287" y="46"/>
                </a:cxn>
                <a:cxn ang="0">
                  <a:pos x="326" y="0"/>
                </a:cxn>
                <a:cxn ang="0">
                  <a:pos x="333" y="5"/>
                </a:cxn>
              </a:cxnLst>
              <a:rect l="0" t="0" r="r" b="b"/>
              <a:pathLst>
                <a:path w="333" h="923">
                  <a:moveTo>
                    <a:pt x="333" y="5"/>
                  </a:moveTo>
                  <a:lnTo>
                    <a:pt x="293" y="52"/>
                  </a:lnTo>
                  <a:lnTo>
                    <a:pt x="257" y="99"/>
                  </a:lnTo>
                  <a:lnTo>
                    <a:pt x="239" y="122"/>
                  </a:lnTo>
                  <a:lnTo>
                    <a:pt x="222" y="147"/>
                  </a:lnTo>
                  <a:lnTo>
                    <a:pt x="190" y="197"/>
                  </a:lnTo>
                  <a:lnTo>
                    <a:pt x="161" y="249"/>
                  </a:lnTo>
                  <a:lnTo>
                    <a:pt x="135" y="303"/>
                  </a:lnTo>
                  <a:lnTo>
                    <a:pt x="110" y="358"/>
                  </a:lnTo>
                  <a:lnTo>
                    <a:pt x="90" y="413"/>
                  </a:lnTo>
                  <a:lnTo>
                    <a:pt x="72" y="472"/>
                  </a:lnTo>
                  <a:lnTo>
                    <a:pt x="55" y="531"/>
                  </a:lnTo>
                  <a:lnTo>
                    <a:pt x="41" y="592"/>
                  </a:lnTo>
                  <a:lnTo>
                    <a:pt x="29" y="655"/>
                  </a:lnTo>
                  <a:lnTo>
                    <a:pt x="21" y="720"/>
                  </a:lnTo>
                  <a:lnTo>
                    <a:pt x="14" y="786"/>
                  </a:lnTo>
                  <a:lnTo>
                    <a:pt x="12" y="820"/>
                  </a:lnTo>
                  <a:lnTo>
                    <a:pt x="10" y="855"/>
                  </a:lnTo>
                  <a:lnTo>
                    <a:pt x="9" y="923"/>
                  </a:lnTo>
                  <a:lnTo>
                    <a:pt x="0" y="923"/>
                  </a:lnTo>
                  <a:lnTo>
                    <a:pt x="1" y="855"/>
                  </a:lnTo>
                  <a:lnTo>
                    <a:pt x="3" y="820"/>
                  </a:lnTo>
                  <a:lnTo>
                    <a:pt x="5" y="786"/>
                  </a:lnTo>
                  <a:lnTo>
                    <a:pt x="12" y="720"/>
                  </a:lnTo>
                  <a:lnTo>
                    <a:pt x="20" y="654"/>
                  </a:lnTo>
                  <a:lnTo>
                    <a:pt x="32" y="591"/>
                  </a:lnTo>
                  <a:lnTo>
                    <a:pt x="46" y="530"/>
                  </a:lnTo>
                  <a:lnTo>
                    <a:pt x="63" y="469"/>
                  </a:lnTo>
                  <a:lnTo>
                    <a:pt x="81" y="411"/>
                  </a:lnTo>
                  <a:lnTo>
                    <a:pt x="102" y="353"/>
                  </a:lnTo>
                  <a:lnTo>
                    <a:pt x="127" y="298"/>
                  </a:lnTo>
                  <a:lnTo>
                    <a:pt x="153" y="245"/>
                  </a:lnTo>
                  <a:lnTo>
                    <a:pt x="182" y="192"/>
                  </a:lnTo>
                  <a:lnTo>
                    <a:pt x="214" y="142"/>
                  </a:lnTo>
                  <a:lnTo>
                    <a:pt x="231" y="117"/>
                  </a:lnTo>
                  <a:lnTo>
                    <a:pt x="250" y="93"/>
                  </a:lnTo>
                  <a:lnTo>
                    <a:pt x="287" y="46"/>
                  </a:lnTo>
                  <a:lnTo>
                    <a:pt x="326" y="0"/>
                  </a:lnTo>
                  <a:lnTo>
                    <a:pt x="333"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204" name="Freeform 207"/>
            <p:cNvSpPr>
              <a:spLocks/>
            </p:cNvSpPr>
            <p:nvPr userDrawn="1"/>
          </p:nvSpPr>
          <p:spPr bwMode="auto">
            <a:xfrm>
              <a:off x="375" y="3799"/>
              <a:ext cx="1" cy="0"/>
            </a:xfrm>
            <a:custGeom>
              <a:avLst/>
              <a:gdLst/>
              <a:ahLst/>
              <a:cxnLst>
                <a:cxn ang="0">
                  <a:pos x="0" y="0"/>
                </a:cxn>
                <a:cxn ang="0">
                  <a:pos x="7" y="5"/>
                </a:cxn>
                <a:cxn ang="0">
                  <a:pos x="0" y="0"/>
                </a:cxn>
              </a:cxnLst>
              <a:rect l="0" t="0" r="r" b="b"/>
              <a:pathLst>
                <a:path w="7" h="5">
                  <a:moveTo>
                    <a:pt x="0" y="0"/>
                  </a:moveTo>
                  <a:lnTo>
                    <a:pt x="7" y="5"/>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grpSp>
      <p:sp>
        <p:nvSpPr>
          <p:cNvPr id="30722" name="Rectangle 2"/>
          <p:cNvSpPr>
            <a:spLocks noGrp="1" noChangeArrowheads="1"/>
          </p:cNvSpPr>
          <p:nvPr>
            <p:ph type="ctrTitle"/>
          </p:nvPr>
        </p:nvSpPr>
        <p:spPr>
          <a:xfrm>
            <a:off x="685800" y="1066800"/>
            <a:ext cx="7772400" cy="2133600"/>
          </a:xfrm>
        </p:spPr>
        <p:txBody>
          <a:bodyPr/>
          <a:lstStyle>
            <a:lvl1pPr>
              <a:defRPr>
                <a:solidFill>
                  <a:srgbClr val="800080"/>
                </a:solidFill>
              </a:defRPr>
            </a:lvl1pPr>
          </a:lstStyle>
          <a:p>
            <a:r>
              <a:rPr lang="en-US"/>
              <a:t>Click to edit Master title style</a:t>
            </a:r>
          </a:p>
        </p:txBody>
      </p:sp>
      <p:sp>
        <p:nvSpPr>
          <p:cNvPr id="30723" name="Rectangle 3"/>
          <p:cNvSpPr>
            <a:spLocks noGrp="1" noChangeArrowheads="1"/>
          </p:cNvSpPr>
          <p:nvPr>
            <p:ph type="subTitle" idx="1"/>
          </p:nvPr>
        </p:nvSpPr>
        <p:spPr>
          <a:xfrm>
            <a:off x="609600" y="3429000"/>
            <a:ext cx="8001000" cy="2743200"/>
          </a:xfrm>
        </p:spPr>
        <p:txBody>
          <a:bodyPr/>
          <a:lstStyle>
            <a:lvl1pPr marL="0" indent="0" algn="ctr">
              <a:buFontTx/>
              <a:buNone/>
              <a:defRPr sz="2400">
                <a:solidFill>
                  <a:srgbClr val="660066"/>
                </a:solidFill>
              </a:defRPr>
            </a:lvl1pPr>
          </a:lstStyle>
          <a:p>
            <a:r>
              <a:rPr lang="en-US"/>
              <a:t>Click to edit Master subtitle style</a:t>
            </a:r>
          </a:p>
          <a:p>
            <a:endParaRPr lang="en-US"/>
          </a:p>
          <a:p>
            <a:endParaRPr lang="en-US"/>
          </a:p>
          <a:p>
            <a:r>
              <a:rPr lang="en-US"/>
              <a:t>James L. Reinertsen, M.D.</a:t>
            </a:r>
          </a:p>
          <a:p>
            <a:r>
              <a:rPr lang="en-US"/>
              <a:t>307 353 2294</a:t>
            </a:r>
          </a:p>
          <a:p>
            <a:r>
              <a:rPr lang="en-US"/>
              <a:t>www.reinertsengroup.com</a:t>
            </a:r>
          </a:p>
          <a:p>
            <a:endParaRPr lang="en-US"/>
          </a:p>
        </p:txBody>
      </p:sp>
      <p:sp>
        <p:nvSpPr>
          <p:cNvPr id="205" name="Rectangle 4"/>
          <p:cNvSpPr>
            <a:spLocks noGrp="1" noChangeArrowheads="1"/>
          </p:cNvSpPr>
          <p:nvPr>
            <p:ph type="dt" sz="half" idx="10"/>
          </p:nvPr>
        </p:nvSpPr>
        <p:spPr/>
        <p:txBody>
          <a:bodyPr/>
          <a:lstStyle>
            <a:lvl1pPr>
              <a:defRPr/>
            </a:lvl1pPr>
          </a:lstStyle>
          <a:p>
            <a:pPr fontAlgn="base">
              <a:spcBef>
                <a:spcPct val="0"/>
              </a:spcBef>
              <a:spcAft>
                <a:spcPct val="0"/>
              </a:spcAft>
              <a:defRPr/>
            </a:pPr>
            <a:endParaRPr lang="en-US"/>
          </a:p>
        </p:txBody>
      </p:sp>
      <p:sp>
        <p:nvSpPr>
          <p:cNvPr id="206"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a:p>
        </p:txBody>
      </p:sp>
      <p:sp>
        <p:nvSpPr>
          <p:cNvPr id="207"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741FCF03-AC46-4890-A11E-C1EF617BC19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8471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ACB9B7A-FC60-4F48-8795-9768295CF0A2}"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5545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8A9C85D-DBFF-4855-B9C2-A83C7FC1B13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43111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CE5D259-E9C2-4FE3-8D83-A0926340FF5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6086792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5413099"/>
            <a:ext cx="9245600" cy="1571532"/>
          </a:xfrm>
          <a:prstGeom prst="rect">
            <a:avLst/>
          </a:prstGeom>
        </p:spPr>
      </p:pic>
    </p:spTree>
    <p:extLst>
      <p:ext uri="{BB962C8B-B14F-4D97-AF65-F5344CB8AC3E}">
        <p14:creationId xmlns:p14="http://schemas.microsoft.com/office/powerpoint/2010/main" val="416879718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defRPr>
            </a:lvl1pPr>
          </a:lstStyle>
          <a:p>
            <a:pPr fontAlgn="base">
              <a:spcBef>
                <a:spcPct val="0"/>
              </a:spcBef>
              <a:spcAft>
                <a:spcPct val="0"/>
              </a:spcAft>
              <a:defRPr/>
            </a:pPr>
            <a:endParaRPr lang="en-US"/>
          </a:p>
        </p:txBody>
      </p:sp>
      <p:sp>
        <p:nvSpPr>
          <p:cNvPr id="922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defRPr>
            </a:lvl1pPr>
          </a:lstStyle>
          <a:p>
            <a:pPr fontAlgn="base">
              <a:spcBef>
                <a:spcPct val="0"/>
              </a:spcBef>
              <a:spcAft>
                <a:spcPct val="0"/>
              </a:spcAft>
              <a:defRPr/>
            </a:pPr>
            <a:endParaRPr lang="en-US"/>
          </a:p>
        </p:txBody>
      </p:sp>
      <p:sp>
        <p:nvSpPr>
          <p:cNvPr id="922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defRPr>
            </a:lvl1pPr>
          </a:lstStyle>
          <a:p>
            <a:pPr fontAlgn="base">
              <a:spcBef>
                <a:spcPct val="0"/>
              </a:spcBef>
              <a:spcAft>
                <a:spcPct val="0"/>
              </a:spcAft>
              <a:defRPr/>
            </a:pPr>
            <a:fld id="{5895AD9D-7A99-4EC2-B53D-1CA8D5C2BD62}" type="slidenum">
              <a:rPr lang="en-US"/>
              <a:pPr fontAlgn="base">
                <a:spcBef>
                  <a:spcPct val="0"/>
                </a:spcBef>
                <a:spcAft>
                  <a:spcPct val="0"/>
                </a:spcAft>
                <a:defRPr/>
              </a:pPr>
              <a:t>‹#›</a:t>
            </a:fld>
            <a:endParaRPr lang="en-US"/>
          </a:p>
        </p:txBody>
      </p:sp>
      <p:grpSp>
        <p:nvGrpSpPr>
          <p:cNvPr id="2" name="Group 7"/>
          <p:cNvGrpSpPr>
            <a:grpSpLocks/>
          </p:cNvGrpSpPr>
          <p:nvPr/>
        </p:nvGrpSpPr>
        <p:grpSpPr bwMode="auto">
          <a:xfrm>
            <a:off x="8153400" y="6096000"/>
            <a:ext cx="762000" cy="533400"/>
            <a:chOff x="166" y="3729"/>
            <a:chExt cx="506" cy="430"/>
          </a:xfrm>
        </p:grpSpPr>
        <p:sp>
          <p:nvSpPr>
            <p:cNvPr id="9224" name="Freeform 8"/>
            <p:cNvSpPr>
              <a:spLocks/>
            </p:cNvSpPr>
            <p:nvPr userDrawn="1"/>
          </p:nvSpPr>
          <p:spPr bwMode="auto">
            <a:xfrm>
              <a:off x="333" y="3929"/>
              <a:ext cx="1" cy="4"/>
            </a:xfrm>
            <a:custGeom>
              <a:avLst/>
              <a:gdLst/>
              <a:ahLst/>
              <a:cxnLst>
                <a:cxn ang="0">
                  <a:pos x="0" y="1"/>
                </a:cxn>
                <a:cxn ang="0">
                  <a:pos x="9" y="0"/>
                </a:cxn>
                <a:cxn ang="0">
                  <a:pos x="9" y="9"/>
                </a:cxn>
                <a:cxn ang="0">
                  <a:pos x="0" y="10"/>
                </a:cxn>
                <a:cxn ang="0">
                  <a:pos x="0" y="1"/>
                </a:cxn>
              </a:cxnLst>
              <a:rect l="0" t="0" r="r" b="b"/>
              <a:pathLst>
                <a:path w="9" h="10">
                  <a:moveTo>
                    <a:pt x="0" y="1"/>
                  </a:moveTo>
                  <a:lnTo>
                    <a:pt x="9" y="0"/>
                  </a:lnTo>
                  <a:lnTo>
                    <a:pt x="9" y="9"/>
                  </a:lnTo>
                  <a:lnTo>
                    <a:pt x="0" y="10"/>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25" name="Freeform 9"/>
            <p:cNvSpPr>
              <a:spLocks/>
            </p:cNvSpPr>
            <p:nvPr userDrawn="1"/>
          </p:nvSpPr>
          <p:spPr bwMode="auto">
            <a:xfrm>
              <a:off x="418" y="3730"/>
              <a:ext cx="218" cy="101"/>
            </a:xfrm>
            <a:custGeom>
              <a:avLst/>
              <a:gdLst/>
              <a:ahLst/>
              <a:cxnLst>
                <a:cxn ang="0">
                  <a:pos x="63" y="58"/>
                </a:cxn>
                <a:cxn ang="0">
                  <a:pos x="191" y="29"/>
                </a:cxn>
                <a:cxn ang="0">
                  <a:pos x="323" y="10"/>
                </a:cxn>
                <a:cxn ang="0">
                  <a:pos x="461" y="1"/>
                </a:cxn>
                <a:cxn ang="0">
                  <a:pos x="614" y="1"/>
                </a:cxn>
                <a:cxn ang="0">
                  <a:pos x="778" y="14"/>
                </a:cxn>
                <a:cxn ang="0">
                  <a:pos x="943" y="39"/>
                </a:cxn>
                <a:cxn ang="0">
                  <a:pos x="1109" y="78"/>
                </a:cxn>
                <a:cxn ang="0">
                  <a:pos x="1247" y="119"/>
                </a:cxn>
                <a:cxn ang="0">
                  <a:pos x="1295" y="121"/>
                </a:cxn>
                <a:cxn ang="0">
                  <a:pos x="1314" y="110"/>
                </a:cxn>
                <a:cxn ang="0">
                  <a:pos x="1356" y="67"/>
                </a:cxn>
                <a:cxn ang="0">
                  <a:pos x="1393" y="23"/>
                </a:cxn>
                <a:cxn ang="0">
                  <a:pos x="1419" y="9"/>
                </a:cxn>
                <a:cxn ang="0">
                  <a:pos x="1456" y="17"/>
                </a:cxn>
                <a:cxn ang="0">
                  <a:pos x="1463" y="30"/>
                </a:cxn>
                <a:cxn ang="0">
                  <a:pos x="1467" y="129"/>
                </a:cxn>
                <a:cxn ang="0">
                  <a:pos x="1474" y="274"/>
                </a:cxn>
                <a:cxn ang="0">
                  <a:pos x="1496" y="485"/>
                </a:cxn>
                <a:cxn ang="0">
                  <a:pos x="1527" y="658"/>
                </a:cxn>
                <a:cxn ang="0">
                  <a:pos x="1529" y="687"/>
                </a:cxn>
                <a:cxn ang="0">
                  <a:pos x="1520" y="701"/>
                </a:cxn>
                <a:cxn ang="0">
                  <a:pos x="1494" y="714"/>
                </a:cxn>
                <a:cxn ang="0">
                  <a:pos x="1462" y="713"/>
                </a:cxn>
                <a:cxn ang="0">
                  <a:pos x="1443" y="686"/>
                </a:cxn>
                <a:cxn ang="0">
                  <a:pos x="1408" y="608"/>
                </a:cxn>
                <a:cxn ang="0">
                  <a:pos x="1348" y="509"/>
                </a:cxn>
                <a:cxn ang="0">
                  <a:pos x="1271" y="413"/>
                </a:cxn>
                <a:cxn ang="0">
                  <a:pos x="1184" y="331"/>
                </a:cxn>
                <a:cxn ang="0">
                  <a:pos x="1087" y="263"/>
                </a:cxn>
                <a:cxn ang="0">
                  <a:pos x="978" y="209"/>
                </a:cxn>
                <a:cxn ang="0">
                  <a:pos x="860" y="168"/>
                </a:cxn>
                <a:cxn ang="0">
                  <a:pos x="733" y="141"/>
                </a:cxn>
                <a:cxn ang="0">
                  <a:pos x="594" y="127"/>
                </a:cxn>
                <a:cxn ang="0">
                  <a:pos x="426" y="128"/>
                </a:cxn>
                <a:cxn ang="0">
                  <a:pos x="332" y="140"/>
                </a:cxn>
                <a:cxn ang="0">
                  <a:pos x="243" y="157"/>
                </a:cxn>
                <a:cxn ang="0">
                  <a:pos x="155" y="182"/>
                </a:cxn>
              </a:cxnLst>
              <a:rect l="0" t="0" r="r" b="b"/>
              <a:pathLst>
                <a:path w="1529" h="716">
                  <a:moveTo>
                    <a:pt x="0" y="76"/>
                  </a:moveTo>
                  <a:lnTo>
                    <a:pt x="63" y="58"/>
                  </a:lnTo>
                  <a:lnTo>
                    <a:pt x="126" y="43"/>
                  </a:lnTo>
                  <a:lnTo>
                    <a:pt x="191" y="29"/>
                  </a:lnTo>
                  <a:lnTo>
                    <a:pt x="256" y="19"/>
                  </a:lnTo>
                  <a:lnTo>
                    <a:pt x="323" y="10"/>
                  </a:lnTo>
                  <a:lnTo>
                    <a:pt x="391" y="4"/>
                  </a:lnTo>
                  <a:lnTo>
                    <a:pt x="461" y="1"/>
                  </a:lnTo>
                  <a:lnTo>
                    <a:pt x="531" y="0"/>
                  </a:lnTo>
                  <a:lnTo>
                    <a:pt x="614" y="1"/>
                  </a:lnTo>
                  <a:lnTo>
                    <a:pt x="695" y="6"/>
                  </a:lnTo>
                  <a:lnTo>
                    <a:pt x="778" y="14"/>
                  </a:lnTo>
                  <a:lnTo>
                    <a:pt x="860" y="26"/>
                  </a:lnTo>
                  <a:lnTo>
                    <a:pt x="943" y="39"/>
                  </a:lnTo>
                  <a:lnTo>
                    <a:pt x="1027" y="58"/>
                  </a:lnTo>
                  <a:lnTo>
                    <a:pt x="1109" y="78"/>
                  </a:lnTo>
                  <a:lnTo>
                    <a:pt x="1193" y="102"/>
                  </a:lnTo>
                  <a:lnTo>
                    <a:pt x="1247" y="119"/>
                  </a:lnTo>
                  <a:lnTo>
                    <a:pt x="1277" y="125"/>
                  </a:lnTo>
                  <a:lnTo>
                    <a:pt x="1295" y="121"/>
                  </a:lnTo>
                  <a:lnTo>
                    <a:pt x="1305" y="117"/>
                  </a:lnTo>
                  <a:lnTo>
                    <a:pt x="1314" y="110"/>
                  </a:lnTo>
                  <a:lnTo>
                    <a:pt x="1334" y="92"/>
                  </a:lnTo>
                  <a:lnTo>
                    <a:pt x="1356" y="67"/>
                  </a:lnTo>
                  <a:lnTo>
                    <a:pt x="1375" y="42"/>
                  </a:lnTo>
                  <a:lnTo>
                    <a:pt x="1393" y="23"/>
                  </a:lnTo>
                  <a:lnTo>
                    <a:pt x="1407" y="12"/>
                  </a:lnTo>
                  <a:lnTo>
                    <a:pt x="1419" y="9"/>
                  </a:lnTo>
                  <a:lnTo>
                    <a:pt x="1442" y="10"/>
                  </a:lnTo>
                  <a:lnTo>
                    <a:pt x="1456" y="17"/>
                  </a:lnTo>
                  <a:lnTo>
                    <a:pt x="1460" y="21"/>
                  </a:lnTo>
                  <a:lnTo>
                    <a:pt x="1463" y="30"/>
                  </a:lnTo>
                  <a:lnTo>
                    <a:pt x="1466" y="57"/>
                  </a:lnTo>
                  <a:lnTo>
                    <a:pt x="1467" y="129"/>
                  </a:lnTo>
                  <a:lnTo>
                    <a:pt x="1469" y="202"/>
                  </a:lnTo>
                  <a:lnTo>
                    <a:pt x="1474" y="274"/>
                  </a:lnTo>
                  <a:lnTo>
                    <a:pt x="1479" y="345"/>
                  </a:lnTo>
                  <a:lnTo>
                    <a:pt x="1496" y="485"/>
                  </a:lnTo>
                  <a:lnTo>
                    <a:pt x="1520" y="621"/>
                  </a:lnTo>
                  <a:lnTo>
                    <a:pt x="1527" y="658"/>
                  </a:lnTo>
                  <a:lnTo>
                    <a:pt x="1529" y="678"/>
                  </a:lnTo>
                  <a:lnTo>
                    <a:pt x="1529" y="687"/>
                  </a:lnTo>
                  <a:lnTo>
                    <a:pt x="1526" y="694"/>
                  </a:lnTo>
                  <a:lnTo>
                    <a:pt x="1520" y="701"/>
                  </a:lnTo>
                  <a:lnTo>
                    <a:pt x="1512" y="706"/>
                  </a:lnTo>
                  <a:lnTo>
                    <a:pt x="1494" y="714"/>
                  </a:lnTo>
                  <a:lnTo>
                    <a:pt x="1470" y="716"/>
                  </a:lnTo>
                  <a:lnTo>
                    <a:pt x="1462" y="713"/>
                  </a:lnTo>
                  <a:lnTo>
                    <a:pt x="1453" y="703"/>
                  </a:lnTo>
                  <a:lnTo>
                    <a:pt x="1443" y="686"/>
                  </a:lnTo>
                  <a:lnTo>
                    <a:pt x="1432" y="661"/>
                  </a:lnTo>
                  <a:lnTo>
                    <a:pt x="1408" y="608"/>
                  </a:lnTo>
                  <a:lnTo>
                    <a:pt x="1382" y="561"/>
                  </a:lnTo>
                  <a:lnTo>
                    <a:pt x="1348" y="509"/>
                  </a:lnTo>
                  <a:lnTo>
                    <a:pt x="1311" y="460"/>
                  </a:lnTo>
                  <a:lnTo>
                    <a:pt x="1271" y="413"/>
                  </a:lnTo>
                  <a:lnTo>
                    <a:pt x="1229" y="371"/>
                  </a:lnTo>
                  <a:lnTo>
                    <a:pt x="1184" y="331"/>
                  </a:lnTo>
                  <a:lnTo>
                    <a:pt x="1136" y="296"/>
                  </a:lnTo>
                  <a:lnTo>
                    <a:pt x="1087" y="263"/>
                  </a:lnTo>
                  <a:lnTo>
                    <a:pt x="1033" y="234"/>
                  </a:lnTo>
                  <a:lnTo>
                    <a:pt x="978" y="209"/>
                  </a:lnTo>
                  <a:lnTo>
                    <a:pt x="920" y="186"/>
                  </a:lnTo>
                  <a:lnTo>
                    <a:pt x="860" y="168"/>
                  </a:lnTo>
                  <a:lnTo>
                    <a:pt x="798" y="152"/>
                  </a:lnTo>
                  <a:lnTo>
                    <a:pt x="733" y="141"/>
                  </a:lnTo>
                  <a:lnTo>
                    <a:pt x="666" y="132"/>
                  </a:lnTo>
                  <a:lnTo>
                    <a:pt x="594" y="127"/>
                  </a:lnTo>
                  <a:lnTo>
                    <a:pt x="522" y="125"/>
                  </a:lnTo>
                  <a:lnTo>
                    <a:pt x="426" y="128"/>
                  </a:lnTo>
                  <a:lnTo>
                    <a:pt x="378" y="133"/>
                  </a:lnTo>
                  <a:lnTo>
                    <a:pt x="332" y="140"/>
                  </a:lnTo>
                  <a:lnTo>
                    <a:pt x="287" y="148"/>
                  </a:lnTo>
                  <a:lnTo>
                    <a:pt x="243" y="157"/>
                  </a:lnTo>
                  <a:lnTo>
                    <a:pt x="198" y="168"/>
                  </a:lnTo>
                  <a:lnTo>
                    <a:pt x="155" y="182"/>
                  </a:lnTo>
                  <a:lnTo>
                    <a:pt x="0" y="7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26" name="Freeform 10"/>
            <p:cNvSpPr>
              <a:spLocks/>
            </p:cNvSpPr>
            <p:nvPr userDrawn="1"/>
          </p:nvSpPr>
          <p:spPr bwMode="auto">
            <a:xfrm>
              <a:off x="167" y="3729"/>
              <a:ext cx="415" cy="429"/>
            </a:xfrm>
            <a:custGeom>
              <a:avLst/>
              <a:gdLst/>
              <a:ahLst/>
              <a:cxnLst>
                <a:cxn ang="0">
                  <a:pos x="2907" y="2954"/>
                </a:cxn>
                <a:cxn ang="0">
                  <a:pos x="2892" y="2993"/>
                </a:cxn>
                <a:cxn ang="0">
                  <a:pos x="2742" y="3003"/>
                </a:cxn>
                <a:cxn ang="0">
                  <a:pos x="2495" y="2970"/>
                </a:cxn>
                <a:cxn ang="0">
                  <a:pos x="2214" y="2853"/>
                </a:cxn>
                <a:cxn ang="0">
                  <a:pos x="1946" y="2648"/>
                </a:cxn>
                <a:cxn ang="0">
                  <a:pos x="1671" y="2351"/>
                </a:cxn>
                <a:cxn ang="0">
                  <a:pos x="1292" y="1805"/>
                </a:cxn>
                <a:cxn ang="0">
                  <a:pos x="1173" y="1397"/>
                </a:cxn>
                <a:cxn ang="0">
                  <a:pos x="1426" y="1331"/>
                </a:cxn>
                <a:cxn ang="0">
                  <a:pos x="1584" y="1216"/>
                </a:cxn>
                <a:cxn ang="0">
                  <a:pos x="1676" y="1069"/>
                </a:cxn>
                <a:cxn ang="0">
                  <a:pos x="1714" y="919"/>
                </a:cxn>
                <a:cxn ang="0">
                  <a:pos x="1709" y="671"/>
                </a:cxn>
                <a:cxn ang="0">
                  <a:pos x="1620" y="419"/>
                </a:cxn>
                <a:cxn ang="0">
                  <a:pos x="1521" y="288"/>
                </a:cxn>
                <a:cxn ang="0">
                  <a:pos x="1345" y="162"/>
                </a:cxn>
                <a:cxn ang="0">
                  <a:pos x="1199" y="119"/>
                </a:cxn>
                <a:cxn ang="0">
                  <a:pos x="996" y="116"/>
                </a:cxn>
                <a:cxn ang="0">
                  <a:pos x="837" y="156"/>
                </a:cxn>
                <a:cxn ang="0">
                  <a:pos x="767" y="217"/>
                </a:cxn>
                <a:cxn ang="0">
                  <a:pos x="738" y="464"/>
                </a:cxn>
                <a:cxn ang="0">
                  <a:pos x="722" y="848"/>
                </a:cxn>
                <a:cxn ang="0">
                  <a:pos x="649" y="1296"/>
                </a:cxn>
                <a:cxn ang="0">
                  <a:pos x="639" y="1539"/>
                </a:cxn>
                <a:cxn ang="0">
                  <a:pos x="708" y="1929"/>
                </a:cxn>
                <a:cxn ang="0">
                  <a:pos x="735" y="2541"/>
                </a:cxn>
                <a:cxn ang="0">
                  <a:pos x="774" y="2721"/>
                </a:cxn>
                <a:cxn ang="0">
                  <a:pos x="868" y="2796"/>
                </a:cxn>
                <a:cxn ang="0">
                  <a:pos x="1025" y="2836"/>
                </a:cxn>
                <a:cxn ang="0">
                  <a:pos x="1045" y="2893"/>
                </a:cxn>
                <a:cxn ang="0">
                  <a:pos x="509" y="2869"/>
                </a:cxn>
                <a:cxn ang="0">
                  <a:pos x="80" y="2901"/>
                </a:cxn>
                <a:cxn ang="0">
                  <a:pos x="54" y="2852"/>
                </a:cxn>
                <a:cxn ang="0">
                  <a:pos x="145" y="2787"/>
                </a:cxn>
                <a:cxn ang="0">
                  <a:pos x="255" y="2728"/>
                </a:cxn>
                <a:cxn ang="0">
                  <a:pos x="308" y="2630"/>
                </a:cxn>
                <a:cxn ang="0">
                  <a:pos x="333" y="2243"/>
                </a:cxn>
                <a:cxn ang="0">
                  <a:pos x="328" y="649"/>
                </a:cxn>
                <a:cxn ang="0">
                  <a:pos x="295" y="277"/>
                </a:cxn>
                <a:cxn ang="0">
                  <a:pos x="251" y="190"/>
                </a:cxn>
                <a:cxn ang="0">
                  <a:pos x="148" y="153"/>
                </a:cxn>
                <a:cxn ang="0">
                  <a:pos x="2" y="106"/>
                </a:cxn>
                <a:cxn ang="0">
                  <a:pos x="14" y="52"/>
                </a:cxn>
                <a:cxn ang="0">
                  <a:pos x="156" y="56"/>
                </a:cxn>
                <a:cxn ang="0">
                  <a:pos x="492" y="57"/>
                </a:cxn>
                <a:cxn ang="0">
                  <a:pos x="1143" y="0"/>
                </a:cxn>
                <a:cxn ang="0">
                  <a:pos x="1454" y="30"/>
                </a:cxn>
                <a:cxn ang="0">
                  <a:pos x="1754" y="140"/>
                </a:cxn>
                <a:cxn ang="0">
                  <a:pos x="1953" y="296"/>
                </a:cxn>
                <a:cxn ang="0">
                  <a:pos x="2064" y="458"/>
                </a:cxn>
                <a:cxn ang="0">
                  <a:pos x="2122" y="646"/>
                </a:cxn>
                <a:cxn ang="0">
                  <a:pos x="2126" y="863"/>
                </a:cxn>
                <a:cxn ang="0">
                  <a:pos x="2071" y="1058"/>
                </a:cxn>
                <a:cxn ang="0">
                  <a:pos x="1912" y="1270"/>
                </a:cxn>
                <a:cxn ang="0">
                  <a:pos x="1732" y="1394"/>
                </a:cxn>
                <a:cxn ang="0">
                  <a:pos x="1684" y="1717"/>
                </a:cxn>
                <a:cxn ang="0">
                  <a:pos x="2032" y="2236"/>
                </a:cxn>
                <a:cxn ang="0">
                  <a:pos x="2326" y="2583"/>
                </a:cxn>
                <a:cxn ang="0">
                  <a:pos x="2508" y="2740"/>
                </a:cxn>
                <a:cxn ang="0">
                  <a:pos x="2813" y="2908"/>
                </a:cxn>
              </a:cxnLst>
              <a:rect l="0" t="0" r="r" b="b"/>
              <a:pathLst>
                <a:path w="2908" h="3003">
                  <a:moveTo>
                    <a:pt x="2813" y="2908"/>
                  </a:moveTo>
                  <a:lnTo>
                    <a:pt x="2855" y="2920"/>
                  </a:lnTo>
                  <a:lnTo>
                    <a:pt x="2884" y="2933"/>
                  </a:lnTo>
                  <a:lnTo>
                    <a:pt x="2902" y="2948"/>
                  </a:lnTo>
                  <a:lnTo>
                    <a:pt x="2907" y="2954"/>
                  </a:lnTo>
                  <a:lnTo>
                    <a:pt x="2908" y="2962"/>
                  </a:lnTo>
                  <a:lnTo>
                    <a:pt x="2906" y="2978"/>
                  </a:lnTo>
                  <a:lnTo>
                    <a:pt x="2902" y="2985"/>
                  </a:lnTo>
                  <a:lnTo>
                    <a:pt x="2898" y="2990"/>
                  </a:lnTo>
                  <a:lnTo>
                    <a:pt x="2892" y="2993"/>
                  </a:lnTo>
                  <a:lnTo>
                    <a:pt x="2885" y="2997"/>
                  </a:lnTo>
                  <a:lnTo>
                    <a:pt x="2867" y="2999"/>
                  </a:lnTo>
                  <a:lnTo>
                    <a:pt x="2838" y="2999"/>
                  </a:lnTo>
                  <a:lnTo>
                    <a:pt x="2797" y="3001"/>
                  </a:lnTo>
                  <a:lnTo>
                    <a:pt x="2742" y="3003"/>
                  </a:lnTo>
                  <a:lnTo>
                    <a:pt x="2659" y="3000"/>
                  </a:lnTo>
                  <a:lnTo>
                    <a:pt x="2617" y="2995"/>
                  </a:lnTo>
                  <a:lnTo>
                    <a:pt x="2576" y="2989"/>
                  </a:lnTo>
                  <a:lnTo>
                    <a:pt x="2536" y="2981"/>
                  </a:lnTo>
                  <a:lnTo>
                    <a:pt x="2495" y="2970"/>
                  </a:lnTo>
                  <a:lnTo>
                    <a:pt x="2454" y="2958"/>
                  </a:lnTo>
                  <a:lnTo>
                    <a:pt x="2413" y="2944"/>
                  </a:lnTo>
                  <a:lnTo>
                    <a:pt x="2381" y="2932"/>
                  </a:lnTo>
                  <a:lnTo>
                    <a:pt x="2305" y="2897"/>
                  </a:lnTo>
                  <a:lnTo>
                    <a:pt x="2214" y="2853"/>
                  </a:lnTo>
                  <a:lnTo>
                    <a:pt x="2174" y="2828"/>
                  </a:lnTo>
                  <a:lnTo>
                    <a:pt x="2141" y="2803"/>
                  </a:lnTo>
                  <a:lnTo>
                    <a:pt x="2047" y="2728"/>
                  </a:lnTo>
                  <a:lnTo>
                    <a:pt x="1966" y="2665"/>
                  </a:lnTo>
                  <a:lnTo>
                    <a:pt x="1946" y="2648"/>
                  </a:lnTo>
                  <a:lnTo>
                    <a:pt x="1901" y="2604"/>
                  </a:lnTo>
                  <a:lnTo>
                    <a:pt x="1856" y="2560"/>
                  </a:lnTo>
                  <a:lnTo>
                    <a:pt x="1809" y="2512"/>
                  </a:lnTo>
                  <a:lnTo>
                    <a:pt x="1764" y="2461"/>
                  </a:lnTo>
                  <a:lnTo>
                    <a:pt x="1671" y="2351"/>
                  </a:lnTo>
                  <a:lnTo>
                    <a:pt x="1577" y="2231"/>
                  </a:lnTo>
                  <a:lnTo>
                    <a:pt x="1483" y="2100"/>
                  </a:lnTo>
                  <a:lnTo>
                    <a:pt x="1436" y="2030"/>
                  </a:lnTo>
                  <a:lnTo>
                    <a:pt x="1388" y="1958"/>
                  </a:lnTo>
                  <a:lnTo>
                    <a:pt x="1292" y="1805"/>
                  </a:lnTo>
                  <a:lnTo>
                    <a:pt x="1196" y="1641"/>
                  </a:lnTo>
                  <a:lnTo>
                    <a:pt x="1190" y="1630"/>
                  </a:lnTo>
                  <a:lnTo>
                    <a:pt x="1187" y="1616"/>
                  </a:lnTo>
                  <a:lnTo>
                    <a:pt x="1179" y="1591"/>
                  </a:lnTo>
                  <a:lnTo>
                    <a:pt x="1173" y="1397"/>
                  </a:lnTo>
                  <a:lnTo>
                    <a:pt x="1230" y="1389"/>
                  </a:lnTo>
                  <a:lnTo>
                    <a:pt x="1283" y="1379"/>
                  </a:lnTo>
                  <a:lnTo>
                    <a:pt x="1334" y="1367"/>
                  </a:lnTo>
                  <a:lnTo>
                    <a:pt x="1382" y="1351"/>
                  </a:lnTo>
                  <a:lnTo>
                    <a:pt x="1426" y="1331"/>
                  </a:lnTo>
                  <a:lnTo>
                    <a:pt x="1468" y="1310"/>
                  </a:lnTo>
                  <a:lnTo>
                    <a:pt x="1506" y="1285"/>
                  </a:lnTo>
                  <a:lnTo>
                    <a:pt x="1542" y="1256"/>
                  </a:lnTo>
                  <a:lnTo>
                    <a:pt x="1564" y="1237"/>
                  </a:lnTo>
                  <a:lnTo>
                    <a:pt x="1584" y="1216"/>
                  </a:lnTo>
                  <a:lnTo>
                    <a:pt x="1620" y="1171"/>
                  </a:lnTo>
                  <a:lnTo>
                    <a:pt x="1636" y="1147"/>
                  </a:lnTo>
                  <a:lnTo>
                    <a:pt x="1651" y="1122"/>
                  </a:lnTo>
                  <a:lnTo>
                    <a:pt x="1663" y="1096"/>
                  </a:lnTo>
                  <a:lnTo>
                    <a:pt x="1676" y="1069"/>
                  </a:lnTo>
                  <a:lnTo>
                    <a:pt x="1686" y="1041"/>
                  </a:lnTo>
                  <a:lnTo>
                    <a:pt x="1695" y="1012"/>
                  </a:lnTo>
                  <a:lnTo>
                    <a:pt x="1703" y="981"/>
                  </a:lnTo>
                  <a:lnTo>
                    <a:pt x="1709" y="951"/>
                  </a:lnTo>
                  <a:lnTo>
                    <a:pt x="1714" y="919"/>
                  </a:lnTo>
                  <a:lnTo>
                    <a:pt x="1718" y="886"/>
                  </a:lnTo>
                  <a:lnTo>
                    <a:pt x="1720" y="851"/>
                  </a:lnTo>
                  <a:lnTo>
                    <a:pt x="1720" y="816"/>
                  </a:lnTo>
                  <a:lnTo>
                    <a:pt x="1718" y="742"/>
                  </a:lnTo>
                  <a:lnTo>
                    <a:pt x="1709" y="671"/>
                  </a:lnTo>
                  <a:lnTo>
                    <a:pt x="1703" y="637"/>
                  </a:lnTo>
                  <a:lnTo>
                    <a:pt x="1695" y="603"/>
                  </a:lnTo>
                  <a:lnTo>
                    <a:pt x="1676" y="539"/>
                  </a:lnTo>
                  <a:lnTo>
                    <a:pt x="1651" y="478"/>
                  </a:lnTo>
                  <a:lnTo>
                    <a:pt x="1620" y="419"/>
                  </a:lnTo>
                  <a:lnTo>
                    <a:pt x="1603" y="391"/>
                  </a:lnTo>
                  <a:lnTo>
                    <a:pt x="1584" y="365"/>
                  </a:lnTo>
                  <a:lnTo>
                    <a:pt x="1565" y="339"/>
                  </a:lnTo>
                  <a:lnTo>
                    <a:pt x="1543" y="312"/>
                  </a:lnTo>
                  <a:lnTo>
                    <a:pt x="1521" y="288"/>
                  </a:lnTo>
                  <a:lnTo>
                    <a:pt x="1498" y="266"/>
                  </a:lnTo>
                  <a:lnTo>
                    <a:pt x="1474" y="244"/>
                  </a:lnTo>
                  <a:lnTo>
                    <a:pt x="1449" y="225"/>
                  </a:lnTo>
                  <a:lnTo>
                    <a:pt x="1398" y="190"/>
                  </a:lnTo>
                  <a:lnTo>
                    <a:pt x="1345" y="162"/>
                  </a:lnTo>
                  <a:lnTo>
                    <a:pt x="1317" y="150"/>
                  </a:lnTo>
                  <a:lnTo>
                    <a:pt x="1289" y="140"/>
                  </a:lnTo>
                  <a:lnTo>
                    <a:pt x="1259" y="131"/>
                  </a:lnTo>
                  <a:lnTo>
                    <a:pt x="1230" y="124"/>
                  </a:lnTo>
                  <a:lnTo>
                    <a:pt x="1199" y="119"/>
                  </a:lnTo>
                  <a:lnTo>
                    <a:pt x="1169" y="115"/>
                  </a:lnTo>
                  <a:lnTo>
                    <a:pt x="1137" y="113"/>
                  </a:lnTo>
                  <a:lnTo>
                    <a:pt x="1104" y="112"/>
                  </a:lnTo>
                  <a:lnTo>
                    <a:pt x="1030" y="114"/>
                  </a:lnTo>
                  <a:lnTo>
                    <a:pt x="996" y="116"/>
                  </a:lnTo>
                  <a:lnTo>
                    <a:pt x="964" y="121"/>
                  </a:lnTo>
                  <a:lnTo>
                    <a:pt x="906" y="131"/>
                  </a:lnTo>
                  <a:lnTo>
                    <a:pt x="881" y="139"/>
                  </a:lnTo>
                  <a:lnTo>
                    <a:pt x="858" y="147"/>
                  </a:lnTo>
                  <a:lnTo>
                    <a:pt x="837" y="156"/>
                  </a:lnTo>
                  <a:lnTo>
                    <a:pt x="818" y="166"/>
                  </a:lnTo>
                  <a:lnTo>
                    <a:pt x="802" y="178"/>
                  </a:lnTo>
                  <a:lnTo>
                    <a:pt x="787" y="189"/>
                  </a:lnTo>
                  <a:lnTo>
                    <a:pt x="776" y="203"/>
                  </a:lnTo>
                  <a:lnTo>
                    <a:pt x="767" y="217"/>
                  </a:lnTo>
                  <a:lnTo>
                    <a:pt x="760" y="231"/>
                  </a:lnTo>
                  <a:lnTo>
                    <a:pt x="756" y="247"/>
                  </a:lnTo>
                  <a:lnTo>
                    <a:pt x="749" y="292"/>
                  </a:lnTo>
                  <a:lnTo>
                    <a:pt x="743" y="365"/>
                  </a:lnTo>
                  <a:lnTo>
                    <a:pt x="738" y="464"/>
                  </a:lnTo>
                  <a:lnTo>
                    <a:pt x="734" y="592"/>
                  </a:lnTo>
                  <a:lnTo>
                    <a:pt x="732" y="651"/>
                  </a:lnTo>
                  <a:lnTo>
                    <a:pt x="730" y="693"/>
                  </a:lnTo>
                  <a:lnTo>
                    <a:pt x="725" y="757"/>
                  </a:lnTo>
                  <a:lnTo>
                    <a:pt x="722" y="848"/>
                  </a:lnTo>
                  <a:lnTo>
                    <a:pt x="721" y="1029"/>
                  </a:lnTo>
                  <a:lnTo>
                    <a:pt x="707" y="1066"/>
                  </a:lnTo>
                  <a:lnTo>
                    <a:pt x="678" y="1161"/>
                  </a:lnTo>
                  <a:lnTo>
                    <a:pt x="663" y="1225"/>
                  </a:lnTo>
                  <a:lnTo>
                    <a:pt x="649" y="1296"/>
                  </a:lnTo>
                  <a:lnTo>
                    <a:pt x="644" y="1334"/>
                  </a:lnTo>
                  <a:lnTo>
                    <a:pt x="639" y="1372"/>
                  </a:lnTo>
                  <a:lnTo>
                    <a:pt x="637" y="1412"/>
                  </a:lnTo>
                  <a:lnTo>
                    <a:pt x="636" y="1452"/>
                  </a:lnTo>
                  <a:lnTo>
                    <a:pt x="639" y="1539"/>
                  </a:lnTo>
                  <a:lnTo>
                    <a:pt x="649" y="1629"/>
                  </a:lnTo>
                  <a:lnTo>
                    <a:pt x="663" y="1718"/>
                  </a:lnTo>
                  <a:lnTo>
                    <a:pt x="679" y="1800"/>
                  </a:lnTo>
                  <a:lnTo>
                    <a:pt x="695" y="1872"/>
                  </a:lnTo>
                  <a:lnTo>
                    <a:pt x="708" y="1929"/>
                  </a:lnTo>
                  <a:lnTo>
                    <a:pt x="722" y="1980"/>
                  </a:lnTo>
                  <a:lnTo>
                    <a:pt x="723" y="2190"/>
                  </a:lnTo>
                  <a:lnTo>
                    <a:pt x="726" y="2359"/>
                  </a:lnTo>
                  <a:lnTo>
                    <a:pt x="732" y="2491"/>
                  </a:lnTo>
                  <a:lnTo>
                    <a:pt x="735" y="2541"/>
                  </a:lnTo>
                  <a:lnTo>
                    <a:pt x="740" y="2582"/>
                  </a:lnTo>
                  <a:lnTo>
                    <a:pt x="750" y="2647"/>
                  </a:lnTo>
                  <a:lnTo>
                    <a:pt x="757" y="2674"/>
                  </a:lnTo>
                  <a:lnTo>
                    <a:pt x="765" y="2699"/>
                  </a:lnTo>
                  <a:lnTo>
                    <a:pt x="774" y="2721"/>
                  </a:lnTo>
                  <a:lnTo>
                    <a:pt x="783" y="2739"/>
                  </a:lnTo>
                  <a:lnTo>
                    <a:pt x="793" y="2754"/>
                  </a:lnTo>
                  <a:lnTo>
                    <a:pt x="804" y="2766"/>
                  </a:lnTo>
                  <a:lnTo>
                    <a:pt x="834" y="2782"/>
                  </a:lnTo>
                  <a:lnTo>
                    <a:pt x="868" y="2796"/>
                  </a:lnTo>
                  <a:lnTo>
                    <a:pt x="907" y="2806"/>
                  </a:lnTo>
                  <a:lnTo>
                    <a:pt x="953" y="2814"/>
                  </a:lnTo>
                  <a:lnTo>
                    <a:pt x="996" y="2823"/>
                  </a:lnTo>
                  <a:lnTo>
                    <a:pt x="1012" y="2829"/>
                  </a:lnTo>
                  <a:lnTo>
                    <a:pt x="1025" y="2836"/>
                  </a:lnTo>
                  <a:lnTo>
                    <a:pt x="1036" y="2844"/>
                  </a:lnTo>
                  <a:lnTo>
                    <a:pt x="1043" y="2853"/>
                  </a:lnTo>
                  <a:lnTo>
                    <a:pt x="1048" y="2863"/>
                  </a:lnTo>
                  <a:lnTo>
                    <a:pt x="1050" y="2873"/>
                  </a:lnTo>
                  <a:lnTo>
                    <a:pt x="1045" y="2893"/>
                  </a:lnTo>
                  <a:lnTo>
                    <a:pt x="1041" y="2895"/>
                  </a:lnTo>
                  <a:lnTo>
                    <a:pt x="1032" y="2896"/>
                  </a:lnTo>
                  <a:lnTo>
                    <a:pt x="853" y="2883"/>
                  </a:lnTo>
                  <a:lnTo>
                    <a:pt x="680" y="2872"/>
                  </a:lnTo>
                  <a:lnTo>
                    <a:pt x="509" y="2869"/>
                  </a:lnTo>
                  <a:lnTo>
                    <a:pt x="406" y="2870"/>
                  </a:lnTo>
                  <a:lnTo>
                    <a:pt x="307" y="2876"/>
                  </a:lnTo>
                  <a:lnTo>
                    <a:pt x="209" y="2884"/>
                  </a:lnTo>
                  <a:lnTo>
                    <a:pt x="114" y="2896"/>
                  </a:lnTo>
                  <a:lnTo>
                    <a:pt x="80" y="2901"/>
                  </a:lnTo>
                  <a:lnTo>
                    <a:pt x="67" y="2899"/>
                  </a:lnTo>
                  <a:lnTo>
                    <a:pt x="58" y="2893"/>
                  </a:lnTo>
                  <a:lnTo>
                    <a:pt x="53" y="2883"/>
                  </a:lnTo>
                  <a:lnTo>
                    <a:pt x="51" y="2869"/>
                  </a:lnTo>
                  <a:lnTo>
                    <a:pt x="54" y="2852"/>
                  </a:lnTo>
                  <a:lnTo>
                    <a:pt x="59" y="2843"/>
                  </a:lnTo>
                  <a:lnTo>
                    <a:pt x="64" y="2835"/>
                  </a:lnTo>
                  <a:lnTo>
                    <a:pt x="80" y="2820"/>
                  </a:lnTo>
                  <a:lnTo>
                    <a:pt x="103" y="2807"/>
                  </a:lnTo>
                  <a:lnTo>
                    <a:pt x="145" y="2787"/>
                  </a:lnTo>
                  <a:lnTo>
                    <a:pt x="182" y="2766"/>
                  </a:lnTo>
                  <a:lnTo>
                    <a:pt x="202" y="2760"/>
                  </a:lnTo>
                  <a:lnTo>
                    <a:pt x="222" y="2752"/>
                  </a:lnTo>
                  <a:lnTo>
                    <a:pt x="239" y="2741"/>
                  </a:lnTo>
                  <a:lnTo>
                    <a:pt x="255" y="2728"/>
                  </a:lnTo>
                  <a:lnTo>
                    <a:pt x="268" y="2713"/>
                  </a:lnTo>
                  <a:lnTo>
                    <a:pt x="281" y="2697"/>
                  </a:lnTo>
                  <a:lnTo>
                    <a:pt x="292" y="2677"/>
                  </a:lnTo>
                  <a:lnTo>
                    <a:pt x="301" y="2656"/>
                  </a:lnTo>
                  <a:lnTo>
                    <a:pt x="308" y="2630"/>
                  </a:lnTo>
                  <a:lnTo>
                    <a:pt x="315" y="2597"/>
                  </a:lnTo>
                  <a:lnTo>
                    <a:pt x="320" y="2555"/>
                  </a:lnTo>
                  <a:lnTo>
                    <a:pt x="325" y="2508"/>
                  </a:lnTo>
                  <a:lnTo>
                    <a:pt x="331" y="2390"/>
                  </a:lnTo>
                  <a:lnTo>
                    <a:pt x="333" y="2243"/>
                  </a:lnTo>
                  <a:lnTo>
                    <a:pt x="333" y="2077"/>
                  </a:lnTo>
                  <a:lnTo>
                    <a:pt x="333" y="1500"/>
                  </a:lnTo>
                  <a:lnTo>
                    <a:pt x="333" y="1144"/>
                  </a:lnTo>
                  <a:lnTo>
                    <a:pt x="331" y="869"/>
                  </a:lnTo>
                  <a:lnTo>
                    <a:pt x="328" y="649"/>
                  </a:lnTo>
                  <a:lnTo>
                    <a:pt x="322" y="486"/>
                  </a:lnTo>
                  <a:lnTo>
                    <a:pt x="313" y="378"/>
                  </a:lnTo>
                  <a:lnTo>
                    <a:pt x="309" y="341"/>
                  </a:lnTo>
                  <a:lnTo>
                    <a:pt x="302" y="307"/>
                  </a:lnTo>
                  <a:lnTo>
                    <a:pt x="295" y="277"/>
                  </a:lnTo>
                  <a:lnTo>
                    <a:pt x="287" y="251"/>
                  </a:lnTo>
                  <a:lnTo>
                    <a:pt x="278" y="229"/>
                  </a:lnTo>
                  <a:lnTo>
                    <a:pt x="268" y="211"/>
                  </a:lnTo>
                  <a:lnTo>
                    <a:pt x="257" y="196"/>
                  </a:lnTo>
                  <a:lnTo>
                    <a:pt x="251" y="190"/>
                  </a:lnTo>
                  <a:lnTo>
                    <a:pt x="244" y="186"/>
                  </a:lnTo>
                  <a:lnTo>
                    <a:pt x="219" y="172"/>
                  </a:lnTo>
                  <a:lnTo>
                    <a:pt x="205" y="166"/>
                  </a:lnTo>
                  <a:lnTo>
                    <a:pt x="188" y="161"/>
                  </a:lnTo>
                  <a:lnTo>
                    <a:pt x="148" y="153"/>
                  </a:lnTo>
                  <a:lnTo>
                    <a:pt x="101" y="146"/>
                  </a:lnTo>
                  <a:lnTo>
                    <a:pt x="57" y="139"/>
                  </a:lnTo>
                  <a:lnTo>
                    <a:pt x="26" y="129"/>
                  </a:lnTo>
                  <a:lnTo>
                    <a:pt x="7" y="114"/>
                  </a:lnTo>
                  <a:lnTo>
                    <a:pt x="2" y="106"/>
                  </a:lnTo>
                  <a:lnTo>
                    <a:pt x="0" y="97"/>
                  </a:lnTo>
                  <a:lnTo>
                    <a:pt x="2" y="72"/>
                  </a:lnTo>
                  <a:lnTo>
                    <a:pt x="4" y="63"/>
                  </a:lnTo>
                  <a:lnTo>
                    <a:pt x="8" y="57"/>
                  </a:lnTo>
                  <a:lnTo>
                    <a:pt x="14" y="52"/>
                  </a:lnTo>
                  <a:lnTo>
                    <a:pt x="23" y="49"/>
                  </a:lnTo>
                  <a:lnTo>
                    <a:pt x="35" y="47"/>
                  </a:lnTo>
                  <a:lnTo>
                    <a:pt x="50" y="47"/>
                  </a:lnTo>
                  <a:lnTo>
                    <a:pt x="90" y="49"/>
                  </a:lnTo>
                  <a:lnTo>
                    <a:pt x="156" y="56"/>
                  </a:lnTo>
                  <a:lnTo>
                    <a:pt x="218" y="60"/>
                  </a:lnTo>
                  <a:lnTo>
                    <a:pt x="279" y="64"/>
                  </a:lnTo>
                  <a:lnTo>
                    <a:pt x="337" y="65"/>
                  </a:lnTo>
                  <a:lnTo>
                    <a:pt x="405" y="63"/>
                  </a:lnTo>
                  <a:lnTo>
                    <a:pt x="492" y="57"/>
                  </a:lnTo>
                  <a:lnTo>
                    <a:pt x="723" y="32"/>
                  </a:lnTo>
                  <a:lnTo>
                    <a:pt x="850" y="18"/>
                  </a:lnTo>
                  <a:lnTo>
                    <a:pt x="962" y="8"/>
                  </a:lnTo>
                  <a:lnTo>
                    <a:pt x="1060" y="2"/>
                  </a:lnTo>
                  <a:lnTo>
                    <a:pt x="1143" y="0"/>
                  </a:lnTo>
                  <a:lnTo>
                    <a:pt x="1253" y="3"/>
                  </a:lnTo>
                  <a:lnTo>
                    <a:pt x="1305" y="7"/>
                  </a:lnTo>
                  <a:lnTo>
                    <a:pt x="1357" y="13"/>
                  </a:lnTo>
                  <a:lnTo>
                    <a:pt x="1406" y="20"/>
                  </a:lnTo>
                  <a:lnTo>
                    <a:pt x="1454" y="30"/>
                  </a:lnTo>
                  <a:lnTo>
                    <a:pt x="1547" y="52"/>
                  </a:lnTo>
                  <a:lnTo>
                    <a:pt x="1634" y="83"/>
                  </a:lnTo>
                  <a:lnTo>
                    <a:pt x="1676" y="100"/>
                  </a:lnTo>
                  <a:lnTo>
                    <a:pt x="1715" y="120"/>
                  </a:lnTo>
                  <a:lnTo>
                    <a:pt x="1754" y="140"/>
                  </a:lnTo>
                  <a:lnTo>
                    <a:pt x="1791" y="163"/>
                  </a:lnTo>
                  <a:lnTo>
                    <a:pt x="1827" y="187"/>
                  </a:lnTo>
                  <a:lnTo>
                    <a:pt x="1861" y="212"/>
                  </a:lnTo>
                  <a:lnTo>
                    <a:pt x="1925" y="268"/>
                  </a:lnTo>
                  <a:lnTo>
                    <a:pt x="1953" y="296"/>
                  </a:lnTo>
                  <a:lnTo>
                    <a:pt x="1980" y="327"/>
                  </a:lnTo>
                  <a:lnTo>
                    <a:pt x="2004" y="358"/>
                  </a:lnTo>
                  <a:lnTo>
                    <a:pt x="2026" y="391"/>
                  </a:lnTo>
                  <a:lnTo>
                    <a:pt x="2046" y="424"/>
                  </a:lnTo>
                  <a:lnTo>
                    <a:pt x="2064" y="458"/>
                  </a:lnTo>
                  <a:lnTo>
                    <a:pt x="2080" y="495"/>
                  </a:lnTo>
                  <a:lnTo>
                    <a:pt x="2093" y="531"/>
                  </a:lnTo>
                  <a:lnTo>
                    <a:pt x="2106" y="569"/>
                  </a:lnTo>
                  <a:lnTo>
                    <a:pt x="2115" y="608"/>
                  </a:lnTo>
                  <a:lnTo>
                    <a:pt x="2122" y="646"/>
                  </a:lnTo>
                  <a:lnTo>
                    <a:pt x="2127" y="687"/>
                  </a:lnTo>
                  <a:lnTo>
                    <a:pt x="2131" y="729"/>
                  </a:lnTo>
                  <a:lnTo>
                    <a:pt x="2132" y="773"/>
                  </a:lnTo>
                  <a:lnTo>
                    <a:pt x="2129" y="833"/>
                  </a:lnTo>
                  <a:lnTo>
                    <a:pt x="2126" y="863"/>
                  </a:lnTo>
                  <a:lnTo>
                    <a:pt x="2122" y="892"/>
                  </a:lnTo>
                  <a:lnTo>
                    <a:pt x="2116" y="921"/>
                  </a:lnTo>
                  <a:lnTo>
                    <a:pt x="2109" y="949"/>
                  </a:lnTo>
                  <a:lnTo>
                    <a:pt x="2092" y="1004"/>
                  </a:lnTo>
                  <a:lnTo>
                    <a:pt x="2071" y="1058"/>
                  </a:lnTo>
                  <a:lnTo>
                    <a:pt x="2043" y="1108"/>
                  </a:lnTo>
                  <a:lnTo>
                    <a:pt x="2012" y="1157"/>
                  </a:lnTo>
                  <a:lnTo>
                    <a:pt x="1976" y="1205"/>
                  </a:lnTo>
                  <a:lnTo>
                    <a:pt x="1935" y="1249"/>
                  </a:lnTo>
                  <a:lnTo>
                    <a:pt x="1912" y="1270"/>
                  </a:lnTo>
                  <a:lnTo>
                    <a:pt x="1890" y="1290"/>
                  </a:lnTo>
                  <a:lnTo>
                    <a:pt x="1866" y="1310"/>
                  </a:lnTo>
                  <a:lnTo>
                    <a:pt x="1841" y="1328"/>
                  </a:lnTo>
                  <a:lnTo>
                    <a:pt x="1789" y="1363"/>
                  </a:lnTo>
                  <a:lnTo>
                    <a:pt x="1732" y="1394"/>
                  </a:lnTo>
                  <a:lnTo>
                    <a:pt x="1672" y="1422"/>
                  </a:lnTo>
                  <a:lnTo>
                    <a:pt x="1608" y="1448"/>
                  </a:lnTo>
                  <a:lnTo>
                    <a:pt x="1540" y="1470"/>
                  </a:lnTo>
                  <a:lnTo>
                    <a:pt x="1612" y="1596"/>
                  </a:lnTo>
                  <a:lnTo>
                    <a:pt x="1684" y="1717"/>
                  </a:lnTo>
                  <a:lnTo>
                    <a:pt x="1755" y="1832"/>
                  </a:lnTo>
                  <a:lnTo>
                    <a:pt x="1825" y="1940"/>
                  </a:lnTo>
                  <a:lnTo>
                    <a:pt x="1895" y="2045"/>
                  </a:lnTo>
                  <a:lnTo>
                    <a:pt x="1964" y="2143"/>
                  </a:lnTo>
                  <a:lnTo>
                    <a:pt x="2032" y="2236"/>
                  </a:lnTo>
                  <a:lnTo>
                    <a:pt x="2100" y="2323"/>
                  </a:lnTo>
                  <a:lnTo>
                    <a:pt x="2192" y="2435"/>
                  </a:lnTo>
                  <a:lnTo>
                    <a:pt x="2237" y="2487"/>
                  </a:lnTo>
                  <a:lnTo>
                    <a:pt x="2281" y="2536"/>
                  </a:lnTo>
                  <a:lnTo>
                    <a:pt x="2326" y="2583"/>
                  </a:lnTo>
                  <a:lnTo>
                    <a:pt x="2370" y="2626"/>
                  </a:lnTo>
                  <a:lnTo>
                    <a:pt x="2415" y="2666"/>
                  </a:lnTo>
                  <a:lnTo>
                    <a:pt x="2459" y="2704"/>
                  </a:lnTo>
                  <a:lnTo>
                    <a:pt x="2482" y="2722"/>
                  </a:lnTo>
                  <a:lnTo>
                    <a:pt x="2508" y="2740"/>
                  </a:lnTo>
                  <a:lnTo>
                    <a:pt x="2565" y="2777"/>
                  </a:lnTo>
                  <a:lnTo>
                    <a:pt x="2624" y="2811"/>
                  </a:lnTo>
                  <a:lnTo>
                    <a:pt x="2680" y="2842"/>
                  </a:lnTo>
                  <a:lnTo>
                    <a:pt x="2774" y="2889"/>
                  </a:lnTo>
                  <a:lnTo>
                    <a:pt x="2813" y="290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27" name="Freeform 11"/>
            <p:cNvSpPr>
              <a:spLocks/>
            </p:cNvSpPr>
            <p:nvPr userDrawn="1"/>
          </p:nvSpPr>
          <p:spPr bwMode="auto">
            <a:xfrm>
              <a:off x="568" y="4144"/>
              <a:ext cx="17" cy="9"/>
            </a:xfrm>
            <a:custGeom>
              <a:avLst/>
              <a:gdLst/>
              <a:ahLst/>
              <a:cxnLst>
                <a:cxn ang="0">
                  <a:pos x="2" y="0"/>
                </a:cxn>
                <a:cxn ang="0">
                  <a:pos x="44" y="13"/>
                </a:cxn>
                <a:cxn ang="0">
                  <a:pos x="74" y="26"/>
                </a:cxn>
                <a:cxn ang="0">
                  <a:pos x="94" y="42"/>
                </a:cxn>
                <a:cxn ang="0">
                  <a:pos x="99" y="50"/>
                </a:cxn>
                <a:cxn ang="0">
                  <a:pos x="100" y="58"/>
                </a:cxn>
                <a:cxn ang="0">
                  <a:pos x="91" y="61"/>
                </a:cxn>
                <a:cxn ang="0">
                  <a:pos x="90" y="53"/>
                </a:cxn>
                <a:cxn ang="0">
                  <a:pos x="87" y="48"/>
                </a:cxn>
                <a:cxn ang="0">
                  <a:pos x="70" y="34"/>
                </a:cxn>
                <a:cxn ang="0">
                  <a:pos x="42" y="22"/>
                </a:cxn>
                <a:cxn ang="0">
                  <a:pos x="0" y="9"/>
                </a:cxn>
                <a:cxn ang="0">
                  <a:pos x="2" y="0"/>
                </a:cxn>
              </a:cxnLst>
              <a:rect l="0" t="0" r="r" b="b"/>
              <a:pathLst>
                <a:path w="100" h="61">
                  <a:moveTo>
                    <a:pt x="2" y="0"/>
                  </a:moveTo>
                  <a:lnTo>
                    <a:pt x="44" y="13"/>
                  </a:lnTo>
                  <a:lnTo>
                    <a:pt x="74" y="26"/>
                  </a:lnTo>
                  <a:lnTo>
                    <a:pt x="94" y="42"/>
                  </a:lnTo>
                  <a:lnTo>
                    <a:pt x="99" y="50"/>
                  </a:lnTo>
                  <a:lnTo>
                    <a:pt x="100" y="58"/>
                  </a:lnTo>
                  <a:lnTo>
                    <a:pt x="91" y="61"/>
                  </a:lnTo>
                  <a:lnTo>
                    <a:pt x="90" y="53"/>
                  </a:lnTo>
                  <a:lnTo>
                    <a:pt x="87" y="48"/>
                  </a:lnTo>
                  <a:lnTo>
                    <a:pt x="70" y="34"/>
                  </a:lnTo>
                  <a:lnTo>
                    <a:pt x="42" y="22"/>
                  </a:lnTo>
                  <a:lnTo>
                    <a:pt x="0" y="9"/>
                  </a:lnTo>
                  <a:lnTo>
                    <a:pt x="2"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28" name="Freeform 12"/>
            <p:cNvSpPr>
              <a:spLocks/>
            </p:cNvSpPr>
            <p:nvPr userDrawn="1"/>
          </p:nvSpPr>
          <p:spPr bwMode="auto">
            <a:xfrm>
              <a:off x="580" y="4153"/>
              <a:ext cx="3" cy="4"/>
            </a:xfrm>
            <a:custGeom>
              <a:avLst/>
              <a:gdLst/>
              <a:ahLst/>
              <a:cxnLst>
                <a:cxn ang="0">
                  <a:pos x="18" y="1"/>
                </a:cxn>
                <a:cxn ang="0">
                  <a:pos x="16" y="19"/>
                </a:cxn>
                <a:cxn ang="0">
                  <a:pos x="12" y="28"/>
                </a:cxn>
                <a:cxn ang="0">
                  <a:pos x="7" y="32"/>
                </a:cxn>
                <a:cxn ang="0">
                  <a:pos x="0" y="26"/>
                </a:cxn>
                <a:cxn ang="0">
                  <a:pos x="5" y="22"/>
                </a:cxn>
                <a:cxn ang="0">
                  <a:pos x="7" y="16"/>
                </a:cxn>
                <a:cxn ang="0">
                  <a:pos x="9" y="0"/>
                </a:cxn>
                <a:cxn ang="0">
                  <a:pos x="18" y="1"/>
                </a:cxn>
              </a:cxnLst>
              <a:rect l="0" t="0" r="r" b="b"/>
              <a:pathLst>
                <a:path w="18" h="32">
                  <a:moveTo>
                    <a:pt x="18" y="1"/>
                  </a:moveTo>
                  <a:lnTo>
                    <a:pt x="16" y="19"/>
                  </a:lnTo>
                  <a:lnTo>
                    <a:pt x="12" y="28"/>
                  </a:lnTo>
                  <a:lnTo>
                    <a:pt x="7" y="32"/>
                  </a:lnTo>
                  <a:lnTo>
                    <a:pt x="0" y="26"/>
                  </a:lnTo>
                  <a:lnTo>
                    <a:pt x="5" y="22"/>
                  </a:lnTo>
                  <a:lnTo>
                    <a:pt x="7" y="16"/>
                  </a:lnTo>
                  <a:lnTo>
                    <a:pt x="9" y="0"/>
                  </a:lnTo>
                  <a:lnTo>
                    <a:pt x="18"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29" name="Freeform 13"/>
            <p:cNvSpPr>
              <a:spLocks/>
            </p:cNvSpPr>
            <p:nvPr userDrawn="1"/>
          </p:nvSpPr>
          <p:spPr bwMode="auto">
            <a:xfrm>
              <a:off x="581" y="4153"/>
              <a:ext cx="2" cy="0"/>
            </a:xfrm>
            <a:custGeom>
              <a:avLst/>
              <a:gdLst/>
              <a:ahLst/>
              <a:cxnLst>
                <a:cxn ang="0">
                  <a:pos x="9" y="0"/>
                </a:cxn>
                <a:cxn ang="0">
                  <a:pos x="9" y="1"/>
                </a:cxn>
                <a:cxn ang="0">
                  <a:pos x="0" y="0"/>
                </a:cxn>
                <a:cxn ang="0">
                  <a:pos x="0" y="3"/>
                </a:cxn>
                <a:cxn ang="0">
                  <a:pos x="9" y="0"/>
                </a:cxn>
              </a:cxnLst>
              <a:rect l="0" t="0" r="r" b="b"/>
              <a:pathLst>
                <a:path w="9" h="3">
                  <a:moveTo>
                    <a:pt x="9" y="0"/>
                  </a:moveTo>
                  <a:lnTo>
                    <a:pt x="9" y="1"/>
                  </a:lnTo>
                  <a:lnTo>
                    <a:pt x="0" y="0"/>
                  </a:lnTo>
                  <a:lnTo>
                    <a:pt x="0" y="3"/>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30" name="Freeform 14"/>
            <p:cNvSpPr>
              <a:spLocks/>
            </p:cNvSpPr>
            <p:nvPr userDrawn="1"/>
          </p:nvSpPr>
          <p:spPr bwMode="auto">
            <a:xfrm>
              <a:off x="576" y="4156"/>
              <a:ext cx="5" cy="0"/>
            </a:xfrm>
            <a:custGeom>
              <a:avLst/>
              <a:gdLst/>
              <a:ahLst/>
              <a:cxnLst>
                <a:cxn ang="0">
                  <a:pos x="34" y="7"/>
                </a:cxn>
                <a:cxn ang="0">
                  <a:pos x="28" y="12"/>
                </a:cxn>
                <a:cxn ang="0">
                  <a:pos x="20" y="15"/>
                </a:cxn>
                <a:cxn ang="0">
                  <a:pos x="2" y="17"/>
                </a:cxn>
                <a:cxn ang="0">
                  <a:pos x="0" y="9"/>
                </a:cxn>
                <a:cxn ang="0">
                  <a:pos x="17" y="7"/>
                </a:cxn>
                <a:cxn ang="0">
                  <a:pos x="24" y="4"/>
                </a:cxn>
                <a:cxn ang="0">
                  <a:pos x="28" y="0"/>
                </a:cxn>
                <a:cxn ang="0">
                  <a:pos x="34" y="7"/>
                </a:cxn>
              </a:cxnLst>
              <a:rect l="0" t="0" r="r" b="b"/>
              <a:pathLst>
                <a:path w="34" h="17">
                  <a:moveTo>
                    <a:pt x="34" y="7"/>
                  </a:moveTo>
                  <a:lnTo>
                    <a:pt x="28" y="12"/>
                  </a:lnTo>
                  <a:lnTo>
                    <a:pt x="20" y="15"/>
                  </a:lnTo>
                  <a:lnTo>
                    <a:pt x="2" y="17"/>
                  </a:lnTo>
                  <a:lnTo>
                    <a:pt x="0" y="9"/>
                  </a:lnTo>
                  <a:lnTo>
                    <a:pt x="17" y="7"/>
                  </a:lnTo>
                  <a:lnTo>
                    <a:pt x="24" y="4"/>
                  </a:lnTo>
                  <a:lnTo>
                    <a:pt x="28" y="0"/>
                  </a:lnTo>
                  <a:lnTo>
                    <a:pt x="34"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31" name="Freeform 15"/>
            <p:cNvSpPr>
              <a:spLocks/>
            </p:cNvSpPr>
            <p:nvPr userDrawn="1"/>
          </p:nvSpPr>
          <p:spPr bwMode="auto">
            <a:xfrm>
              <a:off x="580" y="4156"/>
              <a:ext cx="1" cy="0"/>
            </a:xfrm>
            <a:custGeom>
              <a:avLst/>
              <a:gdLst/>
              <a:ahLst/>
              <a:cxnLst>
                <a:cxn ang="0">
                  <a:pos x="7" y="7"/>
                </a:cxn>
                <a:cxn ang="0">
                  <a:pos x="6" y="7"/>
                </a:cxn>
                <a:cxn ang="0">
                  <a:pos x="0" y="0"/>
                </a:cxn>
                <a:cxn ang="0">
                  <a:pos x="0" y="1"/>
                </a:cxn>
                <a:cxn ang="0">
                  <a:pos x="7" y="7"/>
                </a:cxn>
              </a:cxnLst>
              <a:rect l="0" t="0" r="r" b="b"/>
              <a:pathLst>
                <a:path w="7" h="7">
                  <a:moveTo>
                    <a:pt x="7" y="7"/>
                  </a:moveTo>
                  <a:lnTo>
                    <a:pt x="6" y="7"/>
                  </a:lnTo>
                  <a:lnTo>
                    <a:pt x="0" y="0"/>
                  </a:lnTo>
                  <a:lnTo>
                    <a:pt x="0" y="1"/>
                  </a:lnTo>
                  <a:lnTo>
                    <a:pt x="7"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32" name="Rectangle 16"/>
            <p:cNvSpPr>
              <a:spLocks noChangeArrowheads="1"/>
            </p:cNvSpPr>
            <p:nvPr userDrawn="1"/>
          </p:nvSpPr>
          <p:spPr bwMode="auto">
            <a:xfrm>
              <a:off x="572" y="4156"/>
              <a:ext cx="4" cy="0"/>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9233" name="Freeform 17"/>
            <p:cNvSpPr>
              <a:spLocks/>
            </p:cNvSpPr>
            <p:nvPr userDrawn="1"/>
          </p:nvSpPr>
          <p:spPr bwMode="auto">
            <a:xfrm>
              <a:off x="576" y="4156"/>
              <a:ext cx="1" cy="0"/>
            </a:xfrm>
            <a:custGeom>
              <a:avLst/>
              <a:gdLst/>
              <a:ahLst/>
              <a:cxnLst>
                <a:cxn ang="0">
                  <a:pos x="2" y="9"/>
                </a:cxn>
                <a:cxn ang="0">
                  <a:pos x="1" y="9"/>
                </a:cxn>
                <a:cxn ang="0">
                  <a:pos x="1" y="0"/>
                </a:cxn>
                <a:cxn ang="0">
                  <a:pos x="0" y="1"/>
                </a:cxn>
                <a:cxn ang="0">
                  <a:pos x="2" y="9"/>
                </a:cxn>
              </a:cxnLst>
              <a:rect l="0" t="0" r="r" b="b"/>
              <a:pathLst>
                <a:path w="2" h="9">
                  <a:moveTo>
                    <a:pt x="2" y="9"/>
                  </a:moveTo>
                  <a:lnTo>
                    <a:pt x="1" y="9"/>
                  </a:lnTo>
                  <a:lnTo>
                    <a:pt x="1" y="0"/>
                  </a:lnTo>
                  <a:lnTo>
                    <a:pt x="0" y="1"/>
                  </a:lnTo>
                  <a:lnTo>
                    <a:pt x="2"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34" name="Freeform 18"/>
            <p:cNvSpPr>
              <a:spLocks/>
            </p:cNvSpPr>
            <p:nvPr userDrawn="1"/>
          </p:nvSpPr>
          <p:spPr bwMode="auto">
            <a:xfrm>
              <a:off x="566" y="4156"/>
              <a:ext cx="6" cy="3"/>
            </a:xfrm>
            <a:custGeom>
              <a:avLst/>
              <a:gdLst/>
              <a:ahLst/>
              <a:cxnLst>
                <a:cxn ang="0">
                  <a:pos x="41" y="8"/>
                </a:cxn>
                <a:cxn ang="0">
                  <a:pos x="0" y="11"/>
                </a:cxn>
                <a:cxn ang="0">
                  <a:pos x="0" y="3"/>
                </a:cxn>
                <a:cxn ang="0">
                  <a:pos x="41" y="0"/>
                </a:cxn>
                <a:cxn ang="0">
                  <a:pos x="41" y="8"/>
                </a:cxn>
              </a:cxnLst>
              <a:rect l="0" t="0" r="r" b="b"/>
              <a:pathLst>
                <a:path w="41" h="11">
                  <a:moveTo>
                    <a:pt x="41" y="8"/>
                  </a:moveTo>
                  <a:lnTo>
                    <a:pt x="0" y="11"/>
                  </a:lnTo>
                  <a:lnTo>
                    <a:pt x="0" y="3"/>
                  </a:lnTo>
                  <a:lnTo>
                    <a:pt x="41" y="0"/>
                  </a:lnTo>
                  <a:lnTo>
                    <a:pt x="41"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35" name="Freeform 19"/>
            <p:cNvSpPr>
              <a:spLocks/>
            </p:cNvSpPr>
            <p:nvPr userDrawn="1"/>
          </p:nvSpPr>
          <p:spPr bwMode="auto">
            <a:xfrm>
              <a:off x="572" y="4156"/>
              <a:ext cx="1" cy="0"/>
            </a:xfrm>
            <a:custGeom>
              <a:avLst/>
              <a:gdLst/>
              <a:ahLst/>
              <a:cxnLst>
                <a:cxn ang="0">
                  <a:pos x="0" y="0"/>
                </a:cxn>
                <a:cxn ang="0">
                  <a:pos x="0" y="1"/>
                </a:cxn>
                <a:cxn ang="0">
                  <a:pos x="0" y="9"/>
                </a:cxn>
                <a:cxn ang="0">
                  <a:pos x="0" y="0"/>
                </a:cxn>
              </a:cxnLst>
              <a:rect l="0" t="0" r="r" b="b"/>
              <a:pathLst>
                <a:path h="9">
                  <a:moveTo>
                    <a:pt x="0" y="0"/>
                  </a:moveTo>
                  <a:lnTo>
                    <a:pt x="0" y="1"/>
                  </a:ln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36" name="Freeform 20"/>
            <p:cNvSpPr>
              <a:spLocks/>
            </p:cNvSpPr>
            <p:nvPr userDrawn="1"/>
          </p:nvSpPr>
          <p:spPr bwMode="auto">
            <a:xfrm>
              <a:off x="558" y="4158"/>
              <a:ext cx="6" cy="1"/>
            </a:xfrm>
            <a:custGeom>
              <a:avLst/>
              <a:gdLst/>
              <a:ahLst/>
              <a:cxnLst>
                <a:cxn ang="0">
                  <a:pos x="55" y="8"/>
                </a:cxn>
                <a:cxn ang="0">
                  <a:pos x="0" y="10"/>
                </a:cxn>
                <a:cxn ang="0">
                  <a:pos x="0" y="2"/>
                </a:cxn>
                <a:cxn ang="0">
                  <a:pos x="55" y="0"/>
                </a:cxn>
                <a:cxn ang="0">
                  <a:pos x="55" y="8"/>
                </a:cxn>
              </a:cxnLst>
              <a:rect l="0" t="0" r="r" b="b"/>
              <a:pathLst>
                <a:path w="55" h="10">
                  <a:moveTo>
                    <a:pt x="55" y="8"/>
                  </a:moveTo>
                  <a:lnTo>
                    <a:pt x="0" y="10"/>
                  </a:lnTo>
                  <a:lnTo>
                    <a:pt x="0" y="2"/>
                  </a:lnTo>
                  <a:lnTo>
                    <a:pt x="55" y="0"/>
                  </a:lnTo>
                  <a:lnTo>
                    <a:pt x="55"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37" name="Freeform 21"/>
            <p:cNvSpPr>
              <a:spLocks/>
            </p:cNvSpPr>
            <p:nvPr userDrawn="1"/>
          </p:nvSpPr>
          <p:spPr bwMode="auto">
            <a:xfrm>
              <a:off x="566" y="4158"/>
              <a:ext cx="1" cy="1"/>
            </a:xfrm>
            <a:custGeom>
              <a:avLst/>
              <a:gdLst/>
              <a:ahLst/>
              <a:cxnLst>
                <a:cxn ang="0">
                  <a:pos x="0" y="8"/>
                </a:cxn>
                <a:cxn ang="0">
                  <a:pos x="0" y="0"/>
                </a:cxn>
                <a:cxn ang="0">
                  <a:pos x="0" y="8"/>
                </a:cxn>
              </a:cxnLst>
              <a:rect l="0" t="0" r="r" b="b"/>
              <a:pathLst>
                <a:path h="8">
                  <a:moveTo>
                    <a:pt x="0" y="8"/>
                  </a:moveTo>
                  <a:lnTo>
                    <a:pt x="0"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38" name="Freeform 22"/>
            <p:cNvSpPr>
              <a:spLocks/>
            </p:cNvSpPr>
            <p:nvPr userDrawn="1"/>
          </p:nvSpPr>
          <p:spPr bwMode="auto">
            <a:xfrm>
              <a:off x="511" y="4149"/>
              <a:ext cx="47" cy="10"/>
            </a:xfrm>
            <a:custGeom>
              <a:avLst/>
              <a:gdLst/>
              <a:ahLst/>
              <a:cxnLst>
                <a:cxn ang="0">
                  <a:pos x="331" y="67"/>
                </a:cxn>
                <a:cxn ang="0">
                  <a:pos x="248" y="64"/>
                </a:cxn>
                <a:cxn ang="0">
                  <a:pos x="205" y="59"/>
                </a:cxn>
                <a:cxn ang="0">
                  <a:pos x="164" y="52"/>
                </a:cxn>
                <a:cxn ang="0">
                  <a:pos x="123" y="44"/>
                </a:cxn>
                <a:cxn ang="0">
                  <a:pos x="82" y="34"/>
                </a:cxn>
                <a:cxn ang="0">
                  <a:pos x="41" y="21"/>
                </a:cxn>
                <a:cxn ang="0">
                  <a:pos x="0" y="8"/>
                </a:cxn>
                <a:cxn ang="0">
                  <a:pos x="4" y="0"/>
                </a:cxn>
                <a:cxn ang="0">
                  <a:pos x="44" y="13"/>
                </a:cxn>
                <a:cxn ang="0">
                  <a:pos x="85" y="26"/>
                </a:cxn>
                <a:cxn ang="0">
                  <a:pos x="126" y="36"/>
                </a:cxn>
                <a:cxn ang="0">
                  <a:pos x="166" y="44"/>
                </a:cxn>
                <a:cxn ang="0">
                  <a:pos x="207" y="51"/>
                </a:cxn>
                <a:cxn ang="0">
                  <a:pos x="248" y="56"/>
                </a:cxn>
                <a:cxn ang="0">
                  <a:pos x="331" y="59"/>
                </a:cxn>
                <a:cxn ang="0">
                  <a:pos x="331" y="67"/>
                </a:cxn>
              </a:cxnLst>
              <a:rect l="0" t="0" r="r" b="b"/>
              <a:pathLst>
                <a:path w="331" h="67">
                  <a:moveTo>
                    <a:pt x="331" y="67"/>
                  </a:moveTo>
                  <a:lnTo>
                    <a:pt x="248" y="64"/>
                  </a:lnTo>
                  <a:lnTo>
                    <a:pt x="205" y="59"/>
                  </a:lnTo>
                  <a:lnTo>
                    <a:pt x="164" y="52"/>
                  </a:lnTo>
                  <a:lnTo>
                    <a:pt x="123" y="44"/>
                  </a:lnTo>
                  <a:lnTo>
                    <a:pt x="82" y="34"/>
                  </a:lnTo>
                  <a:lnTo>
                    <a:pt x="41" y="21"/>
                  </a:lnTo>
                  <a:lnTo>
                    <a:pt x="0" y="8"/>
                  </a:lnTo>
                  <a:lnTo>
                    <a:pt x="4" y="0"/>
                  </a:lnTo>
                  <a:lnTo>
                    <a:pt x="44" y="13"/>
                  </a:lnTo>
                  <a:lnTo>
                    <a:pt x="85" y="26"/>
                  </a:lnTo>
                  <a:lnTo>
                    <a:pt x="126" y="36"/>
                  </a:lnTo>
                  <a:lnTo>
                    <a:pt x="166" y="44"/>
                  </a:lnTo>
                  <a:lnTo>
                    <a:pt x="207" y="51"/>
                  </a:lnTo>
                  <a:lnTo>
                    <a:pt x="248" y="56"/>
                  </a:lnTo>
                  <a:lnTo>
                    <a:pt x="331" y="59"/>
                  </a:lnTo>
                  <a:lnTo>
                    <a:pt x="331" y="6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39" name="Freeform 23"/>
            <p:cNvSpPr>
              <a:spLocks/>
            </p:cNvSpPr>
            <p:nvPr userDrawn="1"/>
          </p:nvSpPr>
          <p:spPr bwMode="auto">
            <a:xfrm>
              <a:off x="558" y="4158"/>
              <a:ext cx="1" cy="1"/>
            </a:xfrm>
            <a:custGeom>
              <a:avLst/>
              <a:gdLst/>
              <a:ahLst/>
              <a:cxnLst>
                <a:cxn ang="0">
                  <a:pos x="0" y="8"/>
                </a:cxn>
                <a:cxn ang="0">
                  <a:pos x="0" y="0"/>
                </a:cxn>
                <a:cxn ang="0">
                  <a:pos x="0" y="8"/>
                </a:cxn>
              </a:cxnLst>
              <a:rect l="0" t="0" r="r" b="b"/>
              <a:pathLst>
                <a:path h="8">
                  <a:moveTo>
                    <a:pt x="0" y="8"/>
                  </a:moveTo>
                  <a:lnTo>
                    <a:pt x="0"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0" name="Freeform 24"/>
            <p:cNvSpPr>
              <a:spLocks/>
            </p:cNvSpPr>
            <p:nvPr userDrawn="1"/>
          </p:nvSpPr>
          <p:spPr bwMode="auto">
            <a:xfrm>
              <a:off x="472" y="4130"/>
              <a:ext cx="40" cy="23"/>
            </a:xfrm>
            <a:custGeom>
              <a:avLst/>
              <a:gdLst/>
              <a:ahLst/>
              <a:cxnLst>
                <a:cxn ang="0">
                  <a:pos x="274" y="150"/>
                </a:cxn>
                <a:cxn ang="0">
                  <a:pos x="241" y="137"/>
                </a:cxn>
                <a:cxn ang="0">
                  <a:pos x="166" y="103"/>
                </a:cxn>
                <a:cxn ang="0">
                  <a:pos x="75" y="59"/>
                </a:cxn>
                <a:cxn ang="0">
                  <a:pos x="33" y="32"/>
                </a:cxn>
                <a:cxn ang="0">
                  <a:pos x="0" y="7"/>
                </a:cxn>
                <a:cxn ang="0">
                  <a:pos x="6" y="0"/>
                </a:cxn>
                <a:cxn ang="0">
                  <a:pos x="39" y="25"/>
                </a:cxn>
                <a:cxn ang="0">
                  <a:pos x="80" y="51"/>
                </a:cxn>
                <a:cxn ang="0">
                  <a:pos x="170" y="95"/>
                </a:cxn>
                <a:cxn ang="0">
                  <a:pos x="246" y="129"/>
                </a:cxn>
                <a:cxn ang="0">
                  <a:pos x="278" y="142"/>
                </a:cxn>
                <a:cxn ang="0">
                  <a:pos x="274" y="150"/>
                </a:cxn>
              </a:cxnLst>
              <a:rect l="0" t="0" r="r" b="b"/>
              <a:pathLst>
                <a:path w="278" h="150">
                  <a:moveTo>
                    <a:pt x="274" y="150"/>
                  </a:moveTo>
                  <a:lnTo>
                    <a:pt x="241" y="137"/>
                  </a:lnTo>
                  <a:lnTo>
                    <a:pt x="166" y="103"/>
                  </a:lnTo>
                  <a:lnTo>
                    <a:pt x="75" y="59"/>
                  </a:lnTo>
                  <a:lnTo>
                    <a:pt x="33" y="32"/>
                  </a:lnTo>
                  <a:lnTo>
                    <a:pt x="0" y="7"/>
                  </a:lnTo>
                  <a:lnTo>
                    <a:pt x="6" y="0"/>
                  </a:lnTo>
                  <a:lnTo>
                    <a:pt x="39" y="25"/>
                  </a:lnTo>
                  <a:lnTo>
                    <a:pt x="80" y="51"/>
                  </a:lnTo>
                  <a:lnTo>
                    <a:pt x="170" y="95"/>
                  </a:lnTo>
                  <a:lnTo>
                    <a:pt x="246" y="129"/>
                  </a:lnTo>
                  <a:lnTo>
                    <a:pt x="278" y="142"/>
                  </a:lnTo>
                  <a:lnTo>
                    <a:pt x="274" y="15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1" name="Freeform 25"/>
            <p:cNvSpPr>
              <a:spLocks/>
            </p:cNvSpPr>
            <p:nvPr userDrawn="1"/>
          </p:nvSpPr>
          <p:spPr bwMode="auto">
            <a:xfrm>
              <a:off x="511" y="4149"/>
              <a:ext cx="1" cy="4"/>
            </a:xfrm>
            <a:custGeom>
              <a:avLst/>
              <a:gdLst/>
              <a:ahLst/>
              <a:cxnLst>
                <a:cxn ang="0">
                  <a:pos x="0" y="8"/>
                </a:cxn>
                <a:cxn ang="0">
                  <a:pos x="4" y="0"/>
                </a:cxn>
                <a:cxn ang="0">
                  <a:pos x="0" y="8"/>
                </a:cxn>
              </a:cxnLst>
              <a:rect l="0" t="0" r="r" b="b"/>
              <a:pathLst>
                <a:path w="4" h="8">
                  <a:moveTo>
                    <a:pt x="0" y="8"/>
                  </a:moveTo>
                  <a:lnTo>
                    <a:pt x="4"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2" name="Freeform 26"/>
            <p:cNvSpPr>
              <a:spLocks/>
            </p:cNvSpPr>
            <p:nvPr userDrawn="1"/>
          </p:nvSpPr>
          <p:spPr bwMode="auto">
            <a:xfrm>
              <a:off x="447" y="4109"/>
              <a:ext cx="20" cy="20"/>
            </a:xfrm>
            <a:custGeom>
              <a:avLst/>
              <a:gdLst/>
              <a:ahLst/>
              <a:cxnLst>
                <a:cxn ang="0">
                  <a:pos x="174" y="145"/>
                </a:cxn>
                <a:cxn ang="0">
                  <a:pos x="80" y="70"/>
                </a:cxn>
                <a:cxn ang="0">
                  <a:pos x="0" y="7"/>
                </a:cxn>
                <a:cxn ang="0">
                  <a:pos x="6" y="0"/>
                </a:cxn>
                <a:cxn ang="0">
                  <a:pos x="86" y="63"/>
                </a:cxn>
                <a:cxn ang="0">
                  <a:pos x="180" y="138"/>
                </a:cxn>
                <a:cxn ang="0">
                  <a:pos x="174" y="145"/>
                </a:cxn>
              </a:cxnLst>
              <a:rect l="0" t="0" r="r" b="b"/>
              <a:pathLst>
                <a:path w="180" h="145">
                  <a:moveTo>
                    <a:pt x="174" y="145"/>
                  </a:moveTo>
                  <a:lnTo>
                    <a:pt x="80" y="70"/>
                  </a:lnTo>
                  <a:lnTo>
                    <a:pt x="0" y="7"/>
                  </a:lnTo>
                  <a:lnTo>
                    <a:pt x="6" y="0"/>
                  </a:lnTo>
                  <a:lnTo>
                    <a:pt x="86" y="63"/>
                  </a:lnTo>
                  <a:lnTo>
                    <a:pt x="180" y="138"/>
                  </a:lnTo>
                  <a:lnTo>
                    <a:pt x="174" y="14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3" name="Freeform 27"/>
            <p:cNvSpPr>
              <a:spLocks/>
            </p:cNvSpPr>
            <p:nvPr userDrawn="1"/>
          </p:nvSpPr>
          <p:spPr bwMode="auto">
            <a:xfrm>
              <a:off x="472" y="4130"/>
              <a:ext cx="1" cy="0"/>
            </a:xfrm>
            <a:custGeom>
              <a:avLst/>
              <a:gdLst/>
              <a:ahLst/>
              <a:cxnLst>
                <a:cxn ang="0">
                  <a:pos x="0" y="7"/>
                </a:cxn>
                <a:cxn ang="0">
                  <a:pos x="6" y="0"/>
                </a:cxn>
                <a:cxn ang="0">
                  <a:pos x="0" y="7"/>
                </a:cxn>
              </a:cxnLst>
              <a:rect l="0" t="0" r="r" b="b"/>
              <a:pathLst>
                <a:path w="6" h="7">
                  <a:moveTo>
                    <a:pt x="0" y="7"/>
                  </a:moveTo>
                  <a:lnTo>
                    <a:pt x="6" y="0"/>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4" name="Freeform 28"/>
            <p:cNvSpPr>
              <a:spLocks/>
            </p:cNvSpPr>
            <p:nvPr userDrawn="1"/>
          </p:nvSpPr>
          <p:spPr bwMode="auto">
            <a:xfrm>
              <a:off x="444" y="4107"/>
              <a:ext cx="4" cy="4"/>
            </a:xfrm>
            <a:custGeom>
              <a:avLst/>
              <a:gdLst/>
              <a:ahLst/>
              <a:cxnLst>
                <a:cxn ang="0">
                  <a:pos x="20" y="24"/>
                </a:cxn>
                <a:cxn ang="0">
                  <a:pos x="0" y="7"/>
                </a:cxn>
                <a:cxn ang="0">
                  <a:pos x="5" y="0"/>
                </a:cxn>
                <a:cxn ang="0">
                  <a:pos x="26" y="17"/>
                </a:cxn>
                <a:cxn ang="0">
                  <a:pos x="20" y="24"/>
                </a:cxn>
              </a:cxnLst>
              <a:rect l="0" t="0" r="r" b="b"/>
              <a:pathLst>
                <a:path w="26" h="24">
                  <a:moveTo>
                    <a:pt x="20" y="24"/>
                  </a:moveTo>
                  <a:lnTo>
                    <a:pt x="0" y="7"/>
                  </a:lnTo>
                  <a:lnTo>
                    <a:pt x="5" y="0"/>
                  </a:lnTo>
                  <a:lnTo>
                    <a:pt x="26" y="17"/>
                  </a:lnTo>
                  <a:lnTo>
                    <a:pt x="20" y="2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5" name="Freeform 29"/>
            <p:cNvSpPr>
              <a:spLocks/>
            </p:cNvSpPr>
            <p:nvPr userDrawn="1"/>
          </p:nvSpPr>
          <p:spPr bwMode="auto">
            <a:xfrm>
              <a:off x="447" y="4109"/>
              <a:ext cx="1" cy="1"/>
            </a:xfrm>
            <a:custGeom>
              <a:avLst/>
              <a:gdLst/>
              <a:ahLst/>
              <a:cxnLst>
                <a:cxn ang="0">
                  <a:pos x="0" y="7"/>
                </a:cxn>
                <a:cxn ang="0">
                  <a:pos x="6" y="0"/>
                </a:cxn>
                <a:cxn ang="0">
                  <a:pos x="0" y="7"/>
                </a:cxn>
              </a:cxnLst>
              <a:rect l="0" t="0" r="r" b="b"/>
              <a:pathLst>
                <a:path w="6" h="7">
                  <a:moveTo>
                    <a:pt x="0" y="7"/>
                  </a:moveTo>
                  <a:lnTo>
                    <a:pt x="6" y="0"/>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6" name="Freeform 30"/>
            <p:cNvSpPr>
              <a:spLocks/>
            </p:cNvSpPr>
            <p:nvPr userDrawn="1"/>
          </p:nvSpPr>
          <p:spPr bwMode="auto">
            <a:xfrm>
              <a:off x="337" y="3963"/>
              <a:ext cx="112" cy="145"/>
            </a:xfrm>
            <a:custGeom>
              <a:avLst/>
              <a:gdLst/>
              <a:ahLst/>
              <a:cxnLst>
                <a:cxn ang="0">
                  <a:pos x="750" y="1012"/>
                </a:cxn>
                <a:cxn ang="0">
                  <a:pos x="704" y="969"/>
                </a:cxn>
                <a:cxn ang="0">
                  <a:pos x="659" y="924"/>
                </a:cxn>
                <a:cxn ang="0">
                  <a:pos x="613" y="877"/>
                </a:cxn>
                <a:cxn ang="0">
                  <a:pos x="568" y="825"/>
                </a:cxn>
                <a:cxn ang="0">
                  <a:pos x="475" y="716"/>
                </a:cxn>
                <a:cxn ang="0">
                  <a:pos x="381" y="595"/>
                </a:cxn>
                <a:cxn ang="0">
                  <a:pos x="287" y="464"/>
                </a:cxn>
                <a:cxn ang="0">
                  <a:pos x="239" y="394"/>
                </a:cxn>
                <a:cxn ang="0">
                  <a:pos x="192" y="323"/>
                </a:cxn>
                <a:cxn ang="0">
                  <a:pos x="96" y="170"/>
                </a:cxn>
                <a:cxn ang="0">
                  <a:pos x="0" y="6"/>
                </a:cxn>
                <a:cxn ang="0">
                  <a:pos x="6" y="0"/>
                </a:cxn>
                <a:cxn ang="0">
                  <a:pos x="103" y="164"/>
                </a:cxn>
                <a:cxn ang="0">
                  <a:pos x="199" y="317"/>
                </a:cxn>
                <a:cxn ang="0">
                  <a:pos x="246" y="389"/>
                </a:cxn>
                <a:cxn ang="0">
                  <a:pos x="294" y="458"/>
                </a:cxn>
                <a:cxn ang="0">
                  <a:pos x="388" y="589"/>
                </a:cxn>
                <a:cxn ang="0">
                  <a:pos x="482" y="710"/>
                </a:cxn>
                <a:cxn ang="0">
                  <a:pos x="574" y="820"/>
                </a:cxn>
                <a:cxn ang="0">
                  <a:pos x="618" y="870"/>
                </a:cxn>
                <a:cxn ang="0">
                  <a:pos x="665" y="918"/>
                </a:cxn>
                <a:cxn ang="0">
                  <a:pos x="710" y="962"/>
                </a:cxn>
                <a:cxn ang="0">
                  <a:pos x="755" y="1005"/>
                </a:cxn>
                <a:cxn ang="0">
                  <a:pos x="750" y="1012"/>
                </a:cxn>
              </a:cxnLst>
              <a:rect l="0" t="0" r="r" b="b"/>
              <a:pathLst>
                <a:path w="755" h="1012">
                  <a:moveTo>
                    <a:pt x="750" y="1012"/>
                  </a:moveTo>
                  <a:lnTo>
                    <a:pt x="704" y="969"/>
                  </a:lnTo>
                  <a:lnTo>
                    <a:pt x="659" y="924"/>
                  </a:lnTo>
                  <a:lnTo>
                    <a:pt x="613" y="877"/>
                  </a:lnTo>
                  <a:lnTo>
                    <a:pt x="568" y="825"/>
                  </a:lnTo>
                  <a:lnTo>
                    <a:pt x="475" y="716"/>
                  </a:lnTo>
                  <a:lnTo>
                    <a:pt x="381" y="595"/>
                  </a:lnTo>
                  <a:lnTo>
                    <a:pt x="287" y="464"/>
                  </a:lnTo>
                  <a:lnTo>
                    <a:pt x="239" y="394"/>
                  </a:lnTo>
                  <a:lnTo>
                    <a:pt x="192" y="323"/>
                  </a:lnTo>
                  <a:lnTo>
                    <a:pt x="96" y="170"/>
                  </a:lnTo>
                  <a:lnTo>
                    <a:pt x="0" y="6"/>
                  </a:lnTo>
                  <a:lnTo>
                    <a:pt x="6" y="0"/>
                  </a:lnTo>
                  <a:lnTo>
                    <a:pt x="103" y="164"/>
                  </a:lnTo>
                  <a:lnTo>
                    <a:pt x="199" y="317"/>
                  </a:lnTo>
                  <a:lnTo>
                    <a:pt x="246" y="389"/>
                  </a:lnTo>
                  <a:lnTo>
                    <a:pt x="294" y="458"/>
                  </a:lnTo>
                  <a:lnTo>
                    <a:pt x="388" y="589"/>
                  </a:lnTo>
                  <a:lnTo>
                    <a:pt x="482" y="710"/>
                  </a:lnTo>
                  <a:lnTo>
                    <a:pt x="574" y="820"/>
                  </a:lnTo>
                  <a:lnTo>
                    <a:pt x="618" y="870"/>
                  </a:lnTo>
                  <a:lnTo>
                    <a:pt x="665" y="918"/>
                  </a:lnTo>
                  <a:lnTo>
                    <a:pt x="710" y="962"/>
                  </a:lnTo>
                  <a:lnTo>
                    <a:pt x="755" y="1005"/>
                  </a:lnTo>
                  <a:lnTo>
                    <a:pt x="750" y="101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7" name="Freeform 31"/>
            <p:cNvSpPr>
              <a:spLocks/>
            </p:cNvSpPr>
            <p:nvPr userDrawn="1"/>
          </p:nvSpPr>
          <p:spPr bwMode="auto">
            <a:xfrm>
              <a:off x="444" y="4107"/>
              <a:ext cx="1" cy="1"/>
            </a:xfrm>
            <a:custGeom>
              <a:avLst/>
              <a:gdLst/>
              <a:ahLst/>
              <a:cxnLst>
                <a:cxn ang="0">
                  <a:pos x="0" y="7"/>
                </a:cxn>
                <a:cxn ang="0">
                  <a:pos x="5" y="0"/>
                </a:cxn>
                <a:cxn ang="0">
                  <a:pos x="0" y="7"/>
                </a:cxn>
              </a:cxnLst>
              <a:rect l="0" t="0" r="r" b="b"/>
              <a:pathLst>
                <a:path w="5" h="7">
                  <a:moveTo>
                    <a:pt x="0" y="7"/>
                  </a:moveTo>
                  <a:lnTo>
                    <a:pt x="5" y="0"/>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8" name="Freeform 32"/>
            <p:cNvSpPr>
              <a:spLocks/>
            </p:cNvSpPr>
            <p:nvPr userDrawn="1"/>
          </p:nvSpPr>
          <p:spPr bwMode="auto">
            <a:xfrm>
              <a:off x="334" y="3956"/>
              <a:ext cx="4" cy="9"/>
            </a:xfrm>
            <a:custGeom>
              <a:avLst/>
              <a:gdLst/>
              <a:ahLst/>
              <a:cxnLst>
                <a:cxn ang="0">
                  <a:pos x="17" y="54"/>
                </a:cxn>
                <a:cxn ang="0">
                  <a:pos x="12" y="42"/>
                </a:cxn>
                <a:cxn ang="0">
                  <a:pos x="8" y="29"/>
                </a:cxn>
                <a:cxn ang="0">
                  <a:pos x="0" y="3"/>
                </a:cxn>
                <a:cxn ang="0">
                  <a:pos x="8" y="0"/>
                </a:cxn>
                <a:cxn ang="0">
                  <a:pos x="16" y="25"/>
                </a:cxn>
                <a:cxn ang="0">
                  <a:pos x="20" y="39"/>
                </a:cxn>
                <a:cxn ang="0">
                  <a:pos x="25" y="49"/>
                </a:cxn>
                <a:cxn ang="0">
                  <a:pos x="17" y="54"/>
                </a:cxn>
              </a:cxnLst>
              <a:rect l="0" t="0" r="r" b="b"/>
              <a:pathLst>
                <a:path w="25" h="54">
                  <a:moveTo>
                    <a:pt x="17" y="54"/>
                  </a:moveTo>
                  <a:lnTo>
                    <a:pt x="12" y="42"/>
                  </a:lnTo>
                  <a:lnTo>
                    <a:pt x="8" y="29"/>
                  </a:lnTo>
                  <a:lnTo>
                    <a:pt x="0" y="3"/>
                  </a:lnTo>
                  <a:lnTo>
                    <a:pt x="8" y="0"/>
                  </a:lnTo>
                  <a:lnTo>
                    <a:pt x="16" y="25"/>
                  </a:lnTo>
                  <a:lnTo>
                    <a:pt x="20" y="39"/>
                  </a:lnTo>
                  <a:lnTo>
                    <a:pt x="25" y="49"/>
                  </a:lnTo>
                  <a:lnTo>
                    <a:pt x="17" y="5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49" name="Freeform 33"/>
            <p:cNvSpPr>
              <a:spLocks/>
            </p:cNvSpPr>
            <p:nvPr userDrawn="1"/>
          </p:nvSpPr>
          <p:spPr bwMode="auto">
            <a:xfrm>
              <a:off x="337" y="3963"/>
              <a:ext cx="1" cy="1"/>
            </a:xfrm>
            <a:custGeom>
              <a:avLst/>
              <a:gdLst/>
              <a:ahLst/>
              <a:cxnLst>
                <a:cxn ang="0">
                  <a:pos x="2" y="6"/>
                </a:cxn>
                <a:cxn ang="0">
                  <a:pos x="0" y="5"/>
                </a:cxn>
                <a:cxn ang="0">
                  <a:pos x="8" y="0"/>
                </a:cxn>
                <a:cxn ang="0">
                  <a:pos x="2" y="6"/>
                </a:cxn>
              </a:cxnLst>
              <a:rect l="0" t="0" r="r" b="b"/>
              <a:pathLst>
                <a:path w="8" h="6">
                  <a:moveTo>
                    <a:pt x="2" y="6"/>
                  </a:moveTo>
                  <a:lnTo>
                    <a:pt x="0" y="5"/>
                  </a:lnTo>
                  <a:lnTo>
                    <a:pt x="8" y="0"/>
                  </a:lnTo>
                  <a:lnTo>
                    <a:pt x="2"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0" name="Freeform 34"/>
            <p:cNvSpPr>
              <a:spLocks/>
            </p:cNvSpPr>
            <p:nvPr userDrawn="1"/>
          </p:nvSpPr>
          <p:spPr bwMode="auto">
            <a:xfrm>
              <a:off x="334" y="3929"/>
              <a:ext cx="2" cy="28"/>
            </a:xfrm>
            <a:custGeom>
              <a:avLst/>
              <a:gdLst/>
              <a:ahLst/>
              <a:cxnLst>
                <a:cxn ang="0">
                  <a:pos x="5" y="194"/>
                </a:cxn>
                <a:cxn ang="0">
                  <a:pos x="13" y="194"/>
                </a:cxn>
                <a:cxn ang="0">
                  <a:pos x="8" y="0"/>
                </a:cxn>
                <a:cxn ang="0">
                  <a:pos x="0" y="0"/>
                </a:cxn>
                <a:cxn ang="0">
                  <a:pos x="5" y="194"/>
                </a:cxn>
              </a:cxnLst>
              <a:rect l="0" t="0" r="r" b="b"/>
              <a:pathLst>
                <a:path w="13" h="194">
                  <a:moveTo>
                    <a:pt x="5" y="194"/>
                  </a:moveTo>
                  <a:lnTo>
                    <a:pt x="13" y="194"/>
                  </a:lnTo>
                  <a:lnTo>
                    <a:pt x="8" y="0"/>
                  </a:lnTo>
                  <a:lnTo>
                    <a:pt x="0" y="0"/>
                  </a:lnTo>
                  <a:lnTo>
                    <a:pt x="5" y="19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1" name="Freeform 35"/>
            <p:cNvSpPr>
              <a:spLocks/>
            </p:cNvSpPr>
            <p:nvPr userDrawn="1"/>
          </p:nvSpPr>
          <p:spPr bwMode="auto">
            <a:xfrm>
              <a:off x="334" y="3956"/>
              <a:ext cx="2" cy="1"/>
            </a:xfrm>
            <a:custGeom>
              <a:avLst/>
              <a:gdLst/>
              <a:ahLst/>
              <a:cxnLst>
                <a:cxn ang="0">
                  <a:pos x="0" y="3"/>
                </a:cxn>
                <a:cxn ang="0">
                  <a:pos x="0" y="1"/>
                </a:cxn>
                <a:cxn ang="0">
                  <a:pos x="8" y="1"/>
                </a:cxn>
                <a:cxn ang="0">
                  <a:pos x="8" y="0"/>
                </a:cxn>
                <a:cxn ang="0">
                  <a:pos x="0" y="3"/>
                </a:cxn>
              </a:cxnLst>
              <a:rect l="0" t="0" r="r" b="b"/>
              <a:pathLst>
                <a:path w="8" h="3">
                  <a:moveTo>
                    <a:pt x="0" y="3"/>
                  </a:moveTo>
                  <a:lnTo>
                    <a:pt x="0" y="1"/>
                  </a:lnTo>
                  <a:lnTo>
                    <a:pt x="8" y="1"/>
                  </a:lnTo>
                  <a:lnTo>
                    <a:pt x="8" y="0"/>
                  </a:lnTo>
                  <a:lnTo>
                    <a:pt x="0" y="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2" name="Freeform 36"/>
            <p:cNvSpPr>
              <a:spLocks/>
            </p:cNvSpPr>
            <p:nvPr userDrawn="1"/>
          </p:nvSpPr>
          <p:spPr bwMode="auto">
            <a:xfrm>
              <a:off x="334" y="3908"/>
              <a:ext cx="56" cy="22"/>
            </a:xfrm>
            <a:custGeom>
              <a:avLst/>
              <a:gdLst/>
              <a:ahLst/>
              <a:cxnLst>
                <a:cxn ang="0">
                  <a:pos x="0" y="140"/>
                </a:cxn>
                <a:cxn ang="0">
                  <a:pos x="57" y="132"/>
                </a:cxn>
                <a:cxn ang="0">
                  <a:pos x="110" y="122"/>
                </a:cxn>
                <a:cxn ang="0">
                  <a:pos x="160" y="109"/>
                </a:cxn>
                <a:cxn ang="0">
                  <a:pos x="206" y="94"/>
                </a:cxn>
                <a:cxn ang="0">
                  <a:pos x="250" y="75"/>
                </a:cxn>
                <a:cxn ang="0">
                  <a:pos x="292" y="53"/>
                </a:cxn>
                <a:cxn ang="0">
                  <a:pos x="331" y="28"/>
                </a:cxn>
                <a:cxn ang="0">
                  <a:pos x="366" y="0"/>
                </a:cxn>
                <a:cxn ang="0">
                  <a:pos x="371" y="6"/>
                </a:cxn>
                <a:cxn ang="0">
                  <a:pos x="335" y="36"/>
                </a:cxn>
                <a:cxn ang="0">
                  <a:pos x="297" y="61"/>
                </a:cxn>
                <a:cxn ang="0">
                  <a:pos x="255" y="83"/>
                </a:cxn>
                <a:cxn ang="0">
                  <a:pos x="210" y="102"/>
                </a:cxn>
                <a:cxn ang="0">
                  <a:pos x="162" y="118"/>
                </a:cxn>
                <a:cxn ang="0">
                  <a:pos x="111" y="131"/>
                </a:cxn>
                <a:cxn ang="0">
                  <a:pos x="58" y="141"/>
                </a:cxn>
                <a:cxn ang="0">
                  <a:pos x="1" y="149"/>
                </a:cxn>
                <a:cxn ang="0">
                  <a:pos x="0" y="140"/>
                </a:cxn>
              </a:cxnLst>
              <a:rect l="0" t="0" r="r" b="b"/>
              <a:pathLst>
                <a:path w="371" h="149">
                  <a:moveTo>
                    <a:pt x="0" y="140"/>
                  </a:moveTo>
                  <a:lnTo>
                    <a:pt x="57" y="132"/>
                  </a:lnTo>
                  <a:lnTo>
                    <a:pt x="110" y="122"/>
                  </a:lnTo>
                  <a:lnTo>
                    <a:pt x="160" y="109"/>
                  </a:lnTo>
                  <a:lnTo>
                    <a:pt x="206" y="94"/>
                  </a:lnTo>
                  <a:lnTo>
                    <a:pt x="250" y="75"/>
                  </a:lnTo>
                  <a:lnTo>
                    <a:pt x="292" y="53"/>
                  </a:lnTo>
                  <a:lnTo>
                    <a:pt x="331" y="28"/>
                  </a:lnTo>
                  <a:lnTo>
                    <a:pt x="366" y="0"/>
                  </a:lnTo>
                  <a:lnTo>
                    <a:pt x="371" y="6"/>
                  </a:lnTo>
                  <a:lnTo>
                    <a:pt x="335" y="36"/>
                  </a:lnTo>
                  <a:lnTo>
                    <a:pt x="297" y="61"/>
                  </a:lnTo>
                  <a:lnTo>
                    <a:pt x="255" y="83"/>
                  </a:lnTo>
                  <a:lnTo>
                    <a:pt x="210" y="102"/>
                  </a:lnTo>
                  <a:lnTo>
                    <a:pt x="162" y="118"/>
                  </a:lnTo>
                  <a:lnTo>
                    <a:pt x="111" y="131"/>
                  </a:lnTo>
                  <a:lnTo>
                    <a:pt x="58" y="141"/>
                  </a:lnTo>
                  <a:lnTo>
                    <a:pt x="1" y="149"/>
                  </a:lnTo>
                  <a:lnTo>
                    <a:pt x="0" y="14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3" name="Freeform 37"/>
            <p:cNvSpPr>
              <a:spLocks/>
            </p:cNvSpPr>
            <p:nvPr userDrawn="1"/>
          </p:nvSpPr>
          <p:spPr bwMode="auto">
            <a:xfrm>
              <a:off x="334" y="3927"/>
              <a:ext cx="1" cy="3"/>
            </a:xfrm>
            <a:custGeom>
              <a:avLst/>
              <a:gdLst/>
              <a:ahLst/>
              <a:cxnLst>
                <a:cxn ang="0">
                  <a:pos x="0" y="4"/>
                </a:cxn>
                <a:cxn ang="0">
                  <a:pos x="0" y="1"/>
                </a:cxn>
                <a:cxn ang="0">
                  <a:pos x="4" y="0"/>
                </a:cxn>
                <a:cxn ang="0">
                  <a:pos x="5" y="9"/>
                </a:cxn>
                <a:cxn ang="0">
                  <a:pos x="8" y="4"/>
                </a:cxn>
                <a:cxn ang="0">
                  <a:pos x="0" y="4"/>
                </a:cxn>
              </a:cxnLst>
              <a:rect l="0" t="0" r="r" b="b"/>
              <a:pathLst>
                <a:path w="8" h="9">
                  <a:moveTo>
                    <a:pt x="0" y="4"/>
                  </a:moveTo>
                  <a:lnTo>
                    <a:pt x="0" y="1"/>
                  </a:lnTo>
                  <a:lnTo>
                    <a:pt x="4" y="0"/>
                  </a:lnTo>
                  <a:lnTo>
                    <a:pt x="5" y="9"/>
                  </a:lnTo>
                  <a:lnTo>
                    <a:pt x="8" y="4"/>
                  </a:lnTo>
                  <a:lnTo>
                    <a:pt x="0" y="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4" name="Freeform 38"/>
            <p:cNvSpPr>
              <a:spLocks/>
            </p:cNvSpPr>
            <p:nvPr userDrawn="1"/>
          </p:nvSpPr>
          <p:spPr bwMode="auto">
            <a:xfrm>
              <a:off x="387" y="3845"/>
              <a:ext cx="22" cy="64"/>
            </a:xfrm>
            <a:custGeom>
              <a:avLst/>
              <a:gdLst/>
              <a:ahLst/>
              <a:cxnLst>
                <a:cxn ang="0">
                  <a:pos x="0" y="437"/>
                </a:cxn>
                <a:cxn ang="0">
                  <a:pos x="21" y="417"/>
                </a:cxn>
                <a:cxn ang="0">
                  <a:pos x="42" y="398"/>
                </a:cxn>
                <a:cxn ang="0">
                  <a:pos x="78" y="352"/>
                </a:cxn>
                <a:cxn ang="0">
                  <a:pos x="94" y="328"/>
                </a:cxn>
                <a:cxn ang="0">
                  <a:pos x="107" y="303"/>
                </a:cxn>
                <a:cxn ang="0">
                  <a:pos x="120" y="278"/>
                </a:cxn>
                <a:cxn ang="0">
                  <a:pos x="132" y="251"/>
                </a:cxn>
                <a:cxn ang="0">
                  <a:pos x="142" y="222"/>
                </a:cxn>
                <a:cxn ang="0">
                  <a:pos x="151" y="195"/>
                </a:cxn>
                <a:cxn ang="0">
                  <a:pos x="159" y="164"/>
                </a:cxn>
                <a:cxn ang="0">
                  <a:pos x="165" y="133"/>
                </a:cxn>
                <a:cxn ang="0">
                  <a:pos x="171" y="102"/>
                </a:cxn>
                <a:cxn ang="0">
                  <a:pos x="174" y="68"/>
                </a:cxn>
                <a:cxn ang="0">
                  <a:pos x="176" y="35"/>
                </a:cxn>
                <a:cxn ang="0">
                  <a:pos x="176" y="0"/>
                </a:cxn>
                <a:cxn ang="0">
                  <a:pos x="184" y="0"/>
                </a:cxn>
                <a:cxn ang="0">
                  <a:pos x="184" y="35"/>
                </a:cxn>
                <a:cxn ang="0">
                  <a:pos x="182" y="71"/>
                </a:cxn>
                <a:cxn ang="0">
                  <a:pos x="179" y="104"/>
                </a:cxn>
                <a:cxn ang="0">
                  <a:pos x="173" y="136"/>
                </a:cxn>
                <a:cxn ang="0">
                  <a:pos x="167" y="168"/>
                </a:cxn>
                <a:cxn ang="0">
                  <a:pos x="159" y="198"/>
                </a:cxn>
                <a:cxn ang="0">
                  <a:pos x="150" y="227"/>
                </a:cxn>
                <a:cxn ang="0">
                  <a:pos x="140" y="255"/>
                </a:cxn>
                <a:cxn ang="0">
                  <a:pos x="128" y="283"/>
                </a:cxn>
                <a:cxn ang="0">
                  <a:pos x="115" y="308"/>
                </a:cxn>
                <a:cxn ang="0">
                  <a:pos x="100" y="334"/>
                </a:cxn>
                <a:cxn ang="0">
                  <a:pos x="85" y="358"/>
                </a:cxn>
                <a:cxn ang="0">
                  <a:pos x="48" y="404"/>
                </a:cxn>
                <a:cxn ang="0">
                  <a:pos x="27" y="424"/>
                </a:cxn>
                <a:cxn ang="0">
                  <a:pos x="5" y="443"/>
                </a:cxn>
                <a:cxn ang="0">
                  <a:pos x="0" y="437"/>
                </a:cxn>
              </a:cxnLst>
              <a:rect l="0" t="0" r="r" b="b"/>
              <a:pathLst>
                <a:path w="184" h="443">
                  <a:moveTo>
                    <a:pt x="0" y="437"/>
                  </a:moveTo>
                  <a:lnTo>
                    <a:pt x="21" y="417"/>
                  </a:lnTo>
                  <a:lnTo>
                    <a:pt x="42" y="398"/>
                  </a:lnTo>
                  <a:lnTo>
                    <a:pt x="78" y="352"/>
                  </a:lnTo>
                  <a:lnTo>
                    <a:pt x="94" y="328"/>
                  </a:lnTo>
                  <a:lnTo>
                    <a:pt x="107" y="303"/>
                  </a:lnTo>
                  <a:lnTo>
                    <a:pt x="120" y="278"/>
                  </a:lnTo>
                  <a:lnTo>
                    <a:pt x="132" y="251"/>
                  </a:lnTo>
                  <a:lnTo>
                    <a:pt x="142" y="222"/>
                  </a:lnTo>
                  <a:lnTo>
                    <a:pt x="151" y="195"/>
                  </a:lnTo>
                  <a:lnTo>
                    <a:pt x="159" y="164"/>
                  </a:lnTo>
                  <a:lnTo>
                    <a:pt x="165" y="133"/>
                  </a:lnTo>
                  <a:lnTo>
                    <a:pt x="171" y="102"/>
                  </a:lnTo>
                  <a:lnTo>
                    <a:pt x="174" y="68"/>
                  </a:lnTo>
                  <a:lnTo>
                    <a:pt x="176" y="35"/>
                  </a:lnTo>
                  <a:lnTo>
                    <a:pt x="176" y="0"/>
                  </a:lnTo>
                  <a:lnTo>
                    <a:pt x="184" y="0"/>
                  </a:lnTo>
                  <a:lnTo>
                    <a:pt x="184" y="35"/>
                  </a:lnTo>
                  <a:lnTo>
                    <a:pt x="182" y="71"/>
                  </a:lnTo>
                  <a:lnTo>
                    <a:pt x="179" y="104"/>
                  </a:lnTo>
                  <a:lnTo>
                    <a:pt x="173" y="136"/>
                  </a:lnTo>
                  <a:lnTo>
                    <a:pt x="167" y="168"/>
                  </a:lnTo>
                  <a:lnTo>
                    <a:pt x="159" y="198"/>
                  </a:lnTo>
                  <a:lnTo>
                    <a:pt x="150" y="227"/>
                  </a:lnTo>
                  <a:lnTo>
                    <a:pt x="140" y="255"/>
                  </a:lnTo>
                  <a:lnTo>
                    <a:pt x="128" y="283"/>
                  </a:lnTo>
                  <a:lnTo>
                    <a:pt x="115" y="308"/>
                  </a:lnTo>
                  <a:lnTo>
                    <a:pt x="100" y="334"/>
                  </a:lnTo>
                  <a:lnTo>
                    <a:pt x="85" y="358"/>
                  </a:lnTo>
                  <a:lnTo>
                    <a:pt x="48" y="404"/>
                  </a:lnTo>
                  <a:lnTo>
                    <a:pt x="27" y="424"/>
                  </a:lnTo>
                  <a:lnTo>
                    <a:pt x="5" y="443"/>
                  </a:lnTo>
                  <a:lnTo>
                    <a:pt x="0" y="43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5" name="Freeform 39"/>
            <p:cNvSpPr>
              <a:spLocks/>
            </p:cNvSpPr>
            <p:nvPr userDrawn="1"/>
          </p:nvSpPr>
          <p:spPr bwMode="auto">
            <a:xfrm>
              <a:off x="387" y="3908"/>
              <a:ext cx="1" cy="1"/>
            </a:xfrm>
            <a:custGeom>
              <a:avLst/>
              <a:gdLst/>
              <a:ahLst/>
              <a:cxnLst>
                <a:cxn ang="0">
                  <a:pos x="5" y="6"/>
                </a:cxn>
                <a:cxn ang="0">
                  <a:pos x="0" y="0"/>
                </a:cxn>
                <a:cxn ang="0">
                  <a:pos x="5" y="6"/>
                </a:cxn>
              </a:cxnLst>
              <a:rect l="0" t="0" r="r" b="b"/>
              <a:pathLst>
                <a:path w="5" h="6">
                  <a:moveTo>
                    <a:pt x="5" y="6"/>
                  </a:moveTo>
                  <a:lnTo>
                    <a:pt x="0" y="0"/>
                  </a:lnTo>
                  <a:lnTo>
                    <a:pt x="5"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6" name="Freeform 40"/>
            <p:cNvSpPr>
              <a:spLocks/>
            </p:cNvSpPr>
            <p:nvPr userDrawn="1"/>
          </p:nvSpPr>
          <p:spPr bwMode="auto">
            <a:xfrm>
              <a:off x="387" y="3774"/>
              <a:ext cx="22" cy="72"/>
            </a:xfrm>
            <a:custGeom>
              <a:avLst/>
              <a:gdLst/>
              <a:ahLst/>
              <a:cxnLst>
                <a:cxn ang="0">
                  <a:pos x="175" y="506"/>
                </a:cxn>
                <a:cxn ang="0">
                  <a:pos x="173" y="432"/>
                </a:cxn>
                <a:cxn ang="0">
                  <a:pos x="164" y="362"/>
                </a:cxn>
                <a:cxn ang="0">
                  <a:pos x="158" y="328"/>
                </a:cxn>
                <a:cxn ang="0">
                  <a:pos x="150" y="295"/>
                </a:cxn>
                <a:cxn ang="0">
                  <a:pos x="131" y="231"/>
                </a:cxn>
                <a:cxn ang="0">
                  <a:pos x="106" y="170"/>
                </a:cxn>
                <a:cxn ang="0">
                  <a:pos x="77" y="112"/>
                </a:cxn>
                <a:cxn ang="0">
                  <a:pos x="60" y="84"/>
                </a:cxn>
                <a:cxn ang="0">
                  <a:pos x="41" y="58"/>
                </a:cxn>
                <a:cxn ang="0">
                  <a:pos x="21" y="32"/>
                </a:cxn>
                <a:cxn ang="0">
                  <a:pos x="0" y="6"/>
                </a:cxn>
                <a:cxn ang="0">
                  <a:pos x="7" y="0"/>
                </a:cxn>
                <a:cxn ang="0">
                  <a:pos x="28" y="26"/>
                </a:cxn>
                <a:cxn ang="0">
                  <a:pos x="47" y="52"/>
                </a:cxn>
                <a:cxn ang="0">
                  <a:pos x="67" y="79"/>
                </a:cxn>
                <a:cxn ang="0">
                  <a:pos x="84" y="107"/>
                </a:cxn>
                <a:cxn ang="0">
                  <a:pos x="114" y="165"/>
                </a:cxn>
                <a:cxn ang="0">
                  <a:pos x="139" y="228"/>
                </a:cxn>
                <a:cxn ang="0">
                  <a:pos x="158" y="292"/>
                </a:cxn>
                <a:cxn ang="0">
                  <a:pos x="166" y="326"/>
                </a:cxn>
                <a:cxn ang="0">
                  <a:pos x="172" y="360"/>
                </a:cxn>
                <a:cxn ang="0">
                  <a:pos x="181" y="432"/>
                </a:cxn>
                <a:cxn ang="0">
                  <a:pos x="183" y="506"/>
                </a:cxn>
                <a:cxn ang="0">
                  <a:pos x="175" y="506"/>
                </a:cxn>
              </a:cxnLst>
              <a:rect l="0" t="0" r="r" b="b"/>
              <a:pathLst>
                <a:path w="183" h="506">
                  <a:moveTo>
                    <a:pt x="175" y="506"/>
                  </a:moveTo>
                  <a:lnTo>
                    <a:pt x="173" y="432"/>
                  </a:lnTo>
                  <a:lnTo>
                    <a:pt x="164" y="362"/>
                  </a:lnTo>
                  <a:lnTo>
                    <a:pt x="158" y="328"/>
                  </a:lnTo>
                  <a:lnTo>
                    <a:pt x="150" y="295"/>
                  </a:lnTo>
                  <a:lnTo>
                    <a:pt x="131" y="231"/>
                  </a:lnTo>
                  <a:lnTo>
                    <a:pt x="106" y="170"/>
                  </a:lnTo>
                  <a:lnTo>
                    <a:pt x="77" y="112"/>
                  </a:lnTo>
                  <a:lnTo>
                    <a:pt x="60" y="84"/>
                  </a:lnTo>
                  <a:lnTo>
                    <a:pt x="41" y="58"/>
                  </a:lnTo>
                  <a:lnTo>
                    <a:pt x="21" y="32"/>
                  </a:lnTo>
                  <a:lnTo>
                    <a:pt x="0" y="6"/>
                  </a:lnTo>
                  <a:lnTo>
                    <a:pt x="7" y="0"/>
                  </a:lnTo>
                  <a:lnTo>
                    <a:pt x="28" y="26"/>
                  </a:lnTo>
                  <a:lnTo>
                    <a:pt x="47" y="52"/>
                  </a:lnTo>
                  <a:lnTo>
                    <a:pt x="67" y="79"/>
                  </a:lnTo>
                  <a:lnTo>
                    <a:pt x="84" y="107"/>
                  </a:lnTo>
                  <a:lnTo>
                    <a:pt x="114" y="165"/>
                  </a:lnTo>
                  <a:lnTo>
                    <a:pt x="139" y="228"/>
                  </a:lnTo>
                  <a:lnTo>
                    <a:pt x="158" y="292"/>
                  </a:lnTo>
                  <a:lnTo>
                    <a:pt x="166" y="326"/>
                  </a:lnTo>
                  <a:lnTo>
                    <a:pt x="172" y="360"/>
                  </a:lnTo>
                  <a:lnTo>
                    <a:pt x="181" y="432"/>
                  </a:lnTo>
                  <a:lnTo>
                    <a:pt x="183" y="506"/>
                  </a:lnTo>
                  <a:lnTo>
                    <a:pt x="175" y="50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7" name="Freeform 41"/>
            <p:cNvSpPr>
              <a:spLocks/>
            </p:cNvSpPr>
            <p:nvPr userDrawn="1"/>
          </p:nvSpPr>
          <p:spPr bwMode="auto">
            <a:xfrm>
              <a:off x="412" y="3845"/>
              <a:ext cx="1" cy="0"/>
            </a:xfrm>
            <a:custGeom>
              <a:avLst/>
              <a:gdLst/>
              <a:ahLst/>
              <a:cxnLst>
                <a:cxn ang="0">
                  <a:pos x="8" y="0"/>
                </a:cxn>
                <a:cxn ang="0">
                  <a:pos x="0" y="0"/>
                </a:cxn>
                <a:cxn ang="0">
                  <a:pos x="8" y="0"/>
                </a:cxn>
              </a:cxnLst>
              <a:rect l="0" t="0" r="r" b="b"/>
              <a:pathLst>
                <a:path w="8">
                  <a:moveTo>
                    <a:pt x="8" y="0"/>
                  </a:moveTo>
                  <a:lnTo>
                    <a:pt x="0" y="0"/>
                  </a:lnTo>
                  <a:lnTo>
                    <a:pt x="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8" name="Freeform 42"/>
            <p:cNvSpPr>
              <a:spLocks/>
            </p:cNvSpPr>
            <p:nvPr userDrawn="1"/>
          </p:nvSpPr>
          <p:spPr bwMode="auto">
            <a:xfrm>
              <a:off x="324" y="3746"/>
              <a:ext cx="64" cy="28"/>
            </a:xfrm>
            <a:custGeom>
              <a:avLst/>
              <a:gdLst/>
              <a:ahLst/>
              <a:cxnLst>
                <a:cxn ang="0">
                  <a:pos x="436" y="208"/>
                </a:cxn>
                <a:cxn ang="0">
                  <a:pos x="413" y="184"/>
                </a:cxn>
                <a:cxn ang="0">
                  <a:pos x="391" y="161"/>
                </a:cxn>
                <a:cxn ang="0">
                  <a:pos x="367" y="139"/>
                </a:cxn>
                <a:cxn ang="0">
                  <a:pos x="342" y="120"/>
                </a:cxn>
                <a:cxn ang="0">
                  <a:pos x="291" y="86"/>
                </a:cxn>
                <a:cxn ang="0">
                  <a:pos x="239" y="58"/>
                </a:cxn>
                <a:cxn ang="0">
                  <a:pos x="211" y="47"/>
                </a:cxn>
                <a:cxn ang="0">
                  <a:pos x="182" y="37"/>
                </a:cxn>
                <a:cxn ang="0">
                  <a:pos x="153" y="28"/>
                </a:cxn>
                <a:cxn ang="0">
                  <a:pos x="125" y="21"/>
                </a:cxn>
                <a:cxn ang="0">
                  <a:pos x="94" y="15"/>
                </a:cxn>
                <a:cxn ang="0">
                  <a:pos x="65" y="12"/>
                </a:cxn>
                <a:cxn ang="0">
                  <a:pos x="33" y="9"/>
                </a:cxn>
                <a:cxn ang="0">
                  <a:pos x="0" y="8"/>
                </a:cxn>
                <a:cxn ang="0">
                  <a:pos x="0" y="0"/>
                </a:cxn>
                <a:cxn ang="0">
                  <a:pos x="33" y="1"/>
                </a:cxn>
                <a:cxn ang="0">
                  <a:pos x="65" y="4"/>
                </a:cxn>
                <a:cxn ang="0">
                  <a:pos x="96" y="7"/>
                </a:cxn>
                <a:cxn ang="0">
                  <a:pos x="127" y="13"/>
                </a:cxn>
                <a:cxn ang="0">
                  <a:pos x="156" y="20"/>
                </a:cxn>
                <a:cxn ang="0">
                  <a:pos x="186" y="29"/>
                </a:cxn>
                <a:cxn ang="0">
                  <a:pos x="214" y="39"/>
                </a:cxn>
                <a:cxn ang="0">
                  <a:pos x="244" y="50"/>
                </a:cxn>
                <a:cxn ang="0">
                  <a:pos x="297" y="79"/>
                </a:cxn>
                <a:cxn ang="0">
                  <a:pos x="348" y="113"/>
                </a:cxn>
                <a:cxn ang="0">
                  <a:pos x="373" y="132"/>
                </a:cxn>
                <a:cxn ang="0">
                  <a:pos x="396" y="154"/>
                </a:cxn>
                <a:cxn ang="0">
                  <a:pos x="419" y="177"/>
                </a:cxn>
                <a:cxn ang="0">
                  <a:pos x="442" y="201"/>
                </a:cxn>
                <a:cxn ang="0">
                  <a:pos x="436" y="208"/>
                </a:cxn>
              </a:cxnLst>
              <a:rect l="0" t="0" r="r" b="b"/>
              <a:pathLst>
                <a:path w="442" h="208">
                  <a:moveTo>
                    <a:pt x="436" y="208"/>
                  </a:moveTo>
                  <a:lnTo>
                    <a:pt x="413" y="184"/>
                  </a:lnTo>
                  <a:lnTo>
                    <a:pt x="391" y="161"/>
                  </a:lnTo>
                  <a:lnTo>
                    <a:pt x="367" y="139"/>
                  </a:lnTo>
                  <a:lnTo>
                    <a:pt x="342" y="120"/>
                  </a:lnTo>
                  <a:lnTo>
                    <a:pt x="291" y="86"/>
                  </a:lnTo>
                  <a:lnTo>
                    <a:pt x="239" y="58"/>
                  </a:lnTo>
                  <a:lnTo>
                    <a:pt x="211" y="47"/>
                  </a:lnTo>
                  <a:lnTo>
                    <a:pt x="182" y="37"/>
                  </a:lnTo>
                  <a:lnTo>
                    <a:pt x="153" y="28"/>
                  </a:lnTo>
                  <a:lnTo>
                    <a:pt x="125" y="21"/>
                  </a:lnTo>
                  <a:lnTo>
                    <a:pt x="94" y="15"/>
                  </a:lnTo>
                  <a:lnTo>
                    <a:pt x="65" y="12"/>
                  </a:lnTo>
                  <a:lnTo>
                    <a:pt x="33" y="9"/>
                  </a:lnTo>
                  <a:lnTo>
                    <a:pt x="0" y="8"/>
                  </a:lnTo>
                  <a:lnTo>
                    <a:pt x="0" y="0"/>
                  </a:lnTo>
                  <a:lnTo>
                    <a:pt x="33" y="1"/>
                  </a:lnTo>
                  <a:lnTo>
                    <a:pt x="65" y="4"/>
                  </a:lnTo>
                  <a:lnTo>
                    <a:pt x="96" y="7"/>
                  </a:lnTo>
                  <a:lnTo>
                    <a:pt x="127" y="13"/>
                  </a:lnTo>
                  <a:lnTo>
                    <a:pt x="156" y="20"/>
                  </a:lnTo>
                  <a:lnTo>
                    <a:pt x="186" y="29"/>
                  </a:lnTo>
                  <a:lnTo>
                    <a:pt x="214" y="39"/>
                  </a:lnTo>
                  <a:lnTo>
                    <a:pt x="244" y="50"/>
                  </a:lnTo>
                  <a:lnTo>
                    <a:pt x="297" y="79"/>
                  </a:lnTo>
                  <a:lnTo>
                    <a:pt x="348" y="113"/>
                  </a:lnTo>
                  <a:lnTo>
                    <a:pt x="373" y="132"/>
                  </a:lnTo>
                  <a:lnTo>
                    <a:pt x="396" y="154"/>
                  </a:lnTo>
                  <a:lnTo>
                    <a:pt x="419" y="177"/>
                  </a:lnTo>
                  <a:lnTo>
                    <a:pt x="442" y="201"/>
                  </a:lnTo>
                  <a:lnTo>
                    <a:pt x="436" y="20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59" name="Freeform 43"/>
            <p:cNvSpPr>
              <a:spLocks/>
            </p:cNvSpPr>
            <p:nvPr userDrawn="1"/>
          </p:nvSpPr>
          <p:spPr bwMode="auto">
            <a:xfrm>
              <a:off x="387" y="3773"/>
              <a:ext cx="1" cy="1"/>
            </a:xfrm>
            <a:custGeom>
              <a:avLst/>
              <a:gdLst/>
              <a:ahLst/>
              <a:cxnLst>
                <a:cxn ang="0">
                  <a:pos x="7" y="1"/>
                </a:cxn>
                <a:cxn ang="0">
                  <a:pos x="6" y="0"/>
                </a:cxn>
                <a:cxn ang="0">
                  <a:pos x="0" y="7"/>
                </a:cxn>
                <a:cxn ang="0">
                  <a:pos x="7" y="1"/>
                </a:cxn>
              </a:cxnLst>
              <a:rect l="0" t="0" r="r" b="b"/>
              <a:pathLst>
                <a:path w="7" h="7">
                  <a:moveTo>
                    <a:pt x="7" y="1"/>
                  </a:moveTo>
                  <a:lnTo>
                    <a:pt x="6" y="0"/>
                  </a:lnTo>
                  <a:lnTo>
                    <a:pt x="0" y="7"/>
                  </a:lnTo>
                  <a:lnTo>
                    <a:pt x="7"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0" name="Freeform 44"/>
            <p:cNvSpPr>
              <a:spLocks/>
            </p:cNvSpPr>
            <p:nvPr userDrawn="1"/>
          </p:nvSpPr>
          <p:spPr bwMode="auto">
            <a:xfrm>
              <a:off x="289" y="3746"/>
              <a:ext cx="35" cy="5"/>
            </a:xfrm>
            <a:custGeom>
              <a:avLst/>
              <a:gdLst/>
              <a:ahLst/>
              <a:cxnLst>
                <a:cxn ang="0">
                  <a:pos x="249" y="8"/>
                </a:cxn>
                <a:cxn ang="0">
                  <a:pos x="175" y="11"/>
                </a:cxn>
                <a:cxn ang="0">
                  <a:pos x="142" y="13"/>
                </a:cxn>
                <a:cxn ang="0">
                  <a:pos x="110" y="17"/>
                </a:cxn>
                <a:cxn ang="0">
                  <a:pos x="52" y="28"/>
                </a:cxn>
                <a:cxn ang="0">
                  <a:pos x="28" y="36"/>
                </a:cxn>
                <a:cxn ang="0">
                  <a:pos x="5" y="44"/>
                </a:cxn>
                <a:cxn ang="0">
                  <a:pos x="0" y="36"/>
                </a:cxn>
                <a:cxn ang="0">
                  <a:pos x="24" y="28"/>
                </a:cxn>
                <a:cxn ang="0">
                  <a:pos x="49" y="20"/>
                </a:cxn>
                <a:cxn ang="0">
                  <a:pos x="108" y="9"/>
                </a:cxn>
                <a:cxn ang="0">
                  <a:pos x="140" y="5"/>
                </a:cxn>
                <a:cxn ang="0">
                  <a:pos x="175" y="3"/>
                </a:cxn>
                <a:cxn ang="0">
                  <a:pos x="249" y="0"/>
                </a:cxn>
                <a:cxn ang="0">
                  <a:pos x="249" y="8"/>
                </a:cxn>
              </a:cxnLst>
              <a:rect l="0" t="0" r="r" b="b"/>
              <a:pathLst>
                <a:path w="249" h="44">
                  <a:moveTo>
                    <a:pt x="249" y="8"/>
                  </a:moveTo>
                  <a:lnTo>
                    <a:pt x="175" y="11"/>
                  </a:lnTo>
                  <a:lnTo>
                    <a:pt x="142" y="13"/>
                  </a:lnTo>
                  <a:lnTo>
                    <a:pt x="110" y="17"/>
                  </a:lnTo>
                  <a:lnTo>
                    <a:pt x="52" y="28"/>
                  </a:lnTo>
                  <a:lnTo>
                    <a:pt x="28" y="36"/>
                  </a:lnTo>
                  <a:lnTo>
                    <a:pt x="5" y="44"/>
                  </a:lnTo>
                  <a:lnTo>
                    <a:pt x="0" y="36"/>
                  </a:lnTo>
                  <a:lnTo>
                    <a:pt x="24" y="28"/>
                  </a:lnTo>
                  <a:lnTo>
                    <a:pt x="49" y="20"/>
                  </a:lnTo>
                  <a:lnTo>
                    <a:pt x="108" y="9"/>
                  </a:lnTo>
                  <a:lnTo>
                    <a:pt x="140" y="5"/>
                  </a:lnTo>
                  <a:lnTo>
                    <a:pt x="175" y="3"/>
                  </a:lnTo>
                  <a:lnTo>
                    <a:pt x="249" y="0"/>
                  </a:lnTo>
                  <a:lnTo>
                    <a:pt x="249"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1" name="Freeform 45"/>
            <p:cNvSpPr>
              <a:spLocks/>
            </p:cNvSpPr>
            <p:nvPr userDrawn="1"/>
          </p:nvSpPr>
          <p:spPr bwMode="auto">
            <a:xfrm>
              <a:off x="324" y="3746"/>
              <a:ext cx="1" cy="0"/>
            </a:xfrm>
            <a:custGeom>
              <a:avLst/>
              <a:gdLst/>
              <a:ahLst/>
              <a:cxnLst>
                <a:cxn ang="0">
                  <a:pos x="0" y="0"/>
                </a:cxn>
                <a:cxn ang="0">
                  <a:pos x="0" y="8"/>
                </a:cxn>
                <a:cxn ang="0">
                  <a:pos x="0" y="0"/>
                </a:cxn>
              </a:cxnLst>
              <a:rect l="0" t="0" r="r" b="b"/>
              <a:pathLst>
                <a:path h="8">
                  <a:moveTo>
                    <a:pt x="0" y="0"/>
                  </a:moveTo>
                  <a:lnTo>
                    <a:pt x="0"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2" name="Freeform 46"/>
            <p:cNvSpPr>
              <a:spLocks/>
            </p:cNvSpPr>
            <p:nvPr userDrawn="1"/>
          </p:nvSpPr>
          <p:spPr bwMode="auto">
            <a:xfrm>
              <a:off x="274" y="3749"/>
              <a:ext cx="19" cy="14"/>
            </a:xfrm>
            <a:custGeom>
              <a:avLst/>
              <a:gdLst/>
              <a:ahLst/>
              <a:cxnLst>
                <a:cxn ang="0">
                  <a:pos x="109" y="8"/>
                </a:cxn>
                <a:cxn ang="0">
                  <a:pos x="89" y="17"/>
                </a:cxn>
                <a:cxn ang="0">
                  <a:pos x="69" y="26"/>
                </a:cxn>
                <a:cxn ang="0">
                  <a:pos x="53" y="37"/>
                </a:cxn>
                <a:cxn ang="0">
                  <a:pos x="40" y="49"/>
                </a:cxn>
                <a:cxn ang="0">
                  <a:pos x="29" y="62"/>
                </a:cxn>
                <a:cxn ang="0">
                  <a:pos x="20" y="75"/>
                </a:cxn>
                <a:cxn ang="0">
                  <a:pos x="13" y="90"/>
                </a:cxn>
                <a:cxn ang="0">
                  <a:pos x="9" y="104"/>
                </a:cxn>
                <a:cxn ang="0">
                  <a:pos x="0" y="102"/>
                </a:cxn>
                <a:cxn ang="0">
                  <a:pos x="5" y="86"/>
                </a:cxn>
                <a:cxn ang="0">
                  <a:pos x="12" y="70"/>
                </a:cxn>
                <a:cxn ang="0">
                  <a:pos x="22" y="57"/>
                </a:cxn>
                <a:cxn ang="0">
                  <a:pos x="33" y="43"/>
                </a:cxn>
                <a:cxn ang="0">
                  <a:pos x="48" y="30"/>
                </a:cxn>
                <a:cxn ang="0">
                  <a:pos x="64" y="19"/>
                </a:cxn>
                <a:cxn ang="0">
                  <a:pos x="84" y="9"/>
                </a:cxn>
                <a:cxn ang="0">
                  <a:pos x="104" y="0"/>
                </a:cxn>
                <a:cxn ang="0">
                  <a:pos x="109" y="8"/>
                </a:cxn>
              </a:cxnLst>
              <a:rect l="0" t="0" r="r" b="b"/>
              <a:pathLst>
                <a:path w="109" h="104">
                  <a:moveTo>
                    <a:pt x="109" y="8"/>
                  </a:moveTo>
                  <a:lnTo>
                    <a:pt x="89" y="17"/>
                  </a:lnTo>
                  <a:lnTo>
                    <a:pt x="69" y="26"/>
                  </a:lnTo>
                  <a:lnTo>
                    <a:pt x="53" y="37"/>
                  </a:lnTo>
                  <a:lnTo>
                    <a:pt x="40" y="49"/>
                  </a:lnTo>
                  <a:lnTo>
                    <a:pt x="29" y="62"/>
                  </a:lnTo>
                  <a:lnTo>
                    <a:pt x="20" y="75"/>
                  </a:lnTo>
                  <a:lnTo>
                    <a:pt x="13" y="90"/>
                  </a:lnTo>
                  <a:lnTo>
                    <a:pt x="9" y="104"/>
                  </a:lnTo>
                  <a:lnTo>
                    <a:pt x="0" y="102"/>
                  </a:lnTo>
                  <a:lnTo>
                    <a:pt x="5" y="86"/>
                  </a:lnTo>
                  <a:lnTo>
                    <a:pt x="12" y="70"/>
                  </a:lnTo>
                  <a:lnTo>
                    <a:pt x="22" y="57"/>
                  </a:lnTo>
                  <a:lnTo>
                    <a:pt x="33" y="43"/>
                  </a:lnTo>
                  <a:lnTo>
                    <a:pt x="48" y="30"/>
                  </a:lnTo>
                  <a:lnTo>
                    <a:pt x="64" y="19"/>
                  </a:lnTo>
                  <a:lnTo>
                    <a:pt x="84" y="9"/>
                  </a:lnTo>
                  <a:lnTo>
                    <a:pt x="104" y="0"/>
                  </a:lnTo>
                  <a:lnTo>
                    <a:pt x="109"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3" name="Freeform 47"/>
            <p:cNvSpPr>
              <a:spLocks/>
            </p:cNvSpPr>
            <p:nvPr userDrawn="1"/>
          </p:nvSpPr>
          <p:spPr bwMode="auto">
            <a:xfrm>
              <a:off x="289" y="3749"/>
              <a:ext cx="1" cy="0"/>
            </a:xfrm>
            <a:custGeom>
              <a:avLst/>
              <a:gdLst/>
              <a:ahLst/>
              <a:cxnLst>
                <a:cxn ang="0">
                  <a:pos x="0" y="0"/>
                </a:cxn>
                <a:cxn ang="0">
                  <a:pos x="5" y="8"/>
                </a:cxn>
                <a:cxn ang="0">
                  <a:pos x="0" y="0"/>
                </a:cxn>
              </a:cxnLst>
              <a:rect l="0" t="0" r="r" b="b"/>
              <a:pathLst>
                <a:path w="5" h="8">
                  <a:moveTo>
                    <a:pt x="0" y="0"/>
                  </a:moveTo>
                  <a:lnTo>
                    <a:pt x="5"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4" name="Freeform 48"/>
            <p:cNvSpPr>
              <a:spLocks/>
            </p:cNvSpPr>
            <p:nvPr userDrawn="1"/>
          </p:nvSpPr>
          <p:spPr bwMode="auto">
            <a:xfrm>
              <a:off x="271" y="3764"/>
              <a:ext cx="2" cy="50"/>
            </a:xfrm>
            <a:custGeom>
              <a:avLst/>
              <a:gdLst/>
              <a:ahLst/>
              <a:cxnLst>
                <a:cxn ang="0">
                  <a:pos x="30" y="1"/>
                </a:cxn>
                <a:cxn ang="0">
                  <a:pos x="24" y="46"/>
                </a:cxn>
                <a:cxn ang="0">
                  <a:pos x="18" y="119"/>
                </a:cxn>
                <a:cxn ang="0">
                  <a:pos x="12" y="218"/>
                </a:cxn>
                <a:cxn ang="0">
                  <a:pos x="9" y="346"/>
                </a:cxn>
                <a:cxn ang="0">
                  <a:pos x="0" y="346"/>
                </a:cxn>
                <a:cxn ang="0">
                  <a:pos x="3" y="218"/>
                </a:cxn>
                <a:cxn ang="0">
                  <a:pos x="9" y="119"/>
                </a:cxn>
                <a:cxn ang="0">
                  <a:pos x="14" y="46"/>
                </a:cxn>
                <a:cxn ang="0">
                  <a:pos x="21" y="0"/>
                </a:cxn>
                <a:cxn ang="0">
                  <a:pos x="30" y="1"/>
                </a:cxn>
              </a:cxnLst>
              <a:rect l="0" t="0" r="r" b="b"/>
              <a:pathLst>
                <a:path w="30" h="346">
                  <a:moveTo>
                    <a:pt x="30" y="1"/>
                  </a:moveTo>
                  <a:lnTo>
                    <a:pt x="24" y="46"/>
                  </a:lnTo>
                  <a:lnTo>
                    <a:pt x="18" y="119"/>
                  </a:lnTo>
                  <a:lnTo>
                    <a:pt x="12" y="218"/>
                  </a:lnTo>
                  <a:lnTo>
                    <a:pt x="9" y="346"/>
                  </a:lnTo>
                  <a:lnTo>
                    <a:pt x="0" y="346"/>
                  </a:lnTo>
                  <a:lnTo>
                    <a:pt x="3" y="218"/>
                  </a:lnTo>
                  <a:lnTo>
                    <a:pt x="9" y="119"/>
                  </a:lnTo>
                  <a:lnTo>
                    <a:pt x="14" y="46"/>
                  </a:lnTo>
                  <a:lnTo>
                    <a:pt x="21" y="0"/>
                  </a:lnTo>
                  <a:lnTo>
                    <a:pt x="3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5" name="Freeform 49"/>
            <p:cNvSpPr>
              <a:spLocks/>
            </p:cNvSpPr>
            <p:nvPr userDrawn="1"/>
          </p:nvSpPr>
          <p:spPr bwMode="auto">
            <a:xfrm>
              <a:off x="274" y="3764"/>
              <a:ext cx="1" cy="1"/>
            </a:xfrm>
            <a:custGeom>
              <a:avLst/>
              <a:gdLst/>
              <a:ahLst/>
              <a:cxnLst>
                <a:cxn ang="0">
                  <a:pos x="0" y="0"/>
                </a:cxn>
                <a:cxn ang="0">
                  <a:pos x="9" y="1"/>
                </a:cxn>
                <a:cxn ang="0">
                  <a:pos x="9" y="2"/>
                </a:cxn>
                <a:cxn ang="0">
                  <a:pos x="0" y="0"/>
                </a:cxn>
              </a:cxnLst>
              <a:rect l="0" t="0" r="r" b="b"/>
              <a:pathLst>
                <a:path w="9" h="2">
                  <a:moveTo>
                    <a:pt x="0" y="0"/>
                  </a:moveTo>
                  <a:lnTo>
                    <a:pt x="9" y="1"/>
                  </a:lnTo>
                  <a:lnTo>
                    <a:pt x="9" y="2"/>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6" name="Freeform 50"/>
            <p:cNvSpPr>
              <a:spLocks/>
            </p:cNvSpPr>
            <p:nvPr userDrawn="1"/>
          </p:nvSpPr>
          <p:spPr bwMode="auto">
            <a:xfrm>
              <a:off x="269" y="3813"/>
              <a:ext cx="3" cy="63"/>
            </a:xfrm>
            <a:custGeom>
              <a:avLst/>
              <a:gdLst/>
              <a:ahLst/>
              <a:cxnLst>
                <a:cxn ang="0">
                  <a:pos x="23" y="0"/>
                </a:cxn>
                <a:cxn ang="0">
                  <a:pos x="21" y="59"/>
                </a:cxn>
                <a:cxn ang="0">
                  <a:pos x="18" y="101"/>
                </a:cxn>
                <a:cxn ang="0">
                  <a:pos x="14" y="165"/>
                </a:cxn>
                <a:cxn ang="0">
                  <a:pos x="10" y="256"/>
                </a:cxn>
                <a:cxn ang="0">
                  <a:pos x="9" y="437"/>
                </a:cxn>
                <a:cxn ang="0">
                  <a:pos x="0" y="437"/>
                </a:cxn>
                <a:cxn ang="0">
                  <a:pos x="1" y="256"/>
                </a:cxn>
                <a:cxn ang="0">
                  <a:pos x="5" y="165"/>
                </a:cxn>
                <a:cxn ang="0">
                  <a:pos x="9" y="101"/>
                </a:cxn>
                <a:cxn ang="0">
                  <a:pos x="12" y="59"/>
                </a:cxn>
                <a:cxn ang="0">
                  <a:pos x="14" y="0"/>
                </a:cxn>
                <a:cxn ang="0">
                  <a:pos x="23" y="0"/>
                </a:cxn>
              </a:cxnLst>
              <a:rect l="0" t="0" r="r" b="b"/>
              <a:pathLst>
                <a:path w="23" h="437">
                  <a:moveTo>
                    <a:pt x="23" y="0"/>
                  </a:moveTo>
                  <a:lnTo>
                    <a:pt x="21" y="59"/>
                  </a:lnTo>
                  <a:lnTo>
                    <a:pt x="18" y="101"/>
                  </a:lnTo>
                  <a:lnTo>
                    <a:pt x="14" y="165"/>
                  </a:lnTo>
                  <a:lnTo>
                    <a:pt x="10" y="256"/>
                  </a:lnTo>
                  <a:lnTo>
                    <a:pt x="9" y="437"/>
                  </a:lnTo>
                  <a:lnTo>
                    <a:pt x="0" y="437"/>
                  </a:lnTo>
                  <a:lnTo>
                    <a:pt x="1" y="256"/>
                  </a:lnTo>
                  <a:lnTo>
                    <a:pt x="5" y="165"/>
                  </a:lnTo>
                  <a:lnTo>
                    <a:pt x="9" y="101"/>
                  </a:lnTo>
                  <a:lnTo>
                    <a:pt x="12" y="59"/>
                  </a:lnTo>
                  <a:lnTo>
                    <a:pt x="14" y="0"/>
                  </a:lnTo>
                  <a:lnTo>
                    <a:pt x="23"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7" name="Freeform 51"/>
            <p:cNvSpPr>
              <a:spLocks/>
            </p:cNvSpPr>
            <p:nvPr userDrawn="1"/>
          </p:nvSpPr>
          <p:spPr bwMode="auto">
            <a:xfrm>
              <a:off x="271" y="3813"/>
              <a:ext cx="1" cy="0"/>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8" name="Freeform 52"/>
            <p:cNvSpPr>
              <a:spLocks/>
            </p:cNvSpPr>
            <p:nvPr userDrawn="1"/>
          </p:nvSpPr>
          <p:spPr bwMode="auto">
            <a:xfrm>
              <a:off x="257" y="3876"/>
              <a:ext cx="17" cy="61"/>
            </a:xfrm>
            <a:custGeom>
              <a:avLst/>
              <a:gdLst/>
              <a:ahLst/>
              <a:cxnLst>
                <a:cxn ang="0">
                  <a:pos x="94" y="2"/>
                </a:cxn>
                <a:cxn ang="0">
                  <a:pos x="81" y="39"/>
                </a:cxn>
                <a:cxn ang="0">
                  <a:pos x="51" y="135"/>
                </a:cxn>
                <a:cxn ang="0">
                  <a:pos x="37" y="197"/>
                </a:cxn>
                <a:cxn ang="0">
                  <a:pos x="23" y="268"/>
                </a:cxn>
                <a:cxn ang="0">
                  <a:pos x="17" y="306"/>
                </a:cxn>
                <a:cxn ang="0">
                  <a:pos x="13" y="344"/>
                </a:cxn>
                <a:cxn ang="0">
                  <a:pos x="11" y="384"/>
                </a:cxn>
                <a:cxn ang="0">
                  <a:pos x="9" y="424"/>
                </a:cxn>
                <a:cxn ang="0">
                  <a:pos x="0" y="424"/>
                </a:cxn>
                <a:cxn ang="0">
                  <a:pos x="1" y="384"/>
                </a:cxn>
                <a:cxn ang="0">
                  <a:pos x="4" y="344"/>
                </a:cxn>
                <a:cxn ang="0">
                  <a:pos x="8" y="306"/>
                </a:cxn>
                <a:cxn ang="0">
                  <a:pos x="14" y="267"/>
                </a:cxn>
                <a:cxn ang="0">
                  <a:pos x="27" y="196"/>
                </a:cxn>
                <a:cxn ang="0">
                  <a:pos x="42" y="132"/>
                </a:cxn>
                <a:cxn ang="0">
                  <a:pos x="72" y="37"/>
                </a:cxn>
                <a:cxn ang="0">
                  <a:pos x="85" y="0"/>
                </a:cxn>
                <a:cxn ang="0">
                  <a:pos x="94" y="2"/>
                </a:cxn>
              </a:cxnLst>
              <a:rect l="0" t="0" r="r" b="b"/>
              <a:pathLst>
                <a:path w="94" h="424">
                  <a:moveTo>
                    <a:pt x="94" y="2"/>
                  </a:moveTo>
                  <a:lnTo>
                    <a:pt x="81" y="39"/>
                  </a:lnTo>
                  <a:lnTo>
                    <a:pt x="51" y="135"/>
                  </a:lnTo>
                  <a:lnTo>
                    <a:pt x="37" y="197"/>
                  </a:lnTo>
                  <a:lnTo>
                    <a:pt x="23" y="268"/>
                  </a:lnTo>
                  <a:lnTo>
                    <a:pt x="17" y="306"/>
                  </a:lnTo>
                  <a:lnTo>
                    <a:pt x="13" y="344"/>
                  </a:lnTo>
                  <a:lnTo>
                    <a:pt x="11" y="384"/>
                  </a:lnTo>
                  <a:lnTo>
                    <a:pt x="9" y="424"/>
                  </a:lnTo>
                  <a:lnTo>
                    <a:pt x="0" y="424"/>
                  </a:lnTo>
                  <a:lnTo>
                    <a:pt x="1" y="384"/>
                  </a:lnTo>
                  <a:lnTo>
                    <a:pt x="4" y="344"/>
                  </a:lnTo>
                  <a:lnTo>
                    <a:pt x="8" y="306"/>
                  </a:lnTo>
                  <a:lnTo>
                    <a:pt x="14" y="267"/>
                  </a:lnTo>
                  <a:lnTo>
                    <a:pt x="27" y="196"/>
                  </a:lnTo>
                  <a:lnTo>
                    <a:pt x="42" y="132"/>
                  </a:lnTo>
                  <a:lnTo>
                    <a:pt x="72" y="37"/>
                  </a:lnTo>
                  <a:lnTo>
                    <a:pt x="85" y="0"/>
                  </a:lnTo>
                  <a:lnTo>
                    <a:pt x="94" y="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69" name="Freeform 53"/>
            <p:cNvSpPr>
              <a:spLocks/>
            </p:cNvSpPr>
            <p:nvPr userDrawn="1"/>
          </p:nvSpPr>
          <p:spPr bwMode="auto">
            <a:xfrm>
              <a:off x="269" y="3876"/>
              <a:ext cx="1" cy="1"/>
            </a:xfrm>
            <a:custGeom>
              <a:avLst/>
              <a:gdLst/>
              <a:ahLst/>
              <a:cxnLst>
                <a:cxn ang="0">
                  <a:pos x="9" y="1"/>
                </a:cxn>
                <a:cxn ang="0">
                  <a:pos x="9" y="2"/>
                </a:cxn>
                <a:cxn ang="0">
                  <a:pos x="0" y="0"/>
                </a:cxn>
                <a:cxn ang="0">
                  <a:pos x="0" y="1"/>
                </a:cxn>
                <a:cxn ang="0">
                  <a:pos x="9" y="1"/>
                </a:cxn>
              </a:cxnLst>
              <a:rect l="0" t="0" r="r" b="b"/>
              <a:pathLst>
                <a:path w="9" h="2">
                  <a:moveTo>
                    <a:pt x="9" y="1"/>
                  </a:moveTo>
                  <a:lnTo>
                    <a:pt x="9" y="2"/>
                  </a:lnTo>
                  <a:lnTo>
                    <a:pt x="0" y="0"/>
                  </a:lnTo>
                  <a:lnTo>
                    <a:pt x="0" y="1"/>
                  </a:lnTo>
                  <a:lnTo>
                    <a:pt x="9"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0" name="Freeform 54"/>
            <p:cNvSpPr>
              <a:spLocks/>
            </p:cNvSpPr>
            <p:nvPr userDrawn="1"/>
          </p:nvSpPr>
          <p:spPr bwMode="auto">
            <a:xfrm>
              <a:off x="257" y="3938"/>
              <a:ext cx="17" cy="74"/>
            </a:xfrm>
            <a:custGeom>
              <a:avLst/>
              <a:gdLst/>
              <a:ahLst/>
              <a:cxnLst>
                <a:cxn ang="0">
                  <a:pos x="9" y="0"/>
                </a:cxn>
                <a:cxn ang="0">
                  <a:pos x="13" y="87"/>
                </a:cxn>
                <a:cxn ang="0">
                  <a:pos x="23" y="177"/>
                </a:cxn>
                <a:cxn ang="0">
                  <a:pos x="37" y="266"/>
                </a:cxn>
                <a:cxn ang="0">
                  <a:pos x="52" y="347"/>
                </a:cxn>
                <a:cxn ang="0">
                  <a:pos x="68" y="418"/>
                </a:cxn>
                <a:cxn ang="0">
                  <a:pos x="82" y="475"/>
                </a:cxn>
                <a:cxn ang="0">
                  <a:pos x="95" y="527"/>
                </a:cxn>
                <a:cxn ang="0">
                  <a:pos x="86" y="529"/>
                </a:cxn>
                <a:cxn ang="0">
                  <a:pos x="73" y="478"/>
                </a:cxn>
                <a:cxn ang="0">
                  <a:pos x="59" y="421"/>
                </a:cxn>
                <a:cxn ang="0">
                  <a:pos x="43" y="349"/>
                </a:cxn>
                <a:cxn ang="0">
                  <a:pos x="27" y="267"/>
                </a:cxn>
                <a:cxn ang="0">
                  <a:pos x="14" y="178"/>
                </a:cxn>
                <a:cxn ang="0">
                  <a:pos x="4" y="88"/>
                </a:cxn>
                <a:cxn ang="0">
                  <a:pos x="0" y="0"/>
                </a:cxn>
                <a:cxn ang="0">
                  <a:pos x="9" y="0"/>
                </a:cxn>
              </a:cxnLst>
              <a:rect l="0" t="0" r="r" b="b"/>
              <a:pathLst>
                <a:path w="95" h="529">
                  <a:moveTo>
                    <a:pt x="9" y="0"/>
                  </a:moveTo>
                  <a:lnTo>
                    <a:pt x="13" y="87"/>
                  </a:lnTo>
                  <a:lnTo>
                    <a:pt x="23" y="177"/>
                  </a:lnTo>
                  <a:lnTo>
                    <a:pt x="37" y="266"/>
                  </a:lnTo>
                  <a:lnTo>
                    <a:pt x="52" y="347"/>
                  </a:lnTo>
                  <a:lnTo>
                    <a:pt x="68" y="418"/>
                  </a:lnTo>
                  <a:lnTo>
                    <a:pt x="82" y="475"/>
                  </a:lnTo>
                  <a:lnTo>
                    <a:pt x="95" y="527"/>
                  </a:lnTo>
                  <a:lnTo>
                    <a:pt x="86" y="529"/>
                  </a:lnTo>
                  <a:lnTo>
                    <a:pt x="73" y="478"/>
                  </a:lnTo>
                  <a:lnTo>
                    <a:pt x="59" y="421"/>
                  </a:lnTo>
                  <a:lnTo>
                    <a:pt x="43" y="349"/>
                  </a:lnTo>
                  <a:lnTo>
                    <a:pt x="27" y="267"/>
                  </a:lnTo>
                  <a:lnTo>
                    <a:pt x="14" y="178"/>
                  </a:lnTo>
                  <a:lnTo>
                    <a:pt x="4" y="88"/>
                  </a:ln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1" name="Freeform 55"/>
            <p:cNvSpPr>
              <a:spLocks/>
            </p:cNvSpPr>
            <p:nvPr userDrawn="1"/>
          </p:nvSpPr>
          <p:spPr bwMode="auto">
            <a:xfrm>
              <a:off x="257" y="3938"/>
              <a:ext cx="1" cy="0"/>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2" name="Freeform 56"/>
            <p:cNvSpPr>
              <a:spLocks/>
            </p:cNvSpPr>
            <p:nvPr userDrawn="1"/>
          </p:nvSpPr>
          <p:spPr bwMode="auto">
            <a:xfrm>
              <a:off x="269" y="4012"/>
              <a:ext cx="4" cy="86"/>
            </a:xfrm>
            <a:custGeom>
              <a:avLst/>
              <a:gdLst/>
              <a:ahLst/>
              <a:cxnLst>
                <a:cxn ang="0">
                  <a:pos x="9" y="0"/>
                </a:cxn>
                <a:cxn ang="0">
                  <a:pos x="11" y="210"/>
                </a:cxn>
                <a:cxn ang="0">
                  <a:pos x="14" y="379"/>
                </a:cxn>
                <a:cxn ang="0">
                  <a:pos x="20" y="511"/>
                </a:cxn>
                <a:cxn ang="0">
                  <a:pos x="23" y="561"/>
                </a:cxn>
                <a:cxn ang="0">
                  <a:pos x="27" y="602"/>
                </a:cxn>
                <a:cxn ang="0">
                  <a:pos x="18" y="603"/>
                </a:cxn>
                <a:cxn ang="0">
                  <a:pos x="14" y="562"/>
                </a:cxn>
                <a:cxn ang="0">
                  <a:pos x="11" y="511"/>
                </a:cxn>
                <a:cxn ang="0">
                  <a:pos x="5" y="379"/>
                </a:cxn>
                <a:cxn ang="0">
                  <a:pos x="1" y="210"/>
                </a:cxn>
                <a:cxn ang="0">
                  <a:pos x="0" y="0"/>
                </a:cxn>
                <a:cxn ang="0">
                  <a:pos x="9" y="0"/>
                </a:cxn>
              </a:cxnLst>
              <a:rect l="0" t="0" r="r" b="b"/>
              <a:pathLst>
                <a:path w="27" h="603">
                  <a:moveTo>
                    <a:pt x="9" y="0"/>
                  </a:moveTo>
                  <a:lnTo>
                    <a:pt x="11" y="210"/>
                  </a:lnTo>
                  <a:lnTo>
                    <a:pt x="14" y="379"/>
                  </a:lnTo>
                  <a:lnTo>
                    <a:pt x="20" y="511"/>
                  </a:lnTo>
                  <a:lnTo>
                    <a:pt x="23" y="561"/>
                  </a:lnTo>
                  <a:lnTo>
                    <a:pt x="27" y="602"/>
                  </a:lnTo>
                  <a:lnTo>
                    <a:pt x="18" y="603"/>
                  </a:lnTo>
                  <a:lnTo>
                    <a:pt x="14" y="562"/>
                  </a:lnTo>
                  <a:lnTo>
                    <a:pt x="11" y="511"/>
                  </a:lnTo>
                  <a:lnTo>
                    <a:pt x="5" y="379"/>
                  </a:lnTo>
                  <a:lnTo>
                    <a:pt x="1" y="210"/>
                  </a:ln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3" name="Freeform 57"/>
            <p:cNvSpPr>
              <a:spLocks/>
            </p:cNvSpPr>
            <p:nvPr userDrawn="1"/>
          </p:nvSpPr>
          <p:spPr bwMode="auto">
            <a:xfrm>
              <a:off x="269" y="4012"/>
              <a:ext cx="1" cy="1"/>
            </a:xfrm>
            <a:custGeom>
              <a:avLst/>
              <a:gdLst/>
              <a:ahLst/>
              <a:cxnLst>
                <a:cxn ang="0">
                  <a:pos x="9" y="0"/>
                </a:cxn>
                <a:cxn ang="0">
                  <a:pos x="9" y="1"/>
                </a:cxn>
                <a:cxn ang="0">
                  <a:pos x="0" y="1"/>
                </a:cxn>
                <a:cxn ang="0">
                  <a:pos x="0" y="2"/>
                </a:cxn>
                <a:cxn ang="0">
                  <a:pos x="9" y="0"/>
                </a:cxn>
              </a:cxnLst>
              <a:rect l="0" t="0" r="r" b="b"/>
              <a:pathLst>
                <a:path w="9" h="2">
                  <a:moveTo>
                    <a:pt x="9" y="0"/>
                  </a:moveTo>
                  <a:lnTo>
                    <a:pt x="9" y="1"/>
                  </a:lnTo>
                  <a:lnTo>
                    <a:pt x="0" y="1"/>
                  </a:lnTo>
                  <a:lnTo>
                    <a:pt x="0" y="2"/>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4" name="Freeform 58"/>
            <p:cNvSpPr>
              <a:spLocks/>
            </p:cNvSpPr>
            <p:nvPr userDrawn="1"/>
          </p:nvSpPr>
          <p:spPr bwMode="auto">
            <a:xfrm>
              <a:off x="272" y="4098"/>
              <a:ext cx="3" cy="27"/>
            </a:xfrm>
            <a:custGeom>
              <a:avLst/>
              <a:gdLst/>
              <a:ahLst/>
              <a:cxnLst>
                <a:cxn ang="0">
                  <a:pos x="9" y="0"/>
                </a:cxn>
                <a:cxn ang="0">
                  <a:pos x="20" y="64"/>
                </a:cxn>
                <a:cxn ang="0">
                  <a:pos x="26" y="91"/>
                </a:cxn>
                <a:cxn ang="0">
                  <a:pos x="34" y="116"/>
                </a:cxn>
                <a:cxn ang="0">
                  <a:pos x="42" y="136"/>
                </a:cxn>
                <a:cxn ang="0">
                  <a:pos x="51" y="155"/>
                </a:cxn>
                <a:cxn ang="0">
                  <a:pos x="62" y="170"/>
                </a:cxn>
                <a:cxn ang="0">
                  <a:pos x="73" y="182"/>
                </a:cxn>
                <a:cxn ang="0">
                  <a:pos x="66" y="188"/>
                </a:cxn>
                <a:cxn ang="0">
                  <a:pos x="55" y="175"/>
                </a:cxn>
                <a:cxn ang="0">
                  <a:pos x="43" y="159"/>
                </a:cxn>
                <a:cxn ang="0">
                  <a:pos x="34" y="141"/>
                </a:cxn>
                <a:cxn ang="0">
                  <a:pos x="25" y="118"/>
                </a:cxn>
                <a:cxn ang="0">
                  <a:pos x="17" y="93"/>
                </a:cxn>
                <a:cxn ang="0">
                  <a:pos x="11" y="66"/>
                </a:cxn>
                <a:cxn ang="0">
                  <a:pos x="0" y="1"/>
                </a:cxn>
                <a:cxn ang="0">
                  <a:pos x="9" y="0"/>
                </a:cxn>
              </a:cxnLst>
              <a:rect l="0" t="0" r="r" b="b"/>
              <a:pathLst>
                <a:path w="73" h="188">
                  <a:moveTo>
                    <a:pt x="9" y="0"/>
                  </a:moveTo>
                  <a:lnTo>
                    <a:pt x="20" y="64"/>
                  </a:lnTo>
                  <a:lnTo>
                    <a:pt x="26" y="91"/>
                  </a:lnTo>
                  <a:lnTo>
                    <a:pt x="34" y="116"/>
                  </a:lnTo>
                  <a:lnTo>
                    <a:pt x="42" y="136"/>
                  </a:lnTo>
                  <a:lnTo>
                    <a:pt x="51" y="155"/>
                  </a:lnTo>
                  <a:lnTo>
                    <a:pt x="62" y="170"/>
                  </a:lnTo>
                  <a:lnTo>
                    <a:pt x="73" y="182"/>
                  </a:lnTo>
                  <a:lnTo>
                    <a:pt x="66" y="188"/>
                  </a:lnTo>
                  <a:lnTo>
                    <a:pt x="55" y="175"/>
                  </a:lnTo>
                  <a:lnTo>
                    <a:pt x="43" y="159"/>
                  </a:lnTo>
                  <a:lnTo>
                    <a:pt x="34" y="141"/>
                  </a:lnTo>
                  <a:lnTo>
                    <a:pt x="25" y="118"/>
                  </a:lnTo>
                  <a:lnTo>
                    <a:pt x="17" y="93"/>
                  </a:lnTo>
                  <a:lnTo>
                    <a:pt x="11" y="66"/>
                  </a:lnTo>
                  <a:lnTo>
                    <a:pt x="0" y="1"/>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5" name="Freeform 59"/>
            <p:cNvSpPr>
              <a:spLocks/>
            </p:cNvSpPr>
            <p:nvPr userDrawn="1"/>
          </p:nvSpPr>
          <p:spPr bwMode="auto">
            <a:xfrm>
              <a:off x="272" y="4098"/>
              <a:ext cx="1" cy="1"/>
            </a:xfrm>
            <a:custGeom>
              <a:avLst/>
              <a:gdLst/>
              <a:ahLst/>
              <a:cxnLst>
                <a:cxn ang="0">
                  <a:pos x="0" y="1"/>
                </a:cxn>
                <a:cxn ang="0">
                  <a:pos x="9" y="0"/>
                </a:cxn>
                <a:cxn ang="0">
                  <a:pos x="0" y="1"/>
                </a:cxn>
              </a:cxnLst>
              <a:rect l="0" t="0" r="r" b="b"/>
              <a:pathLst>
                <a:path w="9" h="1">
                  <a:moveTo>
                    <a:pt x="0" y="1"/>
                  </a:moveTo>
                  <a:lnTo>
                    <a:pt x="9" y="0"/>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6" name="Freeform 60"/>
            <p:cNvSpPr>
              <a:spLocks/>
            </p:cNvSpPr>
            <p:nvPr userDrawn="1"/>
          </p:nvSpPr>
          <p:spPr bwMode="auto">
            <a:xfrm>
              <a:off x="281" y="4124"/>
              <a:ext cx="22" cy="8"/>
            </a:xfrm>
            <a:custGeom>
              <a:avLst/>
              <a:gdLst/>
              <a:ahLst/>
              <a:cxnLst>
                <a:cxn ang="0">
                  <a:pos x="5" y="0"/>
                </a:cxn>
                <a:cxn ang="0">
                  <a:pos x="34" y="16"/>
                </a:cxn>
                <a:cxn ang="0">
                  <a:pos x="67" y="28"/>
                </a:cxn>
                <a:cxn ang="0">
                  <a:pos x="107" y="39"/>
                </a:cxn>
                <a:cxn ang="0">
                  <a:pos x="151" y="47"/>
                </a:cxn>
                <a:cxn ang="0">
                  <a:pos x="150" y="56"/>
                </a:cxn>
                <a:cxn ang="0">
                  <a:pos x="104" y="48"/>
                </a:cxn>
                <a:cxn ang="0">
                  <a:pos x="65" y="38"/>
                </a:cxn>
                <a:cxn ang="0">
                  <a:pos x="30" y="24"/>
                </a:cxn>
                <a:cxn ang="0">
                  <a:pos x="0" y="8"/>
                </a:cxn>
                <a:cxn ang="0">
                  <a:pos x="5" y="0"/>
                </a:cxn>
              </a:cxnLst>
              <a:rect l="0" t="0" r="r" b="b"/>
              <a:pathLst>
                <a:path w="151" h="56">
                  <a:moveTo>
                    <a:pt x="5" y="0"/>
                  </a:moveTo>
                  <a:lnTo>
                    <a:pt x="34" y="16"/>
                  </a:lnTo>
                  <a:lnTo>
                    <a:pt x="67" y="28"/>
                  </a:lnTo>
                  <a:lnTo>
                    <a:pt x="107" y="39"/>
                  </a:lnTo>
                  <a:lnTo>
                    <a:pt x="151" y="47"/>
                  </a:lnTo>
                  <a:lnTo>
                    <a:pt x="150" y="56"/>
                  </a:lnTo>
                  <a:lnTo>
                    <a:pt x="104" y="48"/>
                  </a:lnTo>
                  <a:lnTo>
                    <a:pt x="65" y="38"/>
                  </a:lnTo>
                  <a:lnTo>
                    <a:pt x="30" y="24"/>
                  </a:lnTo>
                  <a:lnTo>
                    <a:pt x="0" y="8"/>
                  </a:lnTo>
                  <a:lnTo>
                    <a:pt x="5"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7" name="Freeform 61"/>
            <p:cNvSpPr>
              <a:spLocks/>
            </p:cNvSpPr>
            <p:nvPr userDrawn="1"/>
          </p:nvSpPr>
          <p:spPr bwMode="auto">
            <a:xfrm>
              <a:off x="281" y="4124"/>
              <a:ext cx="1" cy="0"/>
            </a:xfrm>
            <a:custGeom>
              <a:avLst/>
              <a:gdLst/>
              <a:ahLst/>
              <a:cxnLst>
                <a:cxn ang="0">
                  <a:pos x="0" y="7"/>
                </a:cxn>
                <a:cxn ang="0">
                  <a:pos x="1" y="8"/>
                </a:cxn>
                <a:cxn ang="0">
                  <a:pos x="6" y="0"/>
                </a:cxn>
                <a:cxn ang="0">
                  <a:pos x="7" y="1"/>
                </a:cxn>
                <a:cxn ang="0">
                  <a:pos x="0" y="7"/>
                </a:cxn>
              </a:cxnLst>
              <a:rect l="0" t="0" r="r" b="b"/>
              <a:pathLst>
                <a:path w="7" h="8">
                  <a:moveTo>
                    <a:pt x="0" y="7"/>
                  </a:moveTo>
                  <a:lnTo>
                    <a:pt x="1" y="8"/>
                  </a:lnTo>
                  <a:lnTo>
                    <a:pt x="6" y="0"/>
                  </a:lnTo>
                  <a:lnTo>
                    <a:pt x="7" y="1"/>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8" name="Freeform 62"/>
            <p:cNvSpPr>
              <a:spLocks/>
            </p:cNvSpPr>
            <p:nvPr userDrawn="1"/>
          </p:nvSpPr>
          <p:spPr bwMode="auto">
            <a:xfrm>
              <a:off x="303" y="4131"/>
              <a:ext cx="14" cy="9"/>
            </a:xfrm>
            <a:custGeom>
              <a:avLst/>
              <a:gdLst/>
              <a:ahLst/>
              <a:cxnLst>
                <a:cxn ang="0">
                  <a:pos x="2" y="0"/>
                </a:cxn>
                <a:cxn ang="0">
                  <a:pos x="45" y="9"/>
                </a:cxn>
                <a:cxn ang="0">
                  <a:pos x="62" y="16"/>
                </a:cxn>
                <a:cxn ang="0">
                  <a:pos x="75" y="22"/>
                </a:cxn>
                <a:cxn ang="0">
                  <a:pos x="87" y="30"/>
                </a:cxn>
                <a:cxn ang="0">
                  <a:pos x="95" y="41"/>
                </a:cxn>
                <a:cxn ang="0">
                  <a:pos x="100" y="52"/>
                </a:cxn>
                <a:cxn ang="0">
                  <a:pos x="103" y="63"/>
                </a:cxn>
                <a:cxn ang="0">
                  <a:pos x="93" y="65"/>
                </a:cxn>
                <a:cxn ang="0">
                  <a:pos x="91" y="54"/>
                </a:cxn>
                <a:cxn ang="0">
                  <a:pos x="87" y="45"/>
                </a:cxn>
                <a:cxn ang="0">
                  <a:pos x="81" y="37"/>
                </a:cxn>
                <a:cxn ang="0">
                  <a:pos x="71" y="30"/>
                </a:cxn>
                <a:cxn ang="0">
                  <a:pos x="57" y="24"/>
                </a:cxn>
                <a:cxn ang="0">
                  <a:pos x="43" y="18"/>
                </a:cxn>
                <a:cxn ang="0">
                  <a:pos x="0" y="9"/>
                </a:cxn>
                <a:cxn ang="0">
                  <a:pos x="2" y="0"/>
                </a:cxn>
              </a:cxnLst>
              <a:rect l="0" t="0" r="r" b="b"/>
              <a:pathLst>
                <a:path w="103" h="65">
                  <a:moveTo>
                    <a:pt x="2" y="0"/>
                  </a:moveTo>
                  <a:lnTo>
                    <a:pt x="45" y="9"/>
                  </a:lnTo>
                  <a:lnTo>
                    <a:pt x="62" y="16"/>
                  </a:lnTo>
                  <a:lnTo>
                    <a:pt x="75" y="22"/>
                  </a:lnTo>
                  <a:lnTo>
                    <a:pt x="87" y="30"/>
                  </a:lnTo>
                  <a:lnTo>
                    <a:pt x="95" y="41"/>
                  </a:lnTo>
                  <a:lnTo>
                    <a:pt x="100" y="52"/>
                  </a:lnTo>
                  <a:lnTo>
                    <a:pt x="103" y="63"/>
                  </a:lnTo>
                  <a:lnTo>
                    <a:pt x="93" y="65"/>
                  </a:lnTo>
                  <a:lnTo>
                    <a:pt x="91" y="54"/>
                  </a:lnTo>
                  <a:lnTo>
                    <a:pt x="87" y="45"/>
                  </a:lnTo>
                  <a:lnTo>
                    <a:pt x="81" y="37"/>
                  </a:lnTo>
                  <a:lnTo>
                    <a:pt x="71" y="30"/>
                  </a:lnTo>
                  <a:lnTo>
                    <a:pt x="57" y="24"/>
                  </a:lnTo>
                  <a:lnTo>
                    <a:pt x="43" y="18"/>
                  </a:lnTo>
                  <a:lnTo>
                    <a:pt x="0" y="9"/>
                  </a:lnTo>
                  <a:lnTo>
                    <a:pt x="2"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79" name="Freeform 63"/>
            <p:cNvSpPr>
              <a:spLocks/>
            </p:cNvSpPr>
            <p:nvPr userDrawn="1"/>
          </p:nvSpPr>
          <p:spPr bwMode="auto">
            <a:xfrm>
              <a:off x="303" y="4131"/>
              <a:ext cx="1" cy="1"/>
            </a:xfrm>
            <a:custGeom>
              <a:avLst/>
              <a:gdLst/>
              <a:ahLst/>
              <a:cxnLst>
                <a:cxn ang="0">
                  <a:pos x="1" y="0"/>
                </a:cxn>
                <a:cxn ang="0">
                  <a:pos x="2" y="0"/>
                </a:cxn>
                <a:cxn ang="0">
                  <a:pos x="0" y="9"/>
                </a:cxn>
                <a:cxn ang="0">
                  <a:pos x="1" y="0"/>
                </a:cxn>
              </a:cxnLst>
              <a:rect l="0" t="0" r="r" b="b"/>
              <a:pathLst>
                <a:path w="2" h="9">
                  <a:moveTo>
                    <a:pt x="1" y="0"/>
                  </a:moveTo>
                  <a:lnTo>
                    <a:pt x="2" y="0"/>
                  </a:lnTo>
                  <a:lnTo>
                    <a:pt x="0" y="9"/>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0" name="Freeform 64"/>
            <p:cNvSpPr>
              <a:spLocks/>
            </p:cNvSpPr>
            <p:nvPr userDrawn="1"/>
          </p:nvSpPr>
          <p:spPr bwMode="auto">
            <a:xfrm>
              <a:off x="315" y="4140"/>
              <a:ext cx="2" cy="3"/>
            </a:xfrm>
            <a:custGeom>
              <a:avLst/>
              <a:gdLst/>
              <a:ahLst/>
              <a:cxnLst>
                <a:cxn ang="0">
                  <a:pos x="14" y="1"/>
                </a:cxn>
                <a:cxn ang="0">
                  <a:pos x="9" y="21"/>
                </a:cxn>
                <a:cxn ang="0">
                  <a:pos x="0" y="20"/>
                </a:cxn>
                <a:cxn ang="0">
                  <a:pos x="4" y="0"/>
                </a:cxn>
                <a:cxn ang="0">
                  <a:pos x="14" y="1"/>
                </a:cxn>
              </a:cxnLst>
              <a:rect l="0" t="0" r="r" b="b"/>
              <a:pathLst>
                <a:path w="14" h="21">
                  <a:moveTo>
                    <a:pt x="14" y="1"/>
                  </a:moveTo>
                  <a:lnTo>
                    <a:pt x="9" y="21"/>
                  </a:lnTo>
                  <a:lnTo>
                    <a:pt x="0" y="20"/>
                  </a:lnTo>
                  <a:lnTo>
                    <a:pt x="4" y="0"/>
                  </a:lnTo>
                  <a:lnTo>
                    <a:pt x="14"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1" name="Freeform 65"/>
            <p:cNvSpPr>
              <a:spLocks/>
            </p:cNvSpPr>
            <p:nvPr userDrawn="1"/>
          </p:nvSpPr>
          <p:spPr bwMode="auto">
            <a:xfrm>
              <a:off x="316" y="4140"/>
              <a:ext cx="1" cy="1"/>
            </a:xfrm>
            <a:custGeom>
              <a:avLst/>
              <a:gdLst/>
              <a:ahLst/>
              <a:cxnLst>
                <a:cxn ang="0">
                  <a:pos x="10" y="1"/>
                </a:cxn>
                <a:cxn ang="0">
                  <a:pos x="0" y="0"/>
                </a:cxn>
                <a:cxn ang="0">
                  <a:pos x="0" y="3"/>
                </a:cxn>
                <a:cxn ang="0">
                  <a:pos x="10" y="1"/>
                </a:cxn>
              </a:cxnLst>
              <a:rect l="0" t="0" r="r" b="b"/>
              <a:pathLst>
                <a:path w="10" h="3">
                  <a:moveTo>
                    <a:pt x="10" y="1"/>
                  </a:moveTo>
                  <a:lnTo>
                    <a:pt x="0" y="0"/>
                  </a:lnTo>
                  <a:lnTo>
                    <a:pt x="0" y="3"/>
                  </a:lnTo>
                  <a:lnTo>
                    <a:pt x="1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2" name="Freeform 66"/>
            <p:cNvSpPr>
              <a:spLocks/>
            </p:cNvSpPr>
            <p:nvPr userDrawn="1"/>
          </p:nvSpPr>
          <p:spPr bwMode="auto">
            <a:xfrm>
              <a:off x="314" y="4142"/>
              <a:ext cx="2" cy="0"/>
            </a:xfrm>
            <a:custGeom>
              <a:avLst/>
              <a:gdLst/>
              <a:ahLst/>
              <a:cxnLst>
                <a:cxn ang="0">
                  <a:pos x="18" y="7"/>
                </a:cxn>
                <a:cxn ang="0">
                  <a:pos x="12" y="11"/>
                </a:cxn>
                <a:cxn ang="0">
                  <a:pos x="3" y="12"/>
                </a:cxn>
                <a:cxn ang="0">
                  <a:pos x="0" y="4"/>
                </a:cxn>
                <a:cxn ang="0">
                  <a:pos x="9" y="3"/>
                </a:cxn>
                <a:cxn ang="0">
                  <a:pos x="12" y="0"/>
                </a:cxn>
                <a:cxn ang="0">
                  <a:pos x="18" y="7"/>
                </a:cxn>
              </a:cxnLst>
              <a:rect l="0" t="0" r="r" b="b"/>
              <a:pathLst>
                <a:path w="18" h="12">
                  <a:moveTo>
                    <a:pt x="18" y="7"/>
                  </a:moveTo>
                  <a:lnTo>
                    <a:pt x="12" y="11"/>
                  </a:lnTo>
                  <a:lnTo>
                    <a:pt x="3" y="12"/>
                  </a:lnTo>
                  <a:lnTo>
                    <a:pt x="0" y="4"/>
                  </a:lnTo>
                  <a:lnTo>
                    <a:pt x="9" y="3"/>
                  </a:lnTo>
                  <a:lnTo>
                    <a:pt x="12" y="0"/>
                  </a:lnTo>
                  <a:lnTo>
                    <a:pt x="18"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3" name="Freeform 67"/>
            <p:cNvSpPr>
              <a:spLocks/>
            </p:cNvSpPr>
            <p:nvPr userDrawn="1"/>
          </p:nvSpPr>
          <p:spPr bwMode="auto">
            <a:xfrm>
              <a:off x="315" y="4142"/>
              <a:ext cx="2" cy="0"/>
            </a:xfrm>
            <a:custGeom>
              <a:avLst/>
              <a:gdLst/>
              <a:ahLst/>
              <a:cxnLst>
                <a:cxn ang="0">
                  <a:pos x="9" y="4"/>
                </a:cxn>
                <a:cxn ang="0">
                  <a:pos x="8" y="6"/>
                </a:cxn>
                <a:cxn ang="0">
                  <a:pos x="7" y="7"/>
                </a:cxn>
                <a:cxn ang="0">
                  <a:pos x="1" y="0"/>
                </a:cxn>
                <a:cxn ang="0">
                  <a:pos x="0" y="3"/>
                </a:cxn>
                <a:cxn ang="0">
                  <a:pos x="9" y="4"/>
                </a:cxn>
              </a:cxnLst>
              <a:rect l="0" t="0" r="r" b="b"/>
              <a:pathLst>
                <a:path w="9" h="7">
                  <a:moveTo>
                    <a:pt x="9" y="4"/>
                  </a:moveTo>
                  <a:lnTo>
                    <a:pt x="8" y="6"/>
                  </a:lnTo>
                  <a:lnTo>
                    <a:pt x="7" y="7"/>
                  </a:lnTo>
                  <a:lnTo>
                    <a:pt x="1" y="0"/>
                  </a:lnTo>
                  <a:lnTo>
                    <a:pt x="0" y="3"/>
                  </a:lnTo>
                  <a:lnTo>
                    <a:pt x="9" y="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4" name="Freeform 68"/>
            <p:cNvSpPr>
              <a:spLocks/>
            </p:cNvSpPr>
            <p:nvPr userDrawn="1"/>
          </p:nvSpPr>
          <p:spPr bwMode="auto">
            <a:xfrm>
              <a:off x="289" y="4141"/>
              <a:ext cx="22" cy="3"/>
            </a:xfrm>
            <a:custGeom>
              <a:avLst/>
              <a:gdLst/>
              <a:ahLst/>
              <a:cxnLst>
                <a:cxn ang="0">
                  <a:pos x="179" y="22"/>
                </a:cxn>
                <a:cxn ang="0">
                  <a:pos x="0" y="8"/>
                </a:cxn>
                <a:cxn ang="0">
                  <a:pos x="0" y="0"/>
                </a:cxn>
                <a:cxn ang="0">
                  <a:pos x="179" y="14"/>
                </a:cxn>
                <a:cxn ang="0">
                  <a:pos x="179" y="22"/>
                </a:cxn>
              </a:cxnLst>
              <a:rect l="0" t="0" r="r" b="b"/>
              <a:pathLst>
                <a:path w="179" h="22">
                  <a:moveTo>
                    <a:pt x="179" y="22"/>
                  </a:moveTo>
                  <a:lnTo>
                    <a:pt x="0" y="8"/>
                  </a:lnTo>
                  <a:lnTo>
                    <a:pt x="0" y="0"/>
                  </a:lnTo>
                  <a:lnTo>
                    <a:pt x="179" y="14"/>
                  </a:lnTo>
                  <a:lnTo>
                    <a:pt x="179" y="2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5" name="Freeform 69"/>
            <p:cNvSpPr>
              <a:spLocks/>
            </p:cNvSpPr>
            <p:nvPr userDrawn="1"/>
          </p:nvSpPr>
          <p:spPr bwMode="auto">
            <a:xfrm>
              <a:off x="314" y="4142"/>
              <a:ext cx="1" cy="0"/>
            </a:xfrm>
            <a:custGeom>
              <a:avLst/>
              <a:gdLst/>
              <a:ahLst/>
              <a:cxnLst>
                <a:cxn ang="0">
                  <a:pos x="3" y="8"/>
                </a:cxn>
                <a:cxn ang="0">
                  <a:pos x="2" y="8"/>
                </a:cxn>
                <a:cxn ang="0">
                  <a:pos x="2" y="0"/>
                </a:cxn>
                <a:cxn ang="0">
                  <a:pos x="0" y="0"/>
                </a:cxn>
                <a:cxn ang="0">
                  <a:pos x="3" y="8"/>
                </a:cxn>
              </a:cxnLst>
              <a:rect l="0" t="0" r="r" b="b"/>
              <a:pathLst>
                <a:path w="3" h="8">
                  <a:moveTo>
                    <a:pt x="3" y="8"/>
                  </a:moveTo>
                  <a:lnTo>
                    <a:pt x="2" y="8"/>
                  </a:lnTo>
                  <a:lnTo>
                    <a:pt x="2" y="0"/>
                  </a:lnTo>
                  <a:lnTo>
                    <a:pt x="0" y="0"/>
                  </a:lnTo>
                  <a:lnTo>
                    <a:pt x="3"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6" name="Freeform 70"/>
            <p:cNvSpPr>
              <a:spLocks/>
            </p:cNvSpPr>
            <p:nvPr userDrawn="1"/>
          </p:nvSpPr>
          <p:spPr bwMode="auto">
            <a:xfrm>
              <a:off x="239" y="4139"/>
              <a:ext cx="54" cy="4"/>
            </a:xfrm>
            <a:custGeom>
              <a:avLst/>
              <a:gdLst/>
              <a:ahLst/>
              <a:cxnLst>
                <a:cxn ang="0">
                  <a:pos x="344" y="21"/>
                </a:cxn>
                <a:cxn ang="0">
                  <a:pos x="171" y="11"/>
                </a:cxn>
                <a:cxn ang="0">
                  <a:pos x="0" y="7"/>
                </a:cxn>
                <a:cxn ang="0">
                  <a:pos x="0" y="0"/>
                </a:cxn>
                <a:cxn ang="0">
                  <a:pos x="171" y="3"/>
                </a:cxn>
                <a:cxn ang="0">
                  <a:pos x="344" y="13"/>
                </a:cxn>
                <a:cxn ang="0">
                  <a:pos x="344" y="21"/>
                </a:cxn>
              </a:cxnLst>
              <a:rect l="0" t="0" r="r" b="b"/>
              <a:pathLst>
                <a:path w="344" h="21">
                  <a:moveTo>
                    <a:pt x="344" y="21"/>
                  </a:moveTo>
                  <a:lnTo>
                    <a:pt x="171" y="11"/>
                  </a:lnTo>
                  <a:lnTo>
                    <a:pt x="0" y="7"/>
                  </a:lnTo>
                  <a:lnTo>
                    <a:pt x="0" y="0"/>
                  </a:lnTo>
                  <a:lnTo>
                    <a:pt x="171" y="3"/>
                  </a:lnTo>
                  <a:lnTo>
                    <a:pt x="344" y="13"/>
                  </a:lnTo>
                  <a:lnTo>
                    <a:pt x="344" y="2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7" name="Freeform 71"/>
            <p:cNvSpPr>
              <a:spLocks/>
            </p:cNvSpPr>
            <p:nvPr userDrawn="1"/>
          </p:nvSpPr>
          <p:spPr bwMode="auto">
            <a:xfrm>
              <a:off x="289" y="4141"/>
              <a:ext cx="1" cy="1"/>
            </a:xfrm>
            <a:custGeom>
              <a:avLst/>
              <a:gdLst/>
              <a:ahLst/>
              <a:cxnLst>
                <a:cxn ang="0">
                  <a:pos x="0" y="0"/>
                </a:cxn>
                <a:cxn ang="0">
                  <a:pos x="0" y="8"/>
                </a:cxn>
                <a:cxn ang="0">
                  <a:pos x="0" y="0"/>
                </a:cxn>
              </a:cxnLst>
              <a:rect l="0" t="0" r="r" b="b"/>
              <a:pathLst>
                <a:path h="8">
                  <a:moveTo>
                    <a:pt x="0" y="0"/>
                  </a:moveTo>
                  <a:lnTo>
                    <a:pt x="0"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8" name="Freeform 72"/>
            <p:cNvSpPr>
              <a:spLocks/>
            </p:cNvSpPr>
            <p:nvPr userDrawn="1"/>
          </p:nvSpPr>
          <p:spPr bwMode="auto">
            <a:xfrm>
              <a:off x="183" y="4139"/>
              <a:ext cx="56" cy="5"/>
            </a:xfrm>
            <a:custGeom>
              <a:avLst/>
              <a:gdLst/>
              <a:ahLst/>
              <a:cxnLst>
                <a:cxn ang="0">
                  <a:pos x="396" y="7"/>
                </a:cxn>
                <a:cxn ang="0">
                  <a:pos x="293" y="9"/>
                </a:cxn>
                <a:cxn ang="0">
                  <a:pos x="195" y="14"/>
                </a:cxn>
                <a:cxn ang="0">
                  <a:pos x="97" y="22"/>
                </a:cxn>
                <a:cxn ang="0">
                  <a:pos x="2" y="35"/>
                </a:cxn>
                <a:cxn ang="0">
                  <a:pos x="0" y="27"/>
                </a:cxn>
                <a:cxn ang="0">
                  <a:pos x="95" y="14"/>
                </a:cxn>
                <a:cxn ang="0">
                  <a:pos x="192" y="6"/>
                </a:cxn>
                <a:cxn ang="0">
                  <a:pos x="293" y="1"/>
                </a:cxn>
                <a:cxn ang="0">
                  <a:pos x="396" y="0"/>
                </a:cxn>
                <a:cxn ang="0">
                  <a:pos x="396" y="7"/>
                </a:cxn>
              </a:cxnLst>
              <a:rect l="0" t="0" r="r" b="b"/>
              <a:pathLst>
                <a:path w="396" h="35">
                  <a:moveTo>
                    <a:pt x="396" y="7"/>
                  </a:moveTo>
                  <a:lnTo>
                    <a:pt x="293" y="9"/>
                  </a:lnTo>
                  <a:lnTo>
                    <a:pt x="195" y="14"/>
                  </a:lnTo>
                  <a:lnTo>
                    <a:pt x="97" y="22"/>
                  </a:lnTo>
                  <a:lnTo>
                    <a:pt x="2" y="35"/>
                  </a:lnTo>
                  <a:lnTo>
                    <a:pt x="0" y="27"/>
                  </a:lnTo>
                  <a:lnTo>
                    <a:pt x="95" y="14"/>
                  </a:lnTo>
                  <a:lnTo>
                    <a:pt x="192" y="6"/>
                  </a:lnTo>
                  <a:lnTo>
                    <a:pt x="293" y="1"/>
                  </a:lnTo>
                  <a:lnTo>
                    <a:pt x="396" y="0"/>
                  </a:lnTo>
                  <a:lnTo>
                    <a:pt x="396"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89" name="Freeform 73"/>
            <p:cNvSpPr>
              <a:spLocks/>
            </p:cNvSpPr>
            <p:nvPr userDrawn="1"/>
          </p:nvSpPr>
          <p:spPr bwMode="auto">
            <a:xfrm>
              <a:off x="239" y="4139"/>
              <a:ext cx="1" cy="1"/>
            </a:xfrm>
            <a:custGeom>
              <a:avLst/>
              <a:gdLst/>
              <a:ahLst/>
              <a:cxnLst>
                <a:cxn ang="0">
                  <a:pos x="0" y="0"/>
                </a:cxn>
                <a:cxn ang="0">
                  <a:pos x="0" y="7"/>
                </a:cxn>
                <a:cxn ang="0">
                  <a:pos x="0" y="0"/>
                </a:cxn>
              </a:cxnLst>
              <a:rect l="0" t="0" r="r" b="b"/>
              <a:pathLst>
                <a:path h="7">
                  <a:moveTo>
                    <a:pt x="0" y="0"/>
                  </a:moveTo>
                  <a:lnTo>
                    <a:pt x="0" y="7"/>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0" name="Freeform 74"/>
            <p:cNvSpPr>
              <a:spLocks/>
            </p:cNvSpPr>
            <p:nvPr userDrawn="1"/>
          </p:nvSpPr>
          <p:spPr bwMode="auto">
            <a:xfrm>
              <a:off x="178" y="4142"/>
              <a:ext cx="5" cy="0"/>
            </a:xfrm>
            <a:custGeom>
              <a:avLst/>
              <a:gdLst/>
              <a:ahLst/>
              <a:cxnLst>
                <a:cxn ang="0">
                  <a:pos x="36" y="8"/>
                </a:cxn>
                <a:cxn ang="0">
                  <a:pos x="2" y="12"/>
                </a:cxn>
                <a:cxn ang="0">
                  <a:pos x="0" y="4"/>
                </a:cxn>
                <a:cxn ang="0">
                  <a:pos x="34" y="0"/>
                </a:cxn>
                <a:cxn ang="0">
                  <a:pos x="36" y="8"/>
                </a:cxn>
              </a:cxnLst>
              <a:rect l="0" t="0" r="r" b="b"/>
              <a:pathLst>
                <a:path w="36" h="12">
                  <a:moveTo>
                    <a:pt x="36" y="8"/>
                  </a:moveTo>
                  <a:lnTo>
                    <a:pt x="2" y="12"/>
                  </a:lnTo>
                  <a:lnTo>
                    <a:pt x="0" y="4"/>
                  </a:lnTo>
                  <a:lnTo>
                    <a:pt x="34" y="0"/>
                  </a:lnTo>
                  <a:lnTo>
                    <a:pt x="36"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1" name="Freeform 75"/>
            <p:cNvSpPr>
              <a:spLocks/>
            </p:cNvSpPr>
            <p:nvPr userDrawn="1"/>
          </p:nvSpPr>
          <p:spPr bwMode="auto">
            <a:xfrm>
              <a:off x="183" y="4142"/>
              <a:ext cx="1" cy="0"/>
            </a:xfrm>
            <a:custGeom>
              <a:avLst/>
              <a:gdLst/>
              <a:ahLst/>
              <a:cxnLst>
                <a:cxn ang="0">
                  <a:pos x="0" y="0"/>
                </a:cxn>
                <a:cxn ang="0">
                  <a:pos x="2" y="8"/>
                </a:cxn>
                <a:cxn ang="0">
                  <a:pos x="0" y="0"/>
                </a:cxn>
              </a:cxnLst>
              <a:rect l="0" t="0" r="r" b="b"/>
              <a:pathLst>
                <a:path w="2" h="8">
                  <a:moveTo>
                    <a:pt x="0" y="0"/>
                  </a:moveTo>
                  <a:lnTo>
                    <a:pt x="2"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2" name="Freeform 76"/>
            <p:cNvSpPr>
              <a:spLocks/>
            </p:cNvSpPr>
            <p:nvPr userDrawn="1"/>
          </p:nvSpPr>
          <p:spPr bwMode="auto">
            <a:xfrm>
              <a:off x="175" y="4142"/>
              <a:ext cx="0" cy="0"/>
            </a:xfrm>
            <a:custGeom>
              <a:avLst/>
              <a:gdLst/>
              <a:ahLst/>
              <a:cxnLst>
                <a:cxn ang="0">
                  <a:pos x="24" y="16"/>
                </a:cxn>
                <a:cxn ang="0">
                  <a:pos x="9" y="14"/>
                </a:cxn>
                <a:cxn ang="0">
                  <a:pos x="0" y="8"/>
                </a:cxn>
                <a:cxn ang="0">
                  <a:pos x="4" y="0"/>
                </a:cxn>
                <a:cxn ang="0">
                  <a:pos x="13" y="6"/>
                </a:cxn>
                <a:cxn ang="0">
                  <a:pos x="26" y="8"/>
                </a:cxn>
                <a:cxn ang="0">
                  <a:pos x="24" y="16"/>
                </a:cxn>
              </a:cxnLst>
              <a:rect l="0" t="0" r="r" b="b"/>
              <a:pathLst>
                <a:path w="26" h="16">
                  <a:moveTo>
                    <a:pt x="24" y="16"/>
                  </a:moveTo>
                  <a:lnTo>
                    <a:pt x="9" y="14"/>
                  </a:lnTo>
                  <a:lnTo>
                    <a:pt x="0" y="8"/>
                  </a:lnTo>
                  <a:lnTo>
                    <a:pt x="4" y="0"/>
                  </a:lnTo>
                  <a:lnTo>
                    <a:pt x="13" y="6"/>
                  </a:lnTo>
                  <a:lnTo>
                    <a:pt x="26" y="8"/>
                  </a:lnTo>
                  <a:lnTo>
                    <a:pt x="24" y="1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3" name="Freeform 77"/>
            <p:cNvSpPr>
              <a:spLocks/>
            </p:cNvSpPr>
            <p:nvPr userDrawn="1"/>
          </p:nvSpPr>
          <p:spPr bwMode="auto">
            <a:xfrm>
              <a:off x="178" y="4142"/>
              <a:ext cx="1" cy="0"/>
            </a:xfrm>
            <a:custGeom>
              <a:avLst/>
              <a:gdLst/>
              <a:ahLst/>
              <a:cxnLst>
                <a:cxn ang="0">
                  <a:pos x="2" y="8"/>
                </a:cxn>
                <a:cxn ang="0">
                  <a:pos x="1" y="8"/>
                </a:cxn>
                <a:cxn ang="0">
                  <a:pos x="0" y="8"/>
                </a:cxn>
                <a:cxn ang="0">
                  <a:pos x="2" y="0"/>
                </a:cxn>
                <a:cxn ang="0">
                  <a:pos x="0" y="0"/>
                </a:cxn>
                <a:cxn ang="0">
                  <a:pos x="2" y="8"/>
                </a:cxn>
              </a:cxnLst>
              <a:rect l="0" t="0" r="r" b="b"/>
              <a:pathLst>
                <a:path w="2" h="8">
                  <a:moveTo>
                    <a:pt x="2" y="8"/>
                  </a:moveTo>
                  <a:lnTo>
                    <a:pt x="1" y="8"/>
                  </a:lnTo>
                  <a:lnTo>
                    <a:pt x="0" y="8"/>
                  </a:lnTo>
                  <a:lnTo>
                    <a:pt x="2" y="0"/>
                  </a:lnTo>
                  <a:lnTo>
                    <a:pt x="0" y="0"/>
                  </a:lnTo>
                  <a:lnTo>
                    <a:pt x="2"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4" name="Freeform 78"/>
            <p:cNvSpPr>
              <a:spLocks/>
            </p:cNvSpPr>
            <p:nvPr userDrawn="1"/>
          </p:nvSpPr>
          <p:spPr bwMode="auto">
            <a:xfrm>
              <a:off x="173" y="4139"/>
              <a:ext cx="2" cy="4"/>
            </a:xfrm>
            <a:custGeom>
              <a:avLst/>
              <a:gdLst/>
              <a:ahLst/>
              <a:cxnLst>
                <a:cxn ang="0">
                  <a:pos x="7" y="27"/>
                </a:cxn>
                <a:cxn ang="0">
                  <a:pos x="3" y="17"/>
                </a:cxn>
                <a:cxn ang="0">
                  <a:pos x="0" y="3"/>
                </a:cxn>
                <a:cxn ang="0">
                  <a:pos x="8" y="0"/>
                </a:cxn>
                <a:cxn ang="0">
                  <a:pos x="11" y="13"/>
                </a:cxn>
                <a:cxn ang="0">
                  <a:pos x="15" y="23"/>
                </a:cxn>
                <a:cxn ang="0">
                  <a:pos x="7" y="27"/>
                </a:cxn>
              </a:cxnLst>
              <a:rect l="0" t="0" r="r" b="b"/>
              <a:pathLst>
                <a:path w="15" h="27">
                  <a:moveTo>
                    <a:pt x="7" y="27"/>
                  </a:moveTo>
                  <a:lnTo>
                    <a:pt x="3" y="17"/>
                  </a:lnTo>
                  <a:lnTo>
                    <a:pt x="0" y="3"/>
                  </a:lnTo>
                  <a:lnTo>
                    <a:pt x="8" y="0"/>
                  </a:lnTo>
                  <a:lnTo>
                    <a:pt x="11" y="13"/>
                  </a:lnTo>
                  <a:lnTo>
                    <a:pt x="15" y="23"/>
                  </a:lnTo>
                  <a:lnTo>
                    <a:pt x="7" y="2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5" name="Freeform 79"/>
            <p:cNvSpPr>
              <a:spLocks/>
            </p:cNvSpPr>
            <p:nvPr userDrawn="1"/>
          </p:nvSpPr>
          <p:spPr bwMode="auto">
            <a:xfrm>
              <a:off x="174" y="4142"/>
              <a:ext cx="1" cy="0"/>
            </a:xfrm>
            <a:custGeom>
              <a:avLst/>
              <a:gdLst/>
              <a:ahLst/>
              <a:cxnLst>
                <a:cxn ang="0">
                  <a:pos x="2" y="8"/>
                </a:cxn>
                <a:cxn ang="0">
                  <a:pos x="1" y="8"/>
                </a:cxn>
                <a:cxn ang="0">
                  <a:pos x="0" y="6"/>
                </a:cxn>
                <a:cxn ang="0">
                  <a:pos x="8" y="2"/>
                </a:cxn>
                <a:cxn ang="0">
                  <a:pos x="6" y="0"/>
                </a:cxn>
                <a:cxn ang="0">
                  <a:pos x="2" y="8"/>
                </a:cxn>
              </a:cxnLst>
              <a:rect l="0" t="0" r="r" b="b"/>
              <a:pathLst>
                <a:path w="8" h="8">
                  <a:moveTo>
                    <a:pt x="2" y="8"/>
                  </a:moveTo>
                  <a:lnTo>
                    <a:pt x="1" y="8"/>
                  </a:lnTo>
                  <a:lnTo>
                    <a:pt x="0" y="6"/>
                  </a:lnTo>
                  <a:lnTo>
                    <a:pt x="8" y="2"/>
                  </a:lnTo>
                  <a:lnTo>
                    <a:pt x="6" y="0"/>
                  </a:lnTo>
                  <a:lnTo>
                    <a:pt x="2"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6" name="Freeform 80"/>
            <p:cNvSpPr>
              <a:spLocks/>
            </p:cNvSpPr>
            <p:nvPr userDrawn="1"/>
          </p:nvSpPr>
          <p:spPr bwMode="auto">
            <a:xfrm>
              <a:off x="173" y="4130"/>
              <a:ext cx="2" cy="9"/>
            </a:xfrm>
            <a:custGeom>
              <a:avLst/>
              <a:gdLst/>
              <a:ahLst/>
              <a:cxnLst>
                <a:cxn ang="0">
                  <a:pos x="0" y="64"/>
                </a:cxn>
                <a:cxn ang="0">
                  <a:pos x="4" y="47"/>
                </a:cxn>
                <a:cxn ang="0">
                  <a:pos x="9" y="36"/>
                </a:cxn>
                <a:cxn ang="0">
                  <a:pos x="15" y="27"/>
                </a:cxn>
                <a:cxn ang="0">
                  <a:pos x="32" y="13"/>
                </a:cxn>
                <a:cxn ang="0">
                  <a:pos x="55" y="0"/>
                </a:cxn>
                <a:cxn ang="0">
                  <a:pos x="59" y="8"/>
                </a:cxn>
                <a:cxn ang="0">
                  <a:pos x="37" y="20"/>
                </a:cxn>
                <a:cxn ang="0">
                  <a:pos x="21" y="34"/>
                </a:cxn>
                <a:cxn ang="0">
                  <a:pos x="16" y="42"/>
                </a:cxn>
                <a:cxn ang="0">
                  <a:pos x="12" y="50"/>
                </a:cxn>
                <a:cxn ang="0">
                  <a:pos x="8" y="66"/>
                </a:cxn>
                <a:cxn ang="0">
                  <a:pos x="0" y="64"/>
                </a:cxn>
              </a:cxnLst>
              <a:rect l="0" t="0" r="r" b="b"/>
              <a:pathLst>
                <a:path w="59" h="66">
                  <a:moveTo>
                    <a:pt x="0" y="64"/>
                  </a:moveTo>
                  <a:lnTo>
                    <a:pt x="4" y="47"/>
                  </a:lnTo>
                  <a:lnTo>
                    <a:pt x="9" y="36"/>
                  </a:lnTo>
                  <a:lnTo>
                    <a:pt x="15" y="27"/>
                  </a:lnTo>
                  <a:lnTo>
                    <a:pt x="32" y="13"/>
                  </a:lnTo>
                  <a:lnTo>
                    <a:pt x="55" y="0"/>
                  </a:lnTo>
                  <a:lnTo>
                    <a:pt x="59" y="8"/>
                  </a:lnTo>
                  <a:lnTo>
                    <a:pt x="37" y="20"/>
                  </a:lnTo>
                  <a:lnTo>
                    <a:pt x="21" y="34"/>
                  </a:lnTo>
                  <a:lnTo>
                    <a:pt x="16" y="42"/>
                  </a:lnTo>
                  <a:lnTo>
                    <a:pt x="12" y="50"/>
                  </a:lnTo>
                  <a:lnTo>
                    <a:pt x="8" y="66"/>
                  </a:lnTo>
                  <a:lnTo>
                    <a:pt x="0" y="6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7" name="Freeform 81"/>
            <p:cNvSpPr>
              <a:spLocks/>
            </p:cNvSpPr>
            <p:nvPr userDrawn="1"/>
          </p:nvSpPr>
          <p:spPr bwMode="auto">
            <a:xfrm>
              <a:off x="173" y="4139"/>
              <a:ext cx="1" cy="1"/>
            </a:xfrm>
            <a:custGeom>
              <a:avLst/>
              <a:gdLst/>
              <a:ahLst/>
              <a:cxnLst>
                <a:cxn ang="0">
                  <a:pos x="0" y="3"/>
                </a:cxn>
                <a:cxn ang="0">
                  <a:pos x="0" y="2"/>
                </a:cxn>
                <a:cxn ang="0">
                  <a:pos x="0" y="0"/>
                </a:cxn>
                <a:cxn ang="0">
                  <a:pos x="8" y="2"/>
                </a:cxn>
                <a:cxn ang="0">
                  <a:pos x="8" y="0"/>
                </a:cxn>
                <a:cxn ang="0">
                  <a:pos x="0" y="3"/>
                </a:cxn>
              </a:cxnLst>
              <a:rect l="0" t="0" r="r" b="b"/>
              <a:pathLst>
                <a:path w="8" h="3">
                  <a:moveTo>
                    <a:pt x="0" y="3"/>
                  </a:moveTo>
                  <a:lnTo>
                    <a:pt x="0" y="2"/>
                  </a:lnTo>
                  <a:lnTo>
                    <a:pt x="0" y="0"/>
                  </a:lnTo>
                  <a:lnTo>
                    <a:pt x="8" y="2"/>
                  </a:lnTo>
                  <a:lnTo>
                    <a:pt x="8" y="0"/>
                  </a:lnTo>
                  <a:lnTo>
                    <a:pt x="0" y="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8" name="Freeform 82"/>
            <p:cNvSpPr>
              <a:spLocks/>
            </p:cNvSpPr>
            <p:nvPr userDrawn="1"/>
          </p:nvSpPr>
          <p:spPr bwMode="auto">
            <a:xfrm>
              <a:off x="181" y="4124"/>
              <a:ext cx="15" cy="5"/>
            </a:xfrm>
            <a:custGeom>
              <a:avLst/>
              <a:gdLst/>
              <a:ahLst/>
              <a:cxnLst>
                <a:cxn ang="0">
                  <a:pos x="0" y="41"/>
                </a:cxn>
                <a:cxn ang="0">
                  <a:pos x="42" y="20"/>
                </a:cxn>
                <a:cxn ang="0">
                  <a:pos x="79" y="0"/>
                </a:cxn>
                <a:cxn ang="0">
                  <a:pos x="83" y="8"/>
                </a:cxn>
                <a:cxn ang="0">
                  <a:pos x="46" y="28"/>
                </a:cxn>
                <a:cxn ang="0">
                  <a:pos x="4" y="49"/>
                </a:cxn>
                <a:cxn ang="0">
                  <a:pos x="0" y="41"/>
                </a:cxn>
              </a:cxnLst>
              <a:rect l="0" t="0" r="r" b="b"/>
              <a:pathLst>
                <a:path w="83" h="49">
                  <a:moveTo>
                    <a:pt x="0" y="41"/>
                  </a:moveTo>
                  <a:lnTo>
                    <a:pt x="42" y="20"/>
                  </a:lnTo>
                  <a:lnTo>
                    <a:pt x="79" y="0"/>
                  </a:lnTo>
                  <a:lnTo>
                    <a:pt x="83" y="8"/>
                  </a:lnTo>
                  <a:lnTo>
                    <a:pt x="46" y="28"/>
                  </a:lnTo>
                  <a:lnTo>
                    <a:pt x="4" y="49"/>
                  </a:lnTo>
                  <a:lnTo>
                    <a:pt x="0" y="4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299" name="Freeform 83"/>
            <p:cNvSpPr>
              <a:spLocks/>
            </p:cNvSpPr>
            <p:nvPr userDrawn="1"/>
          </p:nvSpPr>
          <p:spPr bwMode="auto">
            <a:xfrm>
              <a:off x="181" y="4130"/>
              <a:ext cx="1" cy="1"/>
            </a:xfrm>
            <a:custGeom>
              <a:avLst/>
              <a:gdLst/>
              <a:ahLst/>
              <a:cxnLst>
                <a:cxn ang="0">
                  <a:pos x="0" y="0"/>
                </a:cxn>
                <a:cxn ang="0">
                  <a:pos x="4" y="8"/>
                </a:cxn>
                <a:cxn ang="0">
                  <a:pos x="0" y="0"/>
                </a:cxn>
              </a:cxnLst>
              <a:rect l="0" t="0" r="r" b="b"/>
              <a:pathLst>
                <a:path w="4" h="8">
                  <a:moveTo>
                    <a:pt x="0" y="0"/>
                  </a:moveTo>
                  <a:lnTo>
                    <a:pt x="4"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00" name="Freeform 84"/>
            <p:cNvSpPr>
              <a:spLocks/>
            </p:cNvSpPr>
            <p:nvPr userDrawn="1"/>
          </p:nvSpPr>
          <p:spPr bwMode="auto">
            <a:xfrm>
              <a:off x="193" y="4108"/>
              <a:ext cx="17" cy="17"/>
            </a:xfrm>
            <a:custGeom>
              <a:avLst/>
              <a:gdLst/>
              <a:ahLst/>
              <a:cxnLst>
                <a:cxn ang="0">
                  <a:pos x="0" y="108"/>
                </a:cxn>
                <a:cxn ang="0">
                  <a:pos x="20" y="101"/>
                </a:cxn>
                <a:cxn ang="0">
                  <a:pos x="38" y="94"/>
                </a:cxn>
                <a:cxn ang="0">
                  <a:pos x="54" y="84"/>
                </a:cxn>
                <a:cxn ang="0">
                  <a:pos x="70" y="70"/>
                </a:cxn>
                <a:cxn ang="0">
                  <a:pos x="84" y="57"/>
                </a:cxn>
                <a:cxn ang="0">
                  <a:pos x="96" y="41"/>
                </a:cxn>
                <a:cxn ang="0">
                  <a:pos x="106" y="21"/>
                </a:cxn>
                <a:cxn ang="0">
                  <a:pos x="115" y="0"/>
                </a:cxn>
                <a:cxn ang="0">
                  <a:pos x="123" y="4"/>
                </a:cxn>
                <a:cxn ang="0">
                  <a:pos x="114" y="26"/>
                </a:cxn>
                <a:cxn ang="0">
                  <a:pos x="103" y="46"/>
                </a:cxn>
                <a:cxn ang="0">
                  <a:pos x="91" y="62"/>
                </a:cxn>
                <a:cxn ang="0">
                  <a:pos x="76" y="77"/>
                </a:cxn>
                <a:cxn ang="0">
                  <a:pos x="60" y="91"/>
                </a:cxn>
                <a:cxn ang="0">
                  <a:pos x="43" y="102"/>
                </a:cxn>
                <a:cxn ang="0">
                  <a:pos x="23" y="110"/>
                </a:cxn>
                <a:cxn ang="0">
                  <a:pos x="2" y="117"/>
                </a:cxn>
                <a:cxn ang="0">
                  <a:pos x="0" y="108"/>
                </a:cxn>
              </a:cxnLst>
              <a:rect l="0" t="0" r="r" b="b"/>
              <a:pathLst>
                <a:path w="123" h="117">
                  <a:moveTo>
                    <a:pt x="0" y="108"/>
                  </a:moveTo>
                  <a:lnTo>
                    <a:pt x="20" y="101"/>
                  </a:lnTo>
                  <a:lnTo>
                    <a:pt x="38" y="94"/>
                  </a:lnTo>
                  <a:lnTo>
                    <a:pt x="54" y="84"/>
                  </a:lnTo>
                  <a:lnTo>
                    <a:pt x="70" y="70"/>
                  </a:lnTo>
                  <a:lnTo>
                    <a:pt x="84" y="57"/>
                  </a:lnTo>
                  <a:lnTo>
                    <a:pt x="96" y="41"/>
                  </a:lnTo>
                  <a:lnTo>
                    <a:pt x="106" y="21"/>
                  </a:lnTo>
                  <a:lnTo>
                    <a:pt x="115" y="0"/>
                  </a:lnTo>
                  <a:lnTo>
                    <a:pt x="123" y="4"/>
                  </a:lnTo>
                  <a:lnTo>
                    <a:pt x="114" y="26"/>
                  </a:lnTo>
                  <a:lnTo>
                    <a:pt x="103" y="46"/>
                  </a:lnTo>
                  <a:lnTo>
                    <a:pt x="91" y="62"/>
                  </a:lnTo>
                  <a:lnTo>
                    <a:pt x="76" y="77"/>
                  </a:lnTo>
                  <a:lnTo>
                    <a:pt x="60" y="91"/>
                  </a:lnTo>
                  <a:lnTo>
                    <a:pt x="43" y="102"/>
                  </a:lnTo>
                  <a:lnTo>
                    <a:pt x="23" y="110"/>
                  </a:lnTo>
                  <a:lnTo>
                    <a:pt x="2" y="117"/>
                  </a:lnTo>
                  <a:lnTo>
                    <a:pt x="0" y="10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01" name="Freeform 85"/>
            <p:cNvSpPr>
              <a:spLocks/>
            </p:cNvSpPr>
            <p:nvPr userDrawn="1"/>
          </p:nvSpPr>
          <p:spPr bwMode="auto">
            <a:xfrm>
              <a:off x="192" y="4124"/>
              <a:ext cx="1" cy="0"/>
            </a:xfrm>
            <a:custGeom>
              <a:avLst/>
              <a:gdLst/>
              <a:ahLst/>
              <a:cxnLst>
                <a:cxn ang="0">
                  <a:pos x="0" y="1"/>
                </a:cxn>
                <a:cxn ang="0">
                  <a:pos x="1" y="0"/>
                </a:cxn>
                <a:cxn ang="0">
                  <a:pos x="3" y="9"/>
                </a:cxn>
                <a:cxn ang="0">
                  <a:pos x="4" y="9"/>
                </a:cxn>
                <a:cxn ang="0">
                  <a:pos x="0" y="1"/>
                </a:cxn>
              </a:cxnLst>
              <a:rect l="0" t="0" r="r" b="b"/>
              <a:pathLst>
                <a:path w="4" h="9">
                  <a:moveTo>
                    <a:pt x="0" y="1"/>
                  </a:moveTo>
                  <a:lnTo>
                    <a:pt x="1" y="0"/>
                  </a:lnTo>
                  <a:lnTo>
                    <a:pt x="3" y="9"/>
                  </a:lnTo>
                  <a:lnTo>
                    <a:pt x="4" y="9"/>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02" name="Freeform 86"/>
            <p:cNvSpPr>
              <a:spLocks/>
            </p:cNvSpPr>
            <p:nvPr userDrawn="1"/>
          </p:nvSpPr>
          <p:spPr bwMode="auto">
            <a:xfrm>
              <a:off x="209" y="4050"/>
              <a:ext cx="5" cy="59"/>
            </a:xfrm>
            <a:custGeom>
              <a:avLst/>
              <a:gdLst/>
              <a:ahLst/>
              <a:cxnLst>
                <a:cxn ang="0">
                  <a:pos x="0" y="412"/>
                </a:cxn>
                <a:cxn ang="0">
                  <a:pos x="7" y="385"/>
                </a:cxn>
                <a:cxn ang="0">
                  <a:pos x="14" y="352"/>
                </a:cxn>
                <a:cxn ang="0">
                  <a:pos x="20" y="311"/>
                </a:cxn>
                <a:cxn ang="0">
                  <a:pos x="24" y="263"/>
                </a:cxn>
                <a:cxn ang="0">
                  <a:pos x="31" y="147"/>
                </a:cxn>
                <a:cxn ang="0">
                  <a:pos x="32" y="0"/>
                </a:cxn>
                <a:cxn ang="0">
                  <a:pos x="41" y="0"/>
                </a:cxn>
                <a:cxn ang="0">
                  <a:pos x="39" y="147"/>
                </a:cxn>
                <a:cxn ang="0">
                  <a:pos x="32" y="266"/>
                </a:cxn>
                <a:cxn ang="0">
                  <a:pos x="28" y="314"/>
                </a:cxn>
                <a:cxn ang="0">
                  <a:pos x="22" y="355"/>
                </a:cxn>
                <a:cxn ang="0">
                  <a:pos x="15" y="389"/>
                </a:cxn>
                <a:cxn ang="0">
                  <a:pos x="8" y="415"/>
                </a:cxn>
                <a:cxn ang="0">
                  <a:pos x="0" y="412"/>
                </a:cxn>
              </a:cxnLst>
              <a:rect l="0" t="0" r="r" b="b"/>
              <a:pathLst>
                <a:path w="41" h="415">
                  <a:moveTo>
                    <a:pt x="0" y="412"/>
                  </a:moveTo>
                  <a:lnTo>
                    <a:pt x="7" y="385"/>
                  </a:lnTo>
                  <a:lnTo>
                    <a:pt x="14" y="352"/>
                  </a:lnTo>
                  <a:lnTo>
                    <a:pt x="20" y="311"/>
                  </a:lnTo>
                  <a:lnTo>
                    <a:pt x="24" y="263"/>
                  </a:lnTo>
                  <a:lnTo>
                    <a:pt x="31" y="147"/>
                  </a:lnTo>
                  <a:lnTo>
                    <a:pt x="32" y="0"/>
                  </a:lnTo>
                  <a:lnTo>
                    <a:pt x="41" y="0"/>
                  </a:lnTo>
                  <a:lnTo>
                    <a:pt x="39" y="147"/>
                  </a:lnTo>
                  <a:lnTo>
                    <a:pt x="32" y="266"/>
                  </a:lnTo>
                  <a:lnTo>
                    <a:pt x="28" y="314"/>
                  </a:lnTo>
                  <a:lnTo>
                    <a:pt x="22" y="355"/>
                  </a:lnTo>
                  <a:lnTo>
                    <a:pt x="15" y="389"/>
                  </a:lnTo>
                  <a:lnTo>
                    <a:pt x="8" y="415"/>
                  </a:lnTo>
                  <a:lnTo>
                    <a:pt x="0" y="41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03" name="Freeform 87"/>
            <p:cNvSpPr>
              <a:spLocks/>
            </p:cNvSpPr>
            <p:nvPr userDrawn="1"/>
          </p:nvSpPr>
          <p:spPr bwMode="auto">
            <a:xfrm>
              <a:off x="209" y="4108"/>
              <a:ext cx="1" cy="1"/>
            </a:xfrm>
            <a:custGeom>
              <a:avLst/>
              <a:gdLst/>
              <a:ahLst/>
              <a:cxnLst>
                <a:cxn ang="0">
                  <a:pos x="8" y="4"/>
                </a:cxn>
                <a:cxn ang="0">
                  <a:pos x="0" y="1"/>
                </a:cxn>
                <a:cxn ang="0">
                  <a:pos x="0" y="0"/>
                </a:cxn>
                <a:cxn ang="0">
                  <a:pos x="8" y="4"/>
                </a:cxn>
              </a:cxnLst>
              <a:rect l="0" t="0" r="r" b="b"/>
              <a:pathLst>
                <a:path w="8" h="4">
                  <a:moveTo>
                    <a:pt x="8" y="4"/>
                  </a:moveTo>
                  <a:lnTo>
                    <a:pt x="0" y="1"/>
                  </a:lnTo>
                  <a:lnTo>
                    <a:pt x="0" y="0"/>
                  </a:lnTo>
                  <a:lnTo>
                    <a:pt x="8" y="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04" name="Rectangle 88"/>
            <p:cNvSpPr>
              <a:spLocks noChangeArrowheads="1"/>
            </p:cNvSpPr>
            <p:nvPr userDrawn="1"/>
          </p:nvSpPr>
          <p:spPr bwMode="auto">
            <a:xfrm>
              <a:off x="214" y="4026"/>
              <a:ext cx="0" cy="24"/>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9305" name="Freeform 89"/>
            <p:cNvSpPr>
              <a:spLocks/>
            </p:cNvSpPr>
            <p:nvPr userDrawn="1"/>
          </p:nvSpPr>
          <p:spPr bwMode="auto">
            <a:xfrm>
              <a:off x="214" y="4050"/>
              <a:ext cx="0"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06" name="Rectangle 90"/>
            <p:cNvSpPr>
              <a:spLocks noChangeArrowheads="1"/>
            </p:cNvSpPr>
            <p:nvPr userDrawn="1"/>
          </p:nvSpPr>
          <p:spPr bwMode="auto">
            <a:xfrm>
              <a:off x="214" y="3944"/>
              <a:ext cx="0" cy="82"/>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9307" name="Freeform 91"/>
            <p:cNvSpPr>
              <a:spLocks/>
            </p:cNvSpPr>
            <p:nvPr userDrawn="1"/>
          </p:nvSpPr>
          <p:spPr bwMode="auto">
            <a:xfrm>
              <a:off x="214" y="4026"/>
              <a:ext cx="0"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08" name="Rectangle 92"/>
            <p:cNvSpPr>
              <a:spLocks noChangeArrowheads="1"/>
            </p:cNvSpPr>
            <p:nvPr userDrawn="1"/>
          </p:nvSpPr>
          <p:spPr bwMode="auto">
            <a:xfrm>
              <a:off x="214" y="3893"/>
              <a:ext cx="0" cy="51"/>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9309" name="Freeform 93"/>
            <p:cNvSpPr>
              <a:spLocks/>
            </p:cNvSpPr>
            <p:nvPr userDrawn="1"/>
          </p:nvSpPr>
          <p:spPr bwMode="auto">
            <a:xfrm>
              <a:off x="214" y="3944"/>
              <a:ext cx="0" cy="1"/>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0" name="Freeform 94"/>
            <p:cNvSpPr>
              <a:spLocks/>
            </p:cNvSpPr>
            <p:nvPr userDrawn="1"/>
          </p:nvSpPr>
          <p:spPr bwMode="auto">
            <a:xfrm>
              <a:off x="211" y="3783"/>
              <a:ext cx="3" cy="110"/>
            </a:xfrm>
            <a:custGeom>
              <a:avLst/>
              <a:gdLst/>
              <a:ahLst/>
              <a:cxnLst>
                <a:cxn ang="0">
                  <a:pos x="19" y="766"/>
                </a:cxn>
                <a:cxn ang="0">
                  <a:pos x="18" y="491"/>
                </a:cxn>
                <a:cxn ang="0">
                  <a:pos x="15" y="271"/>
                </a:cxn>
                <a:cxn ang="0">
                  <a:pos x="9" y="108"/>
                </a:cxn>
                <a:cxn ang="0">
                  <a:pos x="0" y="0"/>
                </a:cxn>
                <a:cxn ang="0">
                  <a:pos x="8" y="0"/>
                </a:cxn>
                <a:cxn ang="0">
                  <a:pos x="17" y="108"/>
                </a:cxn>
                <a:cxn ang="0">
                  <a:pos x="22" y="271"/>
                </a:cxn>
                <a:cxn ang="0">
                  <a:pos x="27" y="491"/>
                </a:cxn>
                <a:cxn ang="0">
                  <a:pos x="28" y="766"/>
                </a:cxn>
                <a:cxn ang="0">
                  <a:pos x="19" y="766"/>
                </a:cxn>
              </a:cxnLst>
              <a:rect l="0" t="0" r="r" b="b"/>
              <a:pathLst>
                <a:path w="28" h="766">
                  <a:moveTo>
                    <a:pt x="19" y="766"/>
                  </a:moveTo>
                  <a:lnTo>
                    <a:pt x="18" y="491"/>
                  </a:lnTo>
                  <a:lnTo>
                    <a:pt x="15" y="271"/>
                  </a:lnTo>
                  <a:lnTo>
                    <a:pt x="9" y="108"/>
                  </a:lnTo>
                  <a:lnTo>
                    <a:pt x="0" y="0"/>
                  </a:lnTo>
                  <a:lnTo>
                    <a:pt x="8" y="0"/>
                  </a:lnTo>
                  <a:lnTo>
                    <a:pt x="17" y="108"/>
                  </a:lnTo>
                  <a:lnTo>
                    <a:pt x="22" y="271"/>
                  </a:lnTo>
                  <a:lnTo>
                    <a:pt x="27" y="491"/>
                  </a:lnTo>
                  <a:lnTo>
                    <a:pt x="28" y="766"/>
                  </a:lnTo>
                  <a:lnTo>
                    <a:pt x="19" y="76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1" name="Freeform 95"/>
            <p:cNvSpPr>
              <a:spLocks/>
            </p:cNvSpPr>
            <p:nvPr userDrawn="1"/>
          </p:nvSpPr>
          <p:spPr bwMode="auto">
            <a:xfrm>
              <a:off x="214" y="3893"/>
              <a:ext cx="0"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2" name="Freeform 96"/>
            <p:cNvSpPr>
              <a:spLocks/>
            </p:cNvSpPr>
            <p:nvPr userDrawn="1"/>
          </p:nvSpPr>
          <p:spPr bwMode="auto">
            <a:xfrm>
              <a:off x="201" y="3755"/>
              <a:ext cx="14" cy="29"/>
            </a:xfrm>
            <a:custGeom>
              <a:avLst/>
              <a:gdLst/>
              <a:ahLst/>
              <a:cxnLst>
                <a:cxn ang="0">
                  <a:pos x="68" y="198"/>
                </a:cxn>
                <a:cxn ang="0">
                  <a:pos x="63" y="160"/>
                </a:cxn>
                <a:cxn ang="0">
                  <a:pos x="57" y="126"/>
                </a:cxn>
                <a:cxn ang="0">
                  <a:pos x="50" y="97"/>
                </a:cxn>
                <a:cxn ang="0">
                  <a:pos x="42" y="71"/>
                </a:cxn>
                <a:cxn ang="0">
                  <a:pos x="33" y="49"/>
                </a:cxn>
                <a:cxn ang="0">
                  <a:pos x="24" y="32"/>
                </a:cxn>
                <a:cxn ang="0">
                  <a:pos x="12" y="17"/>
                </a:cxn>
                <a:cxn ang="0">
                  <a:pos x="7" y="12"/>
                </a:cxn>
                <a:cxn ang="0">
                  <a:pos x="0" y="7"/>
                </a:cxn>
                <a:cxn ang="0">
                  <a:pos x="6" y="0"/>
                </a:cxn>
                <a:cxn ang="0">
                  <a:pos x="12" y="5"/>
                </a:cxn>
                <a:cxn ang="0">
                  <a:pos x="18" y="11"/>
                </a:cxn>
                <a:cxn ang="0">
                  <a:pos x="31" y="27"/>
                </a:cxn>
                <a:cxn ang="0">
                  <a:pos x="41" y="45"/>
                </a:cxn>
                <a:cxn ang="0">
                  <a:pos x="50" y="68"/>
                </a:cxn>
                <a:cxn ang="0">
                  <a:pos x="58" y="94"/>
                </a:cxn>
                <a:cxn ang="0">
                  <a:pos x="64" y="123"/>
                </a:cxn>
                <a:cxn ang="0">
                  <a:pos x="71" y="158"/>
                </a:cxn>
                <a:cxn ang="0">
                  <a:pos x="76" y="195"/>
                </a:cxn>
                <a:cxn ang="0">
                  <a:pos x="68" y="198"/>
                </a:cxn>
              </a:cxnLst>
              <a:rect l="0" t="0" r="r" b="b"/>
              <a:pathLst>
                <a:path w="76" h="198">
                  <a:moveTo>
                    <a:pt x="68" y="198"/>
                  </a:moveTo>
                  <a:lnTo>
                    <a:pt x="63" y="160"/>
                  </a:lnTo>
                  <a:lnTo>
                    <a:pt x="57" y="126"/>
                  </a:lnTo>
                  <a:lnTo>
                    <a:pt x="50" y="97"/>
                  </a:lnTo>
                  <a:lnTo>
                    <a:pt x="42" y="71"/>
                  </a:lnTo>
                  <a:lnTo>
                    <a:pt x="33" y="49"/>
                  </a:lnTo>
                  <a:lnTo>
                    <a:pt x="24" y="32"/>
                  </a:lnTo>
                  <a:lnTo>
                    <a:pt x="12" y="17"/>
                  </a:lnTo>
                  <a:lnTo>
                    <a:pt x="7" y="12"/>
                  </a:lnTo>
                  <a:lnTo>
                    <a:pt x="0" y="7"/>
                  </a:lnTo>
                  <a:lnTo>
                    <a:pt x="6" y="0"/>
                  </a:lnTo>
                  <a:lnTo>
                    <a:pt x="12" y="5"/>
                  </a:lnTo>
                  <a:lnTo>
                    <a:pt x="18" y="11"/>
                  </a:lnTo>
                  <a:lnTo>
                    <a:pt x="31" y="27"/>
                  </a:lnTo>
                  <a:lnTo>
                    <a:pt x="41" y="45"/>
                  </a:lnTo>
                  <a:lnTo>
                    <a:pt x="50" y="68"/>
                  </a:lnTo>
                  <a:lnTo>
                    <a:pt x="58" y="94"/>
                  </a:lnTo>
                  <a:lnTo>
                    <a:pt x="64" y="123"/>
                  </a:lnTo>
                  <a:lnTo>
                    <a:pt x="71" y="158"/>
                  </a:lnTo>
                  <a:lnTo>
                    <a:pt x="76" y="195"/>
                  </a:lnTo>
                  <a:lnTo>
                    <a:pt x="68" y="19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3" name="Freeform 97"/>
            <p:cNvSpPr>
              <a:spLocks/>
            </p:cNvSpPr>
            <p:nvPr userDrawn="1"/>
          </p:nvSpPr>
          <p:spPr bwMode="auto">
            <a:xfrm>
              <a:off x="211" y="3783"/>
              <a:ext cx="1" cy="1"/>
            </a:xfrm>
            <a:custGeom>
              <a:avLst/>
              <a:gdLst/>
              <a:ahLst/>
              <a:cxnLst>
                <a:cxn ang="0">
                  <a:pos x="8" y="1"/>
                </a:cxn>
                <a:cxn ang="0">
                  <a:pos x="8" y="0"/>
                </a:cxn>
                <a:cxn ang="0">
                  <a:pos x="0" y="3"/>
                </a:cxn>
                <a:cxn ang="0">
                  <a:pos x="0" y="1"/>
                </a:cxn>
                <a:cxn ang="0">
                  <a:pos x="8" y="1"/>
                </a:cxn>
              </a:cxnLst>
              <a:rect l="0" t="0" r="r" b="b"/>
              <a:pathLst>
                <a:path w="8" h="3">
                  <a:moveTo>
                    <a:pt x="8" y="1"/>
                  </a:moveTo>
                  <a:lnTo>
                    <a:pt x="8" y="0"/>
                  </a:lnTo>
                  <a:lnTo>
                    <a:pt x="0" y="3"/>
                  </a:lnTo>
                  <a:lnTo>
                    <a:pt x="0" y="1"/>
                  </a:lnTo>
                  <a:lnTo>
                    <a:pt x="8"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4" name="Freeform 98"/>
            <p:cNvSpPr>
              <a:spLocks/>
            </p:cNvSpPr>
            <p:nvPr userDrawn="1"/>
          </p:nvSpPr>
          <p:spPr bwMode="auto">
            <a:xfrm>
              <a:off x="181" y="3749"/>
              <a:ext cx="21" cy="5"/>
            </a:xfrm>
            <a:custGeom>
              <a:avLst/>
              <a:gdLst/>
              <a:ahLst/>
              <a:cxnLst>
                <a:cxn ang="0">
                  <a:pos x="142" y="48"/>
                </a:cxn>
                <a:cxn ang="0">
                  <a:pos x="117" y="35"/>
                </a:cxn>
                <a:cxn ang="0">
                  <a:pos x="102" y="29"/>
                </a:cxn>
                <a:cxn ang="0">
                  <a:pos x="87" y="23"/>
                </a:cxn>
                <a:cxn ang="0">
                  <a:pos x="47" y="15"/>
                </a:cxn>
                <a:cxn ang="0">
                  <a:pos x="0" y="8"/>
                </a:cxn>
                <a:cxn ang="0">
                  <a:pos x="2" y="0"/>
                </a:cxn>
                <a:cxn ang="0">
                  <a:pos x="49" y="7"/>
                </a:cxn>
                <a:cxn ang="0">
                  <a:pos x="89" y="15"/>
                </a:cxn>
                <a:cxn ang="0">
                  <a:pos x="106" y="21"/>
                </a:cxn>
                <a:cxn ang="0">
                  <a:pos x="122" y="27"/>
                </a:cxn>
                <a:cxn ang="0">
                  <a:pos x="147" y="40"/>
                </a:cxn>
                <a:cxn ang="0">
                  <a:pos x="142" y="48"/>
                </a:cxn>
              </a:cxnLst>
              <a:rect l="0" t="0" r="r" b="b"/>
              <a:pathLst>
                <a:path w="147" h="48">
                  <a:moveTo>
                    <a:pt x="142" y="48"/>
                  </a:moveTo>
                  <a:lnTo>
                    <a:pt x="117" y="35"/>
                  </a:lnTo>
                  <a:lnTo>
                    <a:pt x="102" y="29"/>
                  </a:lnTo>
                  <a:lnTo>
                    <a:pt x="87" y="23"/>
                  </a:lnTo>
                  <a:lnTo>
                    <a:pt x="47" y="15"/>
                  </a:lnTo>
                  <a:lnTo>
                    <a:pt x="0" y="8"/>
                  </a:lnTo>
                  <a:lnTo>
                    <a:pt x="2" y="0"/>
                  </a:lnTo>
                  <a:lnTo>
                    <a:pt x="49" y="7"/>
                  </a:lnTo>
                  <a:lnTo>
                    <a:pt x="89" y="15"/>
                  </a:lnTo>
                  <a:lnTo>
                    <a:pt x="106" y="21"/>
                  </a:lnTo>
                  <a:lnTo>
                    <a:pt x="122" y="27"/>
                  </a:lnTo>
                  <a:lnTo>
                    <a:pt x="147" y="40"/>
                  </a:lnTo>
                  <a:lnTo>
                    <a:pt x="142" y="4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5" name="Freeform 99"/>
            <p:cNvSpPr>
              <a:spLocks/>
            </p:cNvSpPr>
            <p:nvPr userDrawn="1"/>
          </p:nvSpPr>
          <p:spPr bwMode="auto">
            <a:xfrm>
              <a:off x="201" y="3755"/>
              <a:ext cx="1" cy="1"/>
            </a:xfrm>
            <a:custGeom>
              <a:avLst/>
              <a:gdLst/>
              <a:ahLst/>
              <a:cxnLst>
                <a:cxn ang="0">
                  <a:pos x="6" y="0"/>
                </a:cxn>
                <a:cxn ang="0">
                  <a:pos x="1" y="8"/>
                </a:cxn>
                <a:cxn ang="0">
                  <a:pos x="0" y="7"/>
                </a:cxn>
                <a:cxn ang="0">
                  <a:pos x="6" y="0"/>
                </a:cxn>
              </a:cxnLst>
              <a:rect l="0" t="0" r="r" b="b"/>
              <a:pathLst>
                <a:path w="6" h="8">
                  <a:moveTo>
                    <a:pt x="6" y="0"/>
                  </a:moveTo>
                  <a:lnTo>
                    <a:pt x="1" y="8"/>
                  </a:lnTo>
                  <a:lnTo>
                    <a:pt x="0" y="7"/>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6" name="Freeform 100"/>
            <p:cNvSpPr>
              <a:spLocks/>
            </p:cNvSpPr>
            <p:nvPr userDrawn="1"/>
          </p:nvSpPr>
          <p:spPr bwMode="auto">
            <a:xfrm>
              <a:off x="166" y="3743"/>
              <a:ext cx="15" cy="8"/>
            </a:xfrm>
            <a:custGeom>
              <a:avLst/>
              <a:gdLst/>
              <a:ahLst/>
              <a:cxnLst>
                <a:cxn ang="0">
                  <a:pos x="105" y="54"/>
                </a:cxn>
                <a:cxn ang="0">
                  <a:pos x="60" y="48"/>
                </a:cxn>
                <a:cxn ang="0">
                  <a:pos x="29" y="36"/>
                </a:cxn>
                <a:cxn ang="0">
                  <a:pos x="8" y="21"/>
                </a:cxn>
                <a:cxn ang="0">
                  <a:pos x="3" y="11"/>
                </a:cxn>
                <a:cxn ang="0">
                  <a:pos x="0" y="2"/>
                </a:cxn>
                <a:cxn ang="0">
                  <a:pos x="8" y="0"/>
                </a:cxn>
                <a:cxn ang="0">
                  <a:pos x="11" y="9"/>
                </a:cxn>
                <a:cxn ang="0">
                  <a:pos x="14" y="15"/>
                </a:cxn>
                <a:cxn ang="0">
                  <a:pos x="33" y="29"/>
                </a:cxn>
                <a:cxn ang="0">
                  <a:pos x="63" y="40"/>
                </a:cxn>
                <a:cxn ang="0">
                  <a:pos x="107" y="46"/>
                </a:cxn>
                <a:cxn ang="0">
                  <a:pos x="105" y="54"/>
                </a:cxn>
              </a:cxnLst>
              <a:rect l="0" t="0" r="r" b="b"/>
              <a:pathLst>
                <a:path w="107" h="54">
                  <a:moveTo>
                    <a:pt x="105" y="54"/>
                  </a:moveTo>
                  <a:lnTo>
                    <a:pt x="60" y="48"/>
                  </a:lnTo>
                  <a:lnTo>
                    <a:pt x="29" y="36"/>
                  </a:lnTo>
                  <a:lnTo>
                    <a:pt x="8" y="21"/>
                  </a:lnTo>
                  <a:lnTo>
                    <a:pt x="3" y="11"/>
                  </a:lnTo>
                  <a:lnTo>
                    <a:pt x="0" y="2"/>
                  </a:lnTo>
                  <a:lnTo>
                    <a:pt x="8" y="0"/>
                  </a:lnTo>
                  <a:lnTo>
                    <a:pt x="11" y="9"/>
                  </a:lnTo>
                  <a:lnTo>
                    <a:pt x="14" y="15"/>
                  </a:lnTo>
                  <a:lnTo>
                    <a:pt x="33" y="29"/>
                  </a:lnTo>
                  <a:lnTo>
                    <a:pt x="63" y="40"/>
                  </a:lnTo>
                  <a:lnTo>
                    <a:pt x="107" y="46"/>
                  </a:lnTo>
                  <a:lnTo>
                    <a:pt x="105" y="54"/>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7" name="Freeform 101"/>
            <p:cNvSpPr>
              <a:spLocks/>
            </p:cNvSpPr>
            <p:nvPr userDrawn="1"/>
          </p:nvSpPr>
          <p:spPr bwMode="auto">
            <a:xfrm>
              <a:off x="181" y="3749"/>
              <a:ext cx="1" cy="0"/>
            </a:xfrm>
            <a:custGeom>
              <a:avLst/>
              <a:gdLst/>
              <a:ahLst/>
              <a:cxnLst>
                <a:cxn ang="0">
                  <a:pos x="0" y="8"/>
                </a:cxn>
                <a:cxn ang="0">
                  <a:pos x="2" y="0"/>
                </a:cxn>
                <a:cxn ang="0">
                  <a:pos x="0" y="8"/>
                </a:cxn>
              </a:cxnLst>
              <a:rect l="0" t="0" r="r" b="b"/>
              <a:pathLst>
                <a:path w="2" h="8">
                  <a:moveTo>
                    <a:pt x="0" y="8"/>
                  </a:moveTo>
                  <a:lnTo>
                    <a:pt x="2"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8" name="Freeform 102"/>
            <p:cNvSpPr>
              <a:spLocks/>
            </p:cNvSpPr>
            <p:nvPr userDrawn="1"/>
          </p:nvSpPr>
          <p:spPr bwMode="auto">
            <a:xfrm>
              <a:off x="166" y="3737"/>
              <a:ext cx="2" cy="6"/>
            </a:xfrm>
            <a:custGeom>
              <a:avLst/>
              <a:gdLst/>
              <a:ahLst/>
              <a:cxnLst>
                <a:cxn ang="0">
                  <a:pos x="0" y="41"/>
                </a:cxn>
                <a:cxn ang="0">
                  <a:pos x="3" y="16"/>
                </a:cxn>
                <a:cxn ang="0">
                  <a:pos x="5" y="5"/>
                </a:cxn>
                <a:cxn ang="0">
                  <a:pos x="8" y="0"/>
                </a:cxn>
                <a:cxn ang="0">
                  <a:pos x="16" y="4"/>
                </a:cxn>
                <a:cxn ang="0">
                  <a:pos x="13" y="10"/>
                </a:cxn>
                <a:cxn ang="0">
                  <a:pos x="11" y="18"/>
                </a:cxn>
                <a:cxn ang="0">
                  <a:pos x="8" y="43"/>
                </a:cxn>
                <a:cxn ang="0">
                  <a:pos x="0" y="41"/>
                </a:cxn>
              </a:cxnLst>
              <a:rect l="0" t="0" r="r" b="b"/>
              <a:pathLst>
                <a:path w="16" h="43">
                  <a:moveTo>
                    <a:pt x="0" y="41"/>
                  </a:moveTo>
                  <a:lnTo>
                    <a:pt x="3" y="16"/>
                  </a:lnTo>
                  <a:lnTo>
                    <a:pt x="5" y="5"/>
                  </a:lnTo>
                  <a:lnTo>
                    <a:pt x="8" y="0"/>
                  </a:lnTo>
                  <a:lnTo>
                    <a:pt x="16" y="4"/>
                  </a:lnTo>
                  <a:lnTo>
                    <a:pt x="13" y="10"/>
                  </a:lnTo>
                  <a:lnTo>
                    <a:pt x="11" y="18"/>
                  </a:lnTo>
                  <a:lnTo>
                    <a:pt x="8" y="43"/>
                  </a:lnTo>
                  <a:lnTo>
                    <a:pt x="0" y="4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19" name="Freeform 103"/>
            <p:cNvSpPr>
              <a:spLocks/>
            </p:cNvSpPr>
            <p:nvPr userDrawn="1"/>
          </p:nvSpPr>
          <p:spPr bwMode="auto">
            <a:xfrm>
              <a:off x="166" y="3743"/>
              <a:ext cx="1" cy="1"/>
            </a:xfrm>
            <a:custGeom>
              <a:avLst/>
              <a:gdLst/>
              <a:ahLst/>
              <a:cxnLst>
                <a:cxn ang="0">
                  <a:pos x="0" y="2"/>
                </a:cxn>
                <a:cxn ang="0">
                  <a:pos x="0" y="1"/>
                </a:cxn>
                <a:cxn ang="0">
                  <a:pos x="0" y="0"/>
                </a:cxn>
                <a:cxn ang="0">
                  <a:pos x="8" y="2"/>
                </a:cxn>
                <a:cxn ang="0">
                  <a:pos x="8" y="0"/>
                </a:cxn>
                <a:cxn ang="0">
                  <a:pos x="0" y="2"/>
                </a:cxn>
              </a:cxnLst>
              <a:rect l="0" t="0" r="r" b="b"/>
              <a:pathLst>
                <a:path w="8" h="2">
                  <a:moveTo>
                    <a:pt x="0" y="2"/>
                  </a:moveTo>
                  <a:lnTo>
                    <a:pt x="0" y="1"/>
                  </a:lnTo>
                  <a:lnTo>
                    <a:pt x="0" y="0"/>
                  </a:lnTo>
                  <a:lnTo>
                    <a:pt x="8" y="2"/>
                  </a:lnTo>
                  <a:lnTo>
                    <a:pt x="8" y="0"/>
                  </a:lnTo>
                  <a:lnTo>
                    <a:pt x="0" y="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0" name="Freeform 104"/>
            <p:cNvSpPr>
              <a:spLocks/>
            </p:cNvSpPr>
            <p:nvPr userDrawn="1"/>
          </p:nvSpPr>
          <p:spPr bwMode="auto">
            <a:xfrm>
              <a:off x="167" y="3735"/>
              <a:ext cx="7" cy="3"/>
            </a:xfrm>
            <a:custGeom>
              <a:avLst/>
              <a:gdLst/>
              <a:ahLst/>
              <a:cxnLst>
                <a:cxn ang="0">
                  <a:pos x="0" y="12"/>
                </a:cxn>
                <a:cxn ang="0">
                  <a:pos x="7" y="7"/>
                </a:cxn>
                <a:cxn ang="0">
                  <a:pos x="19" y="2"/>
                </a:cxn>
                <a:cxn ang="0">
                  <a:pos x="31" y="0"/>
                </a:cxn>
                <a:cxn ang="0">
                  <a:pos x="46" y="0"/>
                </a:cxn>
                <a:cxn ang="0">
                  <a:pos x="46" y="9"/>
                </a:cxn>
                <a:cxn ang="0">
                  <a:pos x="31" y="9"/>
                </a:cxn>
                <a:cxn ang="0">
                  <a:pos x="20" y="12"/>
                </a:cxn>
                <a:cxn ang="0">
                  <a:pos x="12" y="15"/>
                </a:cxn>
                <a:cxn ang="0">
                  <a:pos x="6" y="18"/>
                </a:cxn>
                <a:cxn ang="0">
                  <a:pos x="0" y="12"/>
                </a:cxn>
              </a:cxnLst>
              <a:rect l="0" t="0" r="r" b="b"/>
              <a:pathLst>
                <a:path w="46" h="18">
                  <a:moveTo>
                    <a:pt x="0" y="12"/>
                  </a:moveTo>
                  <a:lnTo>
                    <a:pt x="7" y="7"/>
                  </a:lnTo>
                  <a:lnTo>
                    <a:pt x="19" y="2"/>
                  </a:lnTo>
                  <a:lnTo>
                    <a:pt x="31" y="0"/>
                  </a:lnTo>
                  <a:lnTo>
                    <a:pt x="46" y="0"/>
                  </a:lnTo>
                  <a:lnTo>
                    <a:pt x="46" y="9"/>
                  </a:lnTo>
                  <a:lnTo>
                    <a:pt x="31" y="9"/>
                  </a:lnTo>
                  <a:lnTo>
                    <a:pt x="20" y="12"/>
                  </a:lnTo>
                  <a:lnTo>
                    <a:pt x="12" y="15"/>
                  </a:lnTo>
                  <a:lnTo>
                    <a:pt x="6" y="18"/>
                  </a:lnTo>
                  <a:lnTo>
                    <a:pt x="0" y="1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1" name="Freeform 105"/>
            <p:cNvSpPr>
              <a:spLocks/>
            </p:cNvSpPr>
            <p:nvPr userDrawn="1"/>
          </p:nvSpPr>
          <p:spPr bwMode="auto">
            <a:xfrm>
              <a:off x="167" y="3737"/>
              <a:ext cx="1" cy="1"/>
            </a:xfrm>
            <a:custGeom>
              <a:avLst/>
              <a:gdLst/>
              <a:ahLst/>
              <a:cxnLst>
                <a:cxn ang="0">
                  <a:pos x="0" y="1"/>
                </a:cxn>
                <a:cxn ang="0">
                  <a:pos x="1" y="0"/>
                </a:cxn>
                <a:cxn ang="0">
                  <a:pos x="7" y="6"/>
                </a:cxn>
                <a:cxn ang="0">
                  <a:pos x="8" y="5"/>
                </a:cxn>
                <a:cxn ang="0">
                  <a:pos x="0" y="1"/>
                </a:cxn>
              </a:cxnLst>
              <a:rect l="0" t="0" r="r" b="b"/>
              <a:pathLst>
                <a:path w="8" h="6">
                  <a:moveTo>
                    <a:pt x="0" y="1"/>
                  </a:moveTo>
                  <a:lnTo>
                    <a:pt x="1" y="0"/>
                  </a:lnTo>
                  <a:lnTo>
                    <a:pt x="7" y="6"/>
                  </a:lnTo>
                  <a:lnTo>
                    <a:pt x="8" y="5"/>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2" name="Freeform 106"/>
            <p:cNvSpPr>
              <a:spLocks/>
            </p:cNvSpPr>
            <p:nvPr userDrawn="1"/>
          </p:nvSpPr>
          <p:spPr bwMode="auto">
            <a:xfrm>
              <a:off x="174" y="3735"/>
              <a:ext cx="1" cy="0"/>
            </a:xfrm>
            <a:custGeom>
              <a:avLst/>
              <a:gdLst/>
              <a:ahLst/>
              <a:cxnLst>
                <a:cxn ang="0">
                  <a:pos x="0" y="0"/>
                </a:cxn>
                <a:cxn ang="0">
                  <a:pos x="40" y="2"/>
                </a:cxn>
                <a:cxn ang="0">
                  <a:pos x="40" y="12"/>
                </a:cxn>
                <a:cxn ang="0">
                  <a:pos x="0" y="9"/>
                </a:cxn>
                <a:cxn ang="0">
                  <a:pos x="0" y="0"/>
                </a:cxn>
              </a:cxnLst>
              <a:rect l="0" t="0" r="r" b="b"/>
              <a:pathLst>
                <a:path w="40" h="12">
                  <a:moveTo>
                    <a:pt x="0" y="0"/>
                  </a:moveTo>
                  <a:lnTo>
                    <a:pt x="40" y="2"/>
                  </a:lnTo>
                  <a:lnTo>
                    <a:pt x="40" y="12"/>
                  </a:ln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3" name="Freeform 107"/>
            <p:cNvSpPr>
              <a:spLocks/>
            </p:cNvSpPr>
            <p:nvPr userDrawn="1"/>
          </p:nvSpPr>
          <p:spPr bwMode="auto">
            <a:xfrm>
              <a:off x="174" y="3735"/>
              <a:ext cx="1" cy="0"/>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4" name="Freeform 108"/>
            <p:cNvSpPr>
              <a:spLocks/>
            </p:cNvSpPr>
            <p:nvPr userDrawn="1"/>
          </p:nvSpPr>
          <p:spPr bwMode="auto">
            <a:xfrm>
              <a:off x="179" y="3735"/>
              <a:ext cx="36" cy="4"/>
            </a:xfrm>
            <a:custGeom>
              <a:avLst/>
              <a:gdLst/>
              <a:ahLst/>
              <a:cxnLst>
                <a:cxn ang="0">
                  <a:pos x="1" y="0"/>
                </a:cxn>
                <a:cxn ang="0">
                  <a:pos x="67" y="7"/>
                </a:cxn>
                <a:cxn ang="0">
                  <a:pos x="129" y="12"/>
                </a:cxn>
                <a:cxn ang="0">
                  <a:pos x="190" y="15"/>
                </a:cxn>
                <a:cxn ang="0">
                  <a:pos x="248" y="16"/>
                </a:cxn>
                <a:cxn ang="0">
                  <a:pos x="248" y="26"/>
                </a:cxn>
                <a:cxn ang="0">
                  <a:pos x="190" y="24"/>
                </a:cxn>
                <a:cxn ang="0">
                  <a:pos x="128" y="21"/>
                </a:cxn>
                <a:cxn ang="0">
                  <a:pos x="66" y="16"/>
                </a:cxn>
                <a:cxn ang="0">
                  <a:pos x="0" y="10"/>
                </a:cxn>
                <a:cxn ang="0">
                  <a:pos x="1" y="0"/>
                </a:cxn>
              </a:cxnLst>
              <a:rect l="0" t="0" r="r" b="b"/>
              <a:pathLst>
                <a:path w="248" h="26">
                  <a:moveTo>
                    <a:pt x="1" y="0"/>
                  </a:moveTo>
                  <a:lnTo>
                    <a:pt x="67" y="7"/>
                  </a:lnTo>
                  <a:lnTo>
                    <a:pt x="129" y="12"/>
                  </a:lnTo>
                  <a:lnTo>
                    <a:pt x="190" y="15"/>
                  </a:lnTo>
                  <a:lnTo>
                    <a:pt x="248" y="16"/>
                  </a:lnTo>
                  <a:lnTo>
                    <a:pt x="248" y="26"/>
                  </a:lnTo>
                  <a:lnTo>
                    <a:pt x="190" y="24"/>
                  </a:lnTo>
                  <a:lnTo>
                    <a:pt x="128" y="21"/>
                  </a:lnTo>
                  <a:lnTo>
                    <a:pt x="66" y="16"/>
                  </a:lnTo>
                  <a:lnTo>
                    <a:pt x="0" y="10"/>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5" name="Freeform 109"/>
            <p:cNvSpPr>
              <a:spLocks/>
            </p:cNvSpPr>
            <p:nvPr userDrawn="1"/>
          </p:nvSpPr>
          <p:spPr bwMode="auto">
            <a:xfrm>
              <a:off x="179" y="3735"/>
              <a:ext cx="1" cy="0"/>
            </a:xfrm>
            <a:custGeom>
              <a:avLst/>
              <a:gdLst/>
              <a:ahLst/>
              <a:cxnLst>
                <a:cxn ang="0">
                  <a:pos x="1" y="0"/>
                </a:cxn>
                <a:cxn ang="0">
                  <a:pos x="0" y="10"/>
                </a:cxn>
                <a:cxn ang="0">
                  <a:pos x="1" y="10"/>
                </a:cxn>
                <a:cxn ang="0">
                  <a:pos x="1" y="0"/>
                </a:cxn>
              </a:cxnLst>
              <a:rect l="0" t="0" r="r" b="b"/>
              <a:pathLst>
                <a:path w="1" h="10">
                  <a:moveTo>
                    <a:pt x="1" y="0"/>
                  </a:moveTo>
                  <a:lnTo>
                    <a:pt x="0" y="10"/>
                  </a:lnTo>
                  <a:lnTo>
                    <a:pt x="1" y="10"/>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6" name="Freeform 110"/>
            <p:cNvSpPr>
              <a:spLocks/>
            </p:cNvSpPr>
            <p:nvPr userDrawn="1"/>
          </p:nvSpPr>
          <p:spPr bwMode="auto">
            <a:xfrm>
              <a:off x="214" y="3733"/>
              <a:ext cx="56" cy="6"/>
            </a:xfrm>
            <a:custGeom>
              <a:avLst/>
              <a:gdLst/>
              <a:ahLst/>
              <a:cxnLst>
                <a:cxn ang="0">
                  <a:pos x="0" y="33"/>
                </a:cxn>
                <a:cxn ang="0">
                  <a:pos x="68" y="31"/>
                </a:cxn>
                <a:cxn ang="0">
                  <a:pos x="155" y="25"/>
                </a:cxn>
                <a:cxn ang="0">
                  <a:pos x="386" y="0"/>
                </a:cxn>
                <a:cxn ang="0">
                  <a:pos x="386" y="9"/>
                </a:cxn>
                <a:cxn ang="0">
                  <a:pos x="155" y="35"/>
                </a:cxn>
                <a:cxn ang="0">
                  <a:pos x="68" y="40"/>
                </a:cxn>
                <a:cxn ang="0">
                  <a:pos x="0" y="43"/>
                </a:cxn>
                <a:cxn ang="0">
                  <a:pos x="0" y="33"/>
                </a:cxn>
              </a:cxnLst>
              <a:rect l="0" t="0" r="r" b="b"/>
              <a:pathLst>
                <a:path w="386" h="43">
                  <a:moveTo>
                    <a:pt x="0" y="33"/>
                  </a:moveTo>
                  <a:lnTo>
                    <a:pt x="68" y="31"/>
                  </a:lnTo>
                  <a:lnTo>
                    <a:pt x="155" y="25"/>
                  </a:lnTo>
                  <a:lnTo>
                    <a:pt x="386" y="0"/>
                  </a:lnTo>
                  <a:lnTo>
                    <a:pt x="386" y="9"/>
                  </a:lnTo>
                  <a:lnTo>
                    <a:pt x="155" y="35"/>
                  </a:lnTo>
                  <a:lnTo>
                    <a:pt x="68" y="40"/>
                  </a:lnTo>
                  <a:lnTo>
                    <a:pt x="0" y="43"/>
                  </a:lnTo>
                  <a:lnTo>
                    <a:pt x="0" y="3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7" name="Freeform 111"/>
            <p:cNvSpPr>
              <a:spLocks/>
            </p:cNvSpPr>
            <p:nvPr userDrawn="1"/>
          </p:nvSpPr>
          <p:spPr bwMode="auto">
            <a:xfrm>
              <a:off x="214" y="3738"/>
              <a:ext cx="0" cy="1"/>
            </a:xfrm>
            <a:custGeom>
              <a:avLst/>
              <a:gdLst/>
              <a:ahLst/>
              <a:cxnLst>
                <a:cxn ang="0">
                  <a:pos x="0" y="10"/>
                </a:cxn>
                <a:cxn ang="0">
                  <a:pos x="0" y="0"/>
                </a:cxn>
                <a:cxn ang="0">
                  <a:pos x="0" y="10"/>
                </a:cxn>
              </a:cxnLst>
              <a:rect l="0" t="0" r="r" b="b"/>
              <a:pathLst>
                <a:path h="10">
                  <a:moveTo>
                    <a:pt x="0" y="10"/>
                  </a:moveTo>
                  <a:lnTo>
                    <a:pt x="0" y="0"/>
                  </a:lnTo>
                  <a:lnTo>
                    <a:pt x="0" y="1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8" name="Freeform 112"/>
            <p:cNvSpPr>
              <a:spLocks/>
            </p:cNvSpPr>
            <p:nvPr userDrawn="1"/>
          </p:nvSpPr>
          <p:spPr bwMode="auto">
            <a:xfrm>
              <a:off x="270" y="3729"/>
              <a:ext cx="60" cy="5"/>
            </a:xfrm>
            <a:custGeom>
              <a:avLst/>
              <a:gdLst/>
              <a:ahLst/>
              <a:cxnLst>
                <a:cxn ang="0">
                  <a:pos x="0" y="32"/>
                </a:cxn>
                <a:cxn ang="0">
                  <a:pos x="127" y="19"/>
                </a:cxn>
                <a:cxn ang="0">
                  <a:pos x="239" y="8"/>
                </a:cxn>
                <a:cxn ang="0">
                  <a:pos x="337" y="3"/>
                </a:cxn>
                <a:cxn ang="0">
                  <a:pos x="420" y="0"/>
                </a:cxn>
                <a:cxn ang="0">
                  <a:pos x="420" y="10"/>
                </a:cxn>
                <a:cxn ang="0">
                  <a:pos x="337" y="12"/>
                </a:cxn>
                <a:cxn ang="0">
                  <a:pos x="239" y="18"/>
                </a:cxn>
                <a:cxn ang="0">
                  <a:pos x="127" y="28"/>
                </a:cxn>
                <a:cxn ang="0">
                  <a:pos x="0" y="41"/>
                </a:cxn>
                <a:cxn ang="0">
                  <a:pos x="0" y="32"/>
                </a:cxn>
              </a:cxnLst>
              <a:rect l="0" t="0" r="r" b="b"/>
              <a:pathLst>
                <a:path w="420" h="41">
                  <a:moveTo>
                    <a:pt x="0" y="32"/>
                  </a:moveTo>
                  <a:lnTo>
                    <a:pt x="127" y="19"/>
                  </a:lnTo>
                  <a:lnTo>
                    <a:pt x="239" y="8"/>
                  </a:lnTo>
                  <a:lnTo>
                    <a:pt x="337" y="3"/>
                  </a:lnTo>
                  <a:lnTo>
                    <a:pt x="420" y="0"/>
                  </a:lnTo>
                  <a:lnTo>
                    <a:pt x="420" y="10"/>
                  </a:lnTo>
                  <a:lnTo>
                    <a:pt x="337" y="12"/>
                  </a:lnTo>
                  <a:lnTo>
                    <a:pt x="239" y="18"/>
                  </a:lnTo>
                  <a:lnTo>
                    <a:pt x="127" y="28"/>
                  </a:lnTo>
                  <a:lnTo>
                    <a:pt x="0" y="41"/>
                  </a:lnTo>
                  <a:lnTo>
                    <a:pt x="0" y="3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29" name="Freeform 113"/>
            <p:cNvSpPr>
              <a:spLocks/>
            </p:cNvSpPr>
            <p:nvPr userDrawn="1"/>
          </p:nvSpPr>
          <p:spPr bwMode="auto">
            <a:xfrm>
              <a:off x="270" y="3733"/>
              <a:ext cx="1" cy="1"/>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0" name="Freeform 114"/>
            <p:cNvSpPr>
              <a:spLocks/>
            </p:cNvSpPr>
            <p:nvPr userDrawn="1"/>
          </p:nvSpPr>
          <p:spPr bwMode="auto">
            <a:xfrm>
              <a:off x="330" y="3729"/>
              <a:ext cx="98" cy="31"/>
            </a:xfrm>
            <a:custGeom>
              <a:avLst/>
              <a:gdLst/>
              <a:ahLst/>
              <a:cxnLst>
                <a:cxn ang="0">
                  <a:pos x="0" y="0"/>
                </a:cxn>
                <a:cxn ang="0">
                  <a:pos x="110" y="4"/>
                </a:cxn>
                <a:cxn ang="0">
                  <a:pos x="162" y="7"/>
                </a:cxn>
                <a:cxn ang="0">
                  <a:pos x="214" y="13"/>
                </a:cxn>
                <a:cxn ang="0">
                  <a:pos x="263" y="21"/>
                </a:cxn>
                <a:cxn ang="0">
                  <a:pos x="312" y="30"/>
                </a:cxn>
                <a:cxn ang="0">
                  <a:pos x="405" y="53"/>
                </a:cxn>
                <a:cxn ang="0">
                  <a:pos x="492" y="84"/>
                </a:cxn>
                <a:cxn ang="0">
                  <a:pos x="535" y="102"/>
                </a:cxn>
                <a:cxn ang="0">
                  <a:pos x="575" y="121"/>
                </a:cxn>
                <a:cxn ang="0">
                  <a:pos x="613" y="142"/>
                </a:cxn>
                <a:cxn ang="0">
                  <a:pos x="650" y="165"/>
                </a:cxn>
                <a:cxn ang="0">
                  <a:pos x="687" y="188"/>
                </a:cxn>
                <a:cxn ang="0">
                  <a:pos x="721" y="214"/>
                </a:cxn>
                <a:cxn ang="0">
                  <a:pos x="715" y="220"/>
                </a:cxn>
                <a:cxn ang="0">
                  <a:pos x="682" y="196"/>
                </a:cxn>
                <a:cxn ang="0">
                  <a:pos x="646" y="173"/>
                </a:cxn>
                <a:cxn ang="0">
                  <a:pos x="609" y="150"/>
                </a:cxn>
                <a:cxn ang="0">
                  <a:pos x="570" y="129"/>
                </a:cxn>
                <a:cxn ang="0">
                  <a:pos x="530" y="110"/>
                </a:cxn>
                <a:cxn ang="0">
                  <a:pos x="490" y="93"/>
                </a:cxn>
                <a:cxn ang="0">
                  <a:pos x="403" y="62"/>
                </a:cxn>
                <a:cxn ang="0">
                  <a:pos x="310" y="39"/>
                </a:cxn>
                <a:cxn ang="0">
                  <a:pos x="262" y="30"/>
                </a:cxn>
                <a:cxn ang="0">
                  <a:pos x="212" y="22"/>
                </a:cxn>
                <a:cxn ang="0">
                  <a:pos x="160" y="16"/>
                </a:cxn>
                <a:cxn ang="0">
                  <a:pos x="110" y="13"/>
                </a:cxn>
                <a:cxn ang="0">
                  <a:pos x="0" y="10"/>
                </a:cxn>
                <a:cxn ang="0">
                  <a:pos x="0" y="0"/>
                </a:cxn>
              </a:cxnLst>
              <a:rect l="0" t="0" r="r" b="b"/>
              <a:pathLst>
                <a:path w="721" h="220">
                  <a:moveTo>
                    <a:pt x="0" y="0"/>
                  </a:moveTo>
                  <a:lnTo>
                    <a:pt x="110" y="4"/>
                  </a:lnTo>
                  <a:lnTo>
                    <a:pt x="162" y="7"/>
                  </a:lnTo>
                  <a:lnTo>
                    <a:pt x="214" y="13"/>
                  </a:lnTo>
                  <a:lnTo>
                    <a:pt x="263" y="21"/>
                  </a:lnTo>
                  <a:lnTo>
                    <a:pt x="312" y="30"/>
                  </a:lnTo>
                  <a:lnTo>
                    <a:pt x="405" y="53"/>
                  </a:lnTo>
                  <a:lnTo>
                    <a:pt x="492" y="84"/>
                  </a:lnTo>
                  <a:lnTo>
                    <a:pt x="535" y="102"/>
                  </a:lnTo>
                  <a:lnTo>
                    <a:pt x="575" y="121"/>
                  </a:lnTo>
                  <a:lnTo>
                    <a:pt x="613" y="142"/>
                  </a:lnTo>
                  <a:lnTo>
                    <a:pt x="650" y="165"/>
                  </a:lnTo>
                  <a:lnTo>
                    <a:pt x="687" y="188"/>
                  </a:lnTo>
                  <a:lnTo>
                    <a:pt x="721" y="214"/>
                  </a:lnTo>
                  <a:lnTo>
                    <a:pt x="715" y="220"/>
                  </a:lnTo>
                  <a:lnTo>
                    <a:pt x="682" y="196"/>
                  </a:lnTo>
                  <a:lnTo>
                    <a:pt x="646" y="173"/>
                  </a:lnTo>
                  <a:lnTo>
                    <a:pt x="609" y="150"/>
                  </a:lnTo>
                  <a:lnTo>
                    <a:pt x="570" y="129"/>
                  </a:lnTo>
                  <a:lnTo>
                    <a:pt x="530" y="110"/>
                  </a:lnTo>
                  <a:lnTo>
                    <a:pt x="490" y="93"/>
                  </a:lnTo>
                  <a:lnTo>
                    <a:pt x="403" y="62"/>
                  </a:lnTo>
                  <a:lnTo>
                    <a:pt x="310" y="39"/>
                  </a:lnTo>
                  <a:lnTo>
                    <a:pt x="262" y="30"/>
                  </a:lnTo>
                  <a:lnTo>
                    <a:pt x="212" y="22"/>
                  </a:lnTo>
                  <a:lnTo>
                    <a:pt x="160" y="16"/>
                  </a:lnTo>
                  <a:lnTo>
                    <a:pt x="110" y="13"/>
                  </a:lnTo>
                  <a:lnTo>
                    <a:pt x="0" y="1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1" name="Freeform 115"/>
            <p:cNvSpPr>
              <a:spLocks/>
            </p:cNvSpPr>
            <p:nvPr userDrawn="1"/>
          </p:nvSpPr>
          <p:spPr bwMode="auto">
            <a:xfrm>
              <a:off x="330" y="3729"/>
              <a:ext cx="1" cy="1"/>
            </a:xfrm>
            <a:custGeom>
              <a:avLst/>
              <a:gdLst/>
              <a:ahLst/>
              <a:cxnLst>
                <a:cxn ang="0">
                  <a:pos x="0" y="0"/>
                </a:cxn>
                <a:cxn ang="0">
                  <a:pos x="0" y="10"/>
                </a:cxn>
                <a:cxn ang="0">
                  <a:pos x="0" y="0"/>
                </a:cxn>
              </a:cxnLst>
              <a:rect l="0" t="0" r="r" b="b"/>
              <a:pathLst>
                <a:path h="10">
                  <a:moveTo>
                    <a:pt x="0" y="0"/>
                  </a:moveTo>
                  <a:lnTo>
                    <a:pt x="0" y="1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2" name="Freeform 116"/>
            <p:cNvSpPr>
              <a:spLocks/>
            </p:cNvSpPr>
            <p:nvPr userDrawn="1"/>
          </p:nvSpPr>
          <p:spPr bwMode="auto">
            <a:xfrm>
              <a:off x="432" y="3758"/>
              <a:ext cx="40" cy="82"/>
            </a:xfrm>
            <a:custGeom>
              <a:avLst/>
              <a:gdLst/>
              <a:ahLst/>
              <a:cxnLst>
                <a:cxn ang="0">
                  <a:pos x="6" y="0"/>
                </a:cxn>
                <a:cxn ang="0">
                  <a:pos x="69" y="55"/>
                </a:cxn>
                <a:cxn ang="0">
                  <a:pos x="98" y="85"/>
                </a:cxn>
                <a:cxn ang="0">
                  <a:pos x="125" y="116"/>
                </a:cxn>
                <a:cxn ang="0">
                  <a:pos x="149" y="147"/>
                </a:cxn>
                <a:cxn ang="0">
                  <a:pos x="172" y="180"/>
                </a:cxn>
                <a:cxn ang="0">
                  <a:pos x="191" y="213"/>
                </a:cxn>
                <a:cxn ang="0">
                  <a:pos x="209" y="247"/>
                </a:cxn>
                <a:cxn ang="0">
                  <a:pos x="225" y="283"/>
                </a:cxn>
                <a:cxn ang="0">
                  <a:pos x="240" y="321"/>
                </a:cxn>
                <a:cxn ang="0">
                  <a:pos x="252" y="359"/>
                </a:cxn>
                <a:cxn ang="0">
                  <a:pos x="261" y="397"/>
                </a:cxn>
                <a:cxn ang="0">
                  <a:pos x="268" y="437"/>
                </a:cxn>
                <a:cxn ang="0">
                  <a:pos x="274" y="478"/>
                </a:cxn>
                <a:cxn ang="0">
                  <a:pos x="277" y="520"/>
                </a:cxn>
                <a:cxn ang="0">
                  <a:pos x="278" y="564"/>
                </a:cxn>
                <a:cxn ang="0">
                  <a:pos x="269" y="564"/>
                </a:cxn>
                <a:cxn ang="0">
                  <a:pos x="268" y="520"/>
                </a:cxn>
                <a:cxn ang="0">
                  <a:pos x="265" y="479"/>
                </a:cxn>
                <a:cxn ang="0">
                  <a:pos x="259" y="438"/>
                </a:cxn>
                <a:cxn ang="0">
                  <a:pos x="252" y="400"/>
                </a:cxn>
                <a:cxn ang="0">
                  <a:pos x="243" y="361"/>
                </a:cxn>
                <a:cxn ang="0">
                  <a:pos x="231" y="323"/>
                </a:cxn>
                <a:cxn ang="0">
                  <a:pos x="217" y="288"/>
                </a:cxn>
                <a:cxn ang="0">
                  <a:pos x="201" y="251"/>
                </a:cxn>
                <a:cxn ang="0">
                  <a:pos x="183" y="217"/>
                </a:cxn>
                <a:cxn ang="0">
                  <a:pos x="164" y="184"/>
                </a:cxn>
                <a:cxn ang="0">
                  <a:pos x="142" y="152"/>
                </a:cxn>
                <a:cxn ang="0">
                  <a:pos x="119" y="122"/>
                </a:cxn>
                <a:cxn ang="0">
                  <a:pos x="92" y="91"/>
                </a:cxn>
                <a:cxn ang="0">
                  <a:pos x="63" y="62"/>
                </a:cxn>
                <a:cxn ang="0">
                  <a:pos x="0" y="6"/>
                </a:cxn>
                <a:cxn ang="0">
                  <a:pos x="6" y="0"/>
                </a:cxn>
              </a:cxnLst>
              <a:rect l="0" t="0" r="r" b="b"/>
              <a:pathLst>
                <a:path w="278" h="564">
                  <a:moveTo>
                    <a:pt x="6" y="0"/>
                  </a:moveTo>
                  <a:lnTo>
                    <a:pt x="69" y="55"/>
                  </a:lnTo>
                  <a:lnTo>
                    <a:pt x="98" y="85"/>
                  </a:lnTo>
                  <a:lnTo>
                    <a:pt x="125" y="116"/>
                  </a:lnTo>
                  <a:lnTo>
                    <a:pt x="149" y="147"/>
                  </a:lnTo>
                  <a:lnTo>
                    <a:pt x="172" y="180"/>
                  </a:lnTo>
                  <a:lnTo>
                    <a:pt x="191" y="213"/>
                  </a:lnTo>
                  <a:lnTo>
                    <a:pt x="209" y="247"/>
                  </a:lnTo>
                  <a:lnTo>
                    <a:pt x="225" y="283"/>
                  </a:lnTo>
                  <a:lnTo>
                    <a:pt x="240" y="321"/>
                  </a:lnTo>
                  <a:lnTo>
                    <a:pt x="252" y="359"/>
                  </a:lnTo>
                  <a:lnTo>
                    <a:pt x="261" y="397"/>
                  </a:lnTo>
                  <a:lnTo>
                    <a:pt x="268" y="437"/>
                  </a:lnTo>
                  <a:lnTo>
                    <a:pt x="274" y="478"/>
                  </a:lnTo>
                  <a:lnTo>
                    <a:pt x="277" y="520"/>
                  </a:lnTo>
                  <a:lnTo>
                    <a:pt x="278" y="564"/>
                  </a:lnTo>
                  <a:lnTo>
                    <a:pt x="269" y="564"/>
                  </a:lnTo>
                  <a:lnTo>
                    <a:pt x="268" y="520"/>
                  </a:lnTo>
                  <a:lnTo>
                    <a:pt x="265" y="479"/>
                  </a:lnTo>
                  <a:lnTo>
                    <a:pt x="259" y="438"/>
                  </a:lnTo>
                  <a:lnTo>
                    <a:pt x="252" y="400"/>
                  </a:lnTo>
                  <a:lnTo>
                    <a:pt x="243" y="361"/>
                  </a:lnTo>
                  <a:lnTo>
                    <a:pt x="231" y="323"/>
                  </a:lnTo>
                  <a:lnTo>
                    <a:pt x="217" y="288"/>
                  </a:lnTo>
                  <a:lnTo>
                    <a:pt x="201" y="251"/>
                  </a:lnTo>
                  <a:lnTo>
                    <a:pt x="183" y="217"/>
                  </a:lnTo>
                  <a:lnTo>
                    <a:pt x="164" y="184"/>
                  </a:lnTo>
                  <a:lnTo>
                    <a:pt x="142" y="152"/>
                  </a:lnTo>
                  <a:lnTo>
                    <a:pt x="119" y="122"/>
                  </a:lnTo>
                  <a:lnTo>
                    <a:pt x="92" y="91"/>
                  </a:lnTo>
                  <a:lnTo>
                    <a:pt x="63" y="62"/>
                  </a:lnTo>
                  <a:lnTo>
                    <a:pt x="0" y="6"/>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3" name="Freeform 117"/>
            <p:cNvSpPr>
              <a:spLocks/>
            </p:cNvSpPr>
            <p:nvPr userDrawn="1"/>
          </p:nvSpPr>
          <p:spPr bwMode="auto">
            <a:xfrm>
              <a:off x="432" y="3758"/>
              <a:ext cx="1" cy="0"/>
            </a:xfrm>
            <a:custGeom>
              <a:avLst/>
              <a:gdLst/>
              <a:ahLst/>
              <a:cxnLst>
                <a:cxn ang="0">
                  <a:pos x="6" y="0"/>
                </a:cxn>
                <a:cxn ang="0">
                  <a:pos x="0" y="6"/>
                </a:cxn>
                <a:cxn ang="0">
                  <a:pos x="6" y="0"/>
                </a:cxn>
              </a:cxnLst>
              <a:rect l="0" t="0" r="r" b="b"/>
              <a:pathLst>
                <a:path w="6" h="6">
                  <a:moveTo>
                    <a:pt x="6" y="0"/>
                  </a:moveTo>
                  <a:lnTo>
                    <a:pt x="0" y="6"/>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4" name="Freeform 118"/>
            <p:cNvSpPr>
              <a:spLocks/>
            </p:cNvSpPr>
            <p:nvPr userDrawn="1"/>
          </p:nvSpPr>
          <p:spPr bwMode="auto">
            <a:xfrm>
              <a:off x="449" y="3840"/>
              <a:ext cx="23" cy="60"/>
            </a:xfrm>
            <a:custGeom>
              <a:avLst/>
              <a:gdLst/>
              <a:ahLst/>
              <a:cxnLst>
                <a:cxn ang="0">
                  <a:pos x="164" y="0"/>
                </a:cxn>
                <a:cxn ang="0">
                  <a:pos x="162" y="60"/>
                </a:cxn>
                <a:cxn ang="0">
                  <a:pos x="159" y="90"/>
                </a:cxn>
                <a:cxn ang="0">
                  <a:pos x="154" y="119"/>
                </a:cxn>
                <a:cxn ang="0">
                  <a:pos x="148" y="148"/>
                </a:cxn>
                <a:cxn ang="0">
                  <a:pos x="142" y="178"/>
                </a:cxn>
                <a:cxn ang="0">
                  <a:pos x="125" y="232"/>
                </a:cxn>
                <a:cxn ang="0">
                  <a:pos x="102" y="287"/>
                </a:cxn>
                <a:cxn ang="0">
                  <a:pos x="75" y="337"/>
                </a:cxn>
                <a:cxn ang="0">
                  <a:pos x="43" y="386"/>
                </a:cxn>
                <a:cxn ang="0">
                  <a:pos x="7" y="435"/>
                </a:cxn>
                <a:cxn ang="0">
                  <a:pos x="0" y="429"/>
                </a:cxn>
                <a:cxn ang="0">
                  <a:pos x="35" y="382"/>
                </a:cxn>
                <a:cxn ang="0">
                  <a:pos x="67" y="333"/>
                </a:cxn>
                <a:cxn ang="0">
                  <a:pos x="94" y="282"/>
                </a:cxn>
                <a:cxn ang="0">
                  <a:pos x="116" y="230"/>
                </a:cxn>
                <a:cxn ang="0">
                  <a:pos x="133" y="175"/>
                </a:cxn>
                <a:cxn ang="0">
                  <a:pos x="139" y="147"/>
                </a:cxn>
                <a:cxn ang="0">
                  <a:pos x="145" y="118"/>
                </a:cxn>
                <a:cxn ang="0">
                  <a:pos x="150" y="89"/>
                </a:cxn>
                <a:cxn ang="0">
                  <a:pos x="153" y="60"/>
                </a:cxn>
                <a:cxn ang="0">
                  <a:pos x="155" y="0"/>
                </a:cxn>
                <a:cxn ang="0">
                  <a:pos x="164" y="0"/>
                </a:cxn>
              </a:cxnLst>
              <a:rect l="0" t="0" r="r" b="b"/>
              <a:pathLst>
                <a:path w="164" h="435">
                  <a:moveTo>
                    <a:pt x="164" y="0"/>
                  </a:moveTo>
                  <a:lnTo>
                    <a:pt x="162" y="60"/>
                  </a:lnTo>
                  <a:lnTo>
                    <a:pt x="159" y="90"/>
                  </a:lnTo>
                  <a:lnTo>
                    <a:pt x="154" y="119"/>
                  </a:lnTo>
                  <a:lnTo>
                    <a:pt x="148" y="148"/>
                  </a:lnTo>
                  <a:lnTo>
                    <a:pt x="142" y="178"/>
                  </a:lnTo>
                  <a:lnTo>
                    <a:pt x="125" y="232"/>
                  </a:lnTo>
                  <a:lnTo>
                    <a:pt x="102" y="287"/>
                  </a:lnTo>
                  <a:lnTo>
                    <a:pt x="75" y="337"/>
                  </a:lnTo>
                  <a:lnTo>
                    <a:pt x="43" y="386"/>
                  </a:lnTo>
                  <a:lnTo>
                    <a:pt x="7" y="435"/>
                  </a:lnTo>
                  <a:lnTo>
                    <a:pt x="0" y="429"/>
                  </a:lnTo>
                  <a:lnTo>
                    <a:pt x="35" y="382"/>
                  </a:lnTo>
                  <a:lnTo>
                    <a:pt x="67" y="333"/>
                  </a:lnTo>
                  <a:lnTo>
                    <a:pt x="94" y="282"/>
                  </a:lnTo>
                  <a:lnTo>
                    <a:pt x="116" y="230"/>
                  </a:lnTo>
                  <a:lnTo>
                    <a:pt x="133" y="175"/>
                  </a:lnTo>
                  <a:lnTo>
                    <a:pt x="139" y="147"/>
                  </a:lnTo>
                  <a:lnTo>
                    <a:pt x="145" y="118"/>
                  </a:lnTo>
                  <a:lnTo>
                    <a:pt x="150" y="89"/>
                  </a:lnTo>
                  <a:lnTo>
                    <a:pt x="153" y="60"/>
                  </a:lnTo>
                  <a:lnTo>
                    <a:pt x="155" y="0"/>
                  </a:lnTo>
                  <a:lnTo>
                    <a:pt x="164"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5" name="Freeform 119"/>
            <p:cNvSpPr>
              <a:spLocks/>
            </p:cNvSpPr>
            <p:nvPr userDrawn="1"/>
          </p:nvSpPr>
          <p:spPr bwMode="auto">
            <a:xfrm>
              <a:off x="471" y="3840"/>
              <a:ext cx="1"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6" name="Freeform 120"/>
            <p:cNvSpPr>
              <a:spLocks/>
            </p:cNvSpPr>
            <p:nvPr userDrawn="1"/>
          </p:nvSpPr>
          <p:spPr bwMode="auto">
            <a:xfrm>
              <a:off x="386" y="3900"/>
              <a:ext cx="62" cy="40"/>
            </a:xfrm>
            <a:custGeom>
              <a:avLst/>
              <a:gdLst/>
              <a:ahLst/>
              <a:cxnLst>
                <a:cxn ang="0">
                  <a:pos x="441" y="6"/>
                </a:cxn>
                <a:cxn ang="0">
                  <a:pos x="400" y="51"/>
                </a:cxn>
                <a:cxn ang="0">
                  <a:pos x="376" y="71"/>
                </a:cxn>
                <a:cxn ang="0">
                  <a:pos x="354" y="92"/>
                </a:cxn>
                <a:cxn ang="0">
                  <a:pos x="330" y="111"/>
                </a:cxn>
                <a:cxn ang="0">
                  <a:pos x="305" y="129"/>
                </a:cxn>
                <a:cxn ang="0">
                  <a:pos x="253" y="165"/>
                </a:cxn>
                <a:cxn ang="0">
                  <a:pos x="197" y="197"/>
                </a:cxn>
                <a:cxn ang="0">
                  <a:pos x="137" y="225"/>
                </a:cxn>
                <a:cxn ang="0">
                  <a:pos x="72" y="250"/>
                </a:cxn>
                <a:cxn ang="0">
                  <a:pos x="3" y="273"/>
                </a:cxn>
                <a:cxn ang="0">
                  <a:pos x="0" y="265"/>
                </a:cxn>
                <a:cxn ang="0">
                  <a:pos x="68" y="242"/>
                </a:cxn>
                <a:cxn ang="0">
                  <a:pos x="132" y="217"/>
                </a:cxn>
                <a:cxn ang="0">
                  <a:pos x="192" y="189"/>
                </a:cxn>
                <a:cxn ang="0">
                  <a:pos x="247" y="158"/>
                </a:cxn>
                <a:cxn ang="0">
                  <a:pos x="299" y="122"/>
                </a:cxn>
                <a:cxn ang="0">
                  <a:pos x="324" y="104"/>
                </a:cxn>
                <a:cxn ang="0">
                  <a:pos x="348" y="85"/>
                </a:cxn>
                <a:cxn ang="0">
                  <a:pos x="371" y="64"/>
                </a:cxn>
                <a:cxn ang="0">
                  <a:pos x="393" y="45"/>
                </a:cxn>
                <a:cxn ang="0">
                  <a:pos x="434" y="0"/>
                </a:cxn>
                <a:cxn ang="0">
                  <a:pos x="441" y="6"/>
                </a:cxn>
              </a:cxnLst>
              <a:rect l="0" t="0" r="r" b="b"/>
              <a:pathLst>
                <a:path w="441" h="273">
                  <a:moveTo>
                    <a:pt x="441" y="6"/>
                  </a:moveTo>
                  <a:lnTo>
                    <a:pt x="400" y="51"/>
                  </a:lnTo>
                  <a:lnTo>
                    <a:pt x="376" y="71"/>
                  </a:lnTo>
                  <a:lnTo>
                    <a:pt x="354" y="92"/>
                  </a:lnTo>
                  <a:lnTo>
                    <a:pt x="330" y="111"/>
                  </a:lnTo>
                  <a:lnTo>
                    <a:pt x="305" y="129"/>
                  </a:lnTo>
                  <a:lnTo>
                    <a:pt x="253" y="165"/>
                  </a:lnTo>
                  <a:lnTo>
                    <a:pt x="197" y="197"/>
                  </a:lnTo>
                  <a:lnTo>
                    <a:pt x="137" y="225"/>
                  </a:lnTo>
                  <a:lnTo>
                    <a:pt x="72" y="250"/>
                  </a:lnTo>
                  <a:lnTo>
                    <a:pt x="3" y="273"/>
                  </a:lnTo>
                  <a:lnTo>
                    <a:pt x="0" y="265"/>
                  </a:lnTo>
                  <a:lnTo>
                    <a:pt x="68" y="242"/>
                  </a:lnTo>
                  <a:lnTo>
                    <a:pt x="132" y="217"/>
                  </a:lnTo>
                  <a:lnTo>
                    <a:pt x="192" y="189"/>
                  </a:lnTo>
                  <a:lnTo>
                    <a:pt x="247" y="158"/>
                  </a:lnTo>
                  <a:lnTo>
                    <a:pt x="299" y="122"/>
                  </a:lnTo>
                  <a:lnTo>
                    <a:pt x="324" y="104"/>
                  </a:lnTo>
                  <a:lnTo>
                    <a:pt x="348" y="85"/>
                  </a:lnTo>
                  <a:lnTo>
                    <a:pt x="371" y="64"/>
                  </a:lnTo>
                  <a:lnTo>
                    <a:pt x="393" y="45"/>
                  </a:lnTo>
                  <a:lnTo>
                    <a:pt x="434" y="0"/>
                  </a:lnTo>
                  <a:lnTo>
                    <a:pt x="441"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7" name="Freeform 121"/>
            <p:cNvSpPr>
              <a:spLocks/>
            </p:cNvSpPr>
            <p:nvPr userDrawn="1"/>
          </p:nvSpPr>
          <p:spPr bwMode="auto">
            <a:xfrm>
              <a:off x="449" y="3900"/>
              <a:ext cx="0" cy="0"/>
            </a:xfrm>
            <a:custGeom>
              <a:avLst/>
              <a:gdLst/>
              <a:ahLst/>
              <a:cxnLst>
                <a:cxn ang="0">
                  <a:pos x="7" y="6"/>
                </a:cxn>
                <a:cxn ang="0">
                  <a:pos x="0" y="0"/>
                </a:cxn>
                <a:cxn ang="0">
                  <a:pos x="7" y="6"/>
                </a:cxn>
              </a:cxnLst>
              <a:rect l="0" t="0" r="r" b="b"/>
              <a:pathLst>
                <a:path w="7" h="6">
                  <a:moveTo>
                    <a:pt x="7" y="6"/>
                  </a:moveTo>
                  <a:lnTo>
                    <a:pt x="0" y="0"/>
                  </a:lnTo>
                  <a:lnTo>
                    <a:pt x="7"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8" name="Freeform 122"/>
            <p:cNvSpPr>
              <a:spLocks/>
            </p:cNvSpPr>
            <p:nvPr userDrawn="1"/>
          </p:nvSpPr>
          <p:spPr bwMode="auto">
            <a:xfrm>
              <a:off x="386" y="3939"/>
              <a:ext cx="81" cy="123"/>
            </a:xfrm>
            <a:custGeom>
              <a:avLst/>
              <a:gdLst/>
              <a:ahLst/>
              <a:cxnLst>
                <a:cxn ang="0">
                  <a:pos x="8" y="0"/>
                </a:cxn>
                <a:cxn ang="0">
                  <a:pos x="81" y="125"/>
                </a:cxn>
                <a:cxn ang="0">
                  <a:pos x="152" y="246"/>
                </a:cxn>
                <a:cxn ang="0">
                  <a:pos x="223" y="361"/>
                </a:cxn>
                <a:cxn ang="0">
                  <a:pos x="293" y="470"/>
                </a:cxn>
                <a:cxn ang="0">
                  <a:pos x="364" y="575"/>
                </a:cxn>
                <a:cxn ang="0">
                  <a:pos x="433" y="673"/>
                </a:cxn>
                <a:cxn ang="0">
                  <a:pos x="501" y="766"/>
                </a:cxn>
                <a:cxn ang="0">
                  <a:pos x="568" y="853"/>
                </a:cxn>
                <a:cxn ang="0">
                  <a:pos x="562" y="858"/>
                </a:cxn>
                <a:cxn ang="0">
                  <a:pos x="494" y="772"/>
                </a:cxn>
                <a:cxn ang="0">
                  <a:pos x="426" y="678"/>
                </a:cxn>
                <a:cxn ang="0">
                  <a:pos x="356" y="579"/>
                </a:cxn>
                <a:cxn ang="0">
                  <a:pos x="286" y="474"/>
                </a:cxn>
                <a:cxn ang="0">
                  <a:pos x="215" y="366"/>
                </a:cxn>
                <a:cxn ang="0">
                  <a:pos x="144" y="251"/>
                </a:cxn>
                <a:cxn ang="0">
                  <a:pos x="73" y="130"/>
                </a:cxn>
                <a:cxn ang="0">
                  <a:pos x="0" y="5"/>
                </a:cxn>
                <a:cxn ang="0">
                  <a:pos x="8" y="0"/>
                </a:cxn>
              </a:cxnLst>
              <a:rect l="0" t="0" r="r" b="b"/>
              <a:pathLst>
                <a:path w="568" h="858">
                  <a:moveTo>
                    <a:pt x="8" y="0"/>
                  </a:moveTo>
                  <a:lnTo>
                    <a:pt x="81" y="125"/>
                  </a:lnTo>
                  <a:lnTo>
                    <a:pt x="152" y="246"/>
                  </a:lnTo>
                  <a:lnTo>
                    <a:pt x="223" y="361"/>
                  </a:lnTo>
                  <a:lnTo>
                    <a:pt x="293" y="470"/>
                  </a:lnTo>
                  <a:lnTo>
                    <a:pt x="364" y="575"/>
                  </a:lnTo>
                  <a:lnTo>
                    <a:pt x="433" y="673"/>
                  </a:lnTo>
                  <a:lnTo>
                    <a:pt x="501" y="766"/>
                  </a:lnTo>
                  <a:lnTo>
                    <a:pt x="568" y="853"/>
                  </a:lnTo>
                  <a:lnTo>
                    <a:pt x="562" y="858"/>
                  </a:lnTo>
                  <a:lnTo>
                    <a:pt x="494" y="772"/>
                  </a:lnTo>
                  <a:lnTo>
                    <a:pt x="426" y="678"/>
                  </a:lnTo>
                  <a:lnTo>
                    <a:pt x="356" y="579"/>
                  </a:lnTo>
                  <a:lnTo>
                    <a:pt x="286" y="474"/>
                  </a:lnTo>
                  <a:lnTo>
                    <a:pt x="215" y="366"/>
                  </a:lnTo>
                  <a:lnTo>
                    <a:pt x="144" y="251"/>
                  </a:lnTo>
                  <a:lnTo>
                    <a:pt x="73" y="130"/>
                  </a:lnTo>
                  <a:lnTo>
                    <a:pt x="0" y="5"/>
                  </a:lnTo>
                  <a:lnTo>
                    <a:pt x="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39" name="Freeform 123"/>
            <p:cNvSpPr>
              <a:spLocks/>
            </p:cNvSpPr>
            <p:nvPr userDrawn="1"/>
          </p:nvSpPr>
          <p:spPr bwMode="auto">
            <a:xfrm>
              <a:off x="386" y="3939"/>
              <a:ext cx="1" cy="1"/>
            </a:xfrm>
            <a:custGeom>
              <a:avLst/>
              <a:gdLst/>
              <a:ahLst/>
              <a:cxnLst>
                <a:cxn ang="0">
                  <a:pos x="5" y="0"/>
                </a:cxn>
                <a:cxn ang="0">
                  <a:pos x="0" y="1"/>
                </a:cxn>
                <a:cxn ang="0">
                  <a:pos x="2" y="6"/>
                </a:cxn>
                <a:cxn ang="0">
                  <a:pos x="10" y="1"/>
                </a:cxn>
                <a:cxn ang="0">
                  <a:pos x="8" y="8"/>
                </a:cxn>
                <a:cxn ang="0">
                  <a:pos x="5" y="0"/>
                </a:cxn>
              </a:cxnLst>
              <a:rect l="0" t="0" r="r" b="b"/>
              <a:pathLst>
                <a:path w="10" h="8">
                  <a:moveTo>
                    <a:pt x="5" y="0"/>
                  </a:moveTo>
                  <a:lnTo>
                    <a:pt x="0" y="1"/>
                  </a:lnTo>
                  <a:lnTo>
                    <a:pt x="2" y="6"/>
                  </a:lnTo>
                  <a:lnTo>
                    <a:pt x="10" y="1"/>
                  </a:lnTo>
                  <a:lnTo>
                    <a:pt x="8" y="8"/>
                  </a:lnTo>
                  <a:lnTo>
                    <a:pt x="5"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0" name="Freeform 124"/>
            <p:cNvSpPr>
              <a:spLocks/>
            </p:cNvSpPr>
            <p:nvPr userDrawn="1"/>
          </p:nvSpPr>
          <p:spPr bwMode="auto">
            <a:xfrm>
              <a:off x="466" y="4060"/>
              <a:ext cx="52" cy="55"/>
            </a:xfrm>
            <a:custGeom>
              <a:avLst/>
              <a:gdLst/>
              <a:ahLst/>
              <a:cxnLst>
                <a:cxn ang="0">
                  <a:pos x="6" y="0"/>
                </a:cxn>
                <a:cxn ang="0">
                  <a:pos x="98" y="111"/>
                </a:cxn>
                <a:cxn ang="0">
                  <a:pos x="143" y="164"/>
                </a:cxn>
                <a:cxn ang="0">
                  <a:pos x="187" y="213"/>
                </a:cxn>
                <a:cxn ang="0">
                  <a:pos x="233" y="260"/>
                </a:cxn>
                <a:cxn ang="0">
                  <a:pos x="276" y="302"/>
                </a:cxn>
                <a:cxn ang="0">
                  <a:pos x="320" y="342"/>
                </a:cxn>
                <a:cxn ang="0">
                  <a:pos x="364" y="379"/>
                </a:cxn>
                <a:cxn ang="0">
                  <a:pos x="358" y="386"/>
                </a:cxn>
                <a:cxn ang="0">
                  <a:pos x="314" y="348"/>
                </a:cxn>
                <a:cxn ang="0">
                  <a:pos x="270" y="309"/>
                </a:cxn>
                <a:cxn ang="0">
                  <a:pos x="226" y="265"/>
                </a:cxn>
                <a:cxn ang="0">
                  <a:pos x="181" y="219"/>
                </a:cxn>
                <a:cxn ang="0">
                  <a:pos x="137" y="170"/>
                </a:cxn>
                <a:cxn ang="0">
                  <a:pos x="91" y="117"/>
                </a:cxn>
                <a:cxn ang="0">
                  <a:pos x="0" y="5"/>
                </a:cxn>
                <a:cxn ang="0">
                  <a:pos x="6" y="0"/>
                </a:cxn>
              </a:cxnLst>
              <a:rect l="0" t="0" r="r" b="b"/>
              <a:pathLst>
                <a:path w="364" h="386">
                  <a:moveTo>
                    <a:pt x="6" y="0"/>
                  </a:moveTo>
                  <a:lnTo>
                    <a:pt x="98" y="111"/>
                  </a:lnTo>
                  <a:lnTo>
                    <a:pt x="143" y="164"/>
                  </a:lnTo>
                  <a:lnTo>
                    <a:pt x="187" y="213"/>
                  </a:lnTo>
                  <a:lnTo>
                    <a:pt x="233" y="260"/>
                  </a:lnTo>
                  <a:lnTo>
                    <a:pt x="276" y="302"/>
                  </a:lnTo>
                  <a:lnTo>
                    <a:pt x="320" y="342"/>
                  </a:lnTo>
                  <a:lnTo>
                    <a:pt x="364" y="379"/>
                  </a:lnTo>
                  <a:lnTo>
                    <a:pt x="358" y="386"/>
                  </a:lnTo>
                  <a:lnTo>
                    <a:pt x="314" y="348"/>
                  </a:lnTo>
                  <a:lnTo>
                    <a:pt x="270" y="309"/>
                  </a:lnTo>
                  <a:lnTo>
                    <a:pt x="226" y="265"/>
                  </a:lnTo>
                  <a:lnTo>
                    <a:pt x="181" y="219"/>
                  </a:lnTo>
                  <a:lnTo>
                    <a:pt x="137" y="170"/>
                  </a:lnTo>
                  <a:lnTo>
                    <a:pt x="91" y="117"/>
                  </a:lnTo>
                  <a:lnTo>
                    <a:pt x="0" y="5"/>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1" name="Freeform 125"/>
            <p:cNvSpPr>
              <a:spLocks/>
            </p:cNvSpPr>
            <p:nvPr userDrawn="1"/>
          </p:nvSpPr>
          <p:spPr bwMode="auto">
            <a:xfrm>
              <a:off x="466" y="4060"/>
              <a:ext cx="1" cy="0"/>
            </a:xfrm>
            <a:custGeom>
              <a:avLst/>
              <a:gdLst/>
              <a:ahLst/>
              <a:cxnLst>
                <a:cxn ang="0">
                  <a:pos x="0" y="5"/>
                </a:cxn>
                <a:cxn ang="0">
                  <a:pos x="6" y="0"/>
                </a:cxn>
                <a:cxn ang="0">
                  <a:pos x="0" y="5"/>
                </a:cxn>
              </a:cxnLst>
              <a:rect l="0" t="0" r="r" b="b"/>
              <a:pathLst>
                <a:path w="6" h="5">
                  <a:moveTo>
                    <a:pt x="0" y="5"/>
                  </a:moveTo>
                  <a:lnTo>
                    <a:pt x="6" y="0"/>
                  </a:lnTo>
                  <a:lnTo>
                    <a:pt x="0"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2" name="Freeform 126"/>
            <p:cNvSpPr>
              <a:spLocks/>
            </p:cNvSpPr>
            <p:nvPr userDrawn="1"/>
          </p:nvSpPr>
          <p:spPr bwMode="auto">
            <a:xfrm>
              <a:off x="517" y="4115"/>
              <a:ext cx="52" cy="27"/>
            </a:xfrm>
            <a:custGeom>
              <a:avLst/>
              <a:gdLst/>
              <a:ahLst/>
              <a:cxnLst>
                <a:cxn ang="0">
                  <a:pos x="6" y="0"/>
                </a:cxn>
                <a:cxn ang="0">
                  <a:pos x="30" y="18"/>
                </a:cxn>
                <a:cxn ang="0">
                  <a:pos x="56" y="37"/>
                </a:cxn>
                <a:cxn ang="0">
                  <a:pos x="112" y="73"/>
                </a:cxn>
                <a:cxn ang="0">
                  <a:pos x="171" y="107"/>
                </a:cxn>
                <a:cxn ang="0">
                  <a:pos x="228" y="138"/>
                </a:cxn>
                <a:cxn ang="0">
                  <a:pos x="322" y="186"/>
                </a:cxn>
                <a:cxn ang="0">
                  <a:pos x="360" y="204"/>
                </a:cxn>
                <a:cxn ang="0">
                  <a:pos x="356" y="212"/>
                </a:cxn>
                <a:cxn ang="0">
                  <a:pos x="317" y="194"/>
                </a:cxn>
                <a:cxn ang="0">
                  <a:pos x="223" y="146"/>
                </a:cxn>
                <a:cxn ang="0">
                  <a:pos x="167" y="115"/>
                </a:cxn>
                <a:cxn ang="0">
                  <a:pos x="108" y="81"/>
                </a:cxn>
                <a:cxn ang="0">
                  <a:pos x="51" y="45"/>
                </a:cxn>
                <a:cxn ang="0">
                  <a:pos x="24" y="25"/>
                </a:cxn>
                <a:cxn ang="0">
                  <a:pos x="0" y="7"/>
                </a:cxn>
                <a:cxn ang="0">
                  <a:pos x="6" y="0"/>
                </a:cxn>
              </a:cxnLst>
              <a:rect l="0" t="0" r="r" b="b"/>
              <a:pathLst>
                <a:path w="360" h="212">
                  <a:moveTo>
                    <a:pt x="6" y="0"/>
                  </a:moveTo>
                  <a:lnTo>
                    <a:pt x="30" y="18"/>
                  </a:lnTo>
                  <a:lnTo>
                    <a:pt x="56" y="37"/>
                  </a:lnTo>
                  <a:lnTo>
                    <a:pt x="112" y="73"/>
                  </a:lnTo>
                  <a:lnTo>
                    <a:pt x="171" y="107"/>
                  </a:lnTo>
                  <a:lnTo>
                    <a:pt x="228" y="138"/>
                  </a:lnTo>
                  <a:lnTo>
                    <a:pt x="322" y="186"/>
                  </a:lnTo>
                  <a:lnTo>
                    <a:pt x="360" y="204"/>
                  </a:lnTo>
                  <a:lnTo>
                    <a:pt x="356" y="212"/>
                  </a:lnTo>
                  <a:lnTo>
                    <a:pt x="317" y="194"/>
                  </a:lnTo>
                  <a:lnTo>
                    <a:pt x="223" y="146"/>
                  </a:lnTo>
                  <a:lnTo>
                    <a:pt x="167" y="115"/>
                  </a:lnTo>
                  <a:lnTo>
                    <a:pt x="108" y="81"/>
                  </a:lnTo>
                  <a:lnTo>
                    <a:pt x="51" y="45"/>
                  </a:lnTo>
                  <a:lnTo>
                    <a:pt x="24" y="25"/>
                  </a:lnTo>
                  <a:lnTo>
                    <a:pt x="0" y="7"/>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3" name="Freeform 127"/>
            <p:cNvSpPr>
              <a:spLocks/>
            </p:cNvSpPr>
            <p:nvPr userDrawn="1"/>
          </p:nvSpPr>
          <p:spPr bwMode="auto">
            <a:xfrm>
              <a:off x="517" y="4115"/>
              <a:ext cx="1" cy="0"/>
            </a:xfrm>
            <a:custGeom>
              <a:avLst/>
              <a:gdLst/>
              <a:ahLst/>
              <a:cxnLst>
                <a:cxn ang="0">
                  <a:pos x="0" y="7"/>
                </a:cxn>
                <a:cxn ang="0">
                  <a:pos x="6" y="0"/>
                </a:cxn>
                <a:cxn ang="0">
                  <a:pos x="0" y="7"/>
                </a:cxn>
              </a:cxnLst>
              <a:rect l="0" t="0" r="r" b="b"/>
              <a:pathLst>
                <a:path w="6" h="7">
                  <a:moveTo>
                    <a:pt x="0" y="7"/>
                  </a:moveTo>
                  <a:lnTo>
                    <a:pt x="6" y="0"/>
                  </a:lnTo>
                  <a:lnTo>
                    <a:pt x="0"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4" name="Freeform 128"/>
            <p:cNvSpPr>
              <a:spLocks/>
            </p:cNvSpPr>
            <p:nvPr userDrawn="1"/>
          </p:nvSpPr>
          <p:spPr bwMode="auto">
            <a:xfrm>
              <a:off x="568" y="4144"/>
              <a:ext cx="1" cy="1"/>
            </a:xfrm>
            <a:custGeom>
              <a:avLst/>
              <a:gdLst/>
              <a:ahLst/>
              <a:cxnLst>
                <a:cxn ang="0">
                  <a:pos x="0" y="9"/>
                </a:cxn>
                <a:cxn ang="0">
                  <a:pos x="1" y="9"/>
                </a:cxn>
                <a:cxn ang="0">
                  <a:pos x="3" y="0"/>
                </a:cxn>
                <a:cxn ang="0">
                  <a:pos x="4" y="1"/>
                </a:cxn>
                <a:cxn ang="0">
                  <a:pos x="0" y="9"/>
                </a:cxn>
              </a:cxnLst>
              <a:rect l="0" t="0" r="r" b="b"/>
              <a:pathLst>
                <a:path w="4" h="9">
                  <a:moveTo>
                    <a:pt x="0" y="9"/>
                  </a:moveTo>
                  <a:lnTo>
                    <a:pt x="1" y="9"/>
                  </a:lnTo>
                  <a:lnTo>
                    <a:pt x="3" y="0"/>
                  </a:lnTo>
                  <a:lnTo>
                    <a:pt x="4" y="1"/>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5" name="Freeform 129"/>
            <p:cNvSpPr>
              <a:spLocks/>
            </p:cNvSpPr>
            <p:nvPr userDrawn="1"/>
          </p:nvSpPr>
          <p:spPr bwMode="auto">
            <a:xfrm>
              <a:off x="516" y="3941"/>
              <a:ext cx="156" cy="197"/>
            </a:xfrm>
            <a:custGeom>
              <a:avLst/>
              <a:gdLst/>
              <a:ahLst/>
              <a:cxnLst>
                <a:cxn ang="0">
                  <a:pos x="198" y="1234"/>
                </a:cxn>
                <a:cxn ang="0">
                  <a:pos x="267" y="1218"/>
                </a:cxn>
                <a:cxn ang="0">
                  <a:pos x="378" y="1175"/>
                </a:cxn>
                <a:cxn ang="0">
                  <a:pos x="434" y="1144"/>
                </a:cxn>
                <a:cxn ang="0">
                  <a:pos x="472" y="1111"/>
                </a:cxn>
                <a:cxn ang="0">
                  <a:pos x="495" y="1076"/>
                </a:cxn>
                <a:cxn ang="0">
                  <a:pos x="507" y="1022"/>
                </a:cxn>
                <a:cxn ang="0">
                  <a:pos x="514" y="939"/>
                </a:cxn>
                <a:cxn ang="0">
                  <a:pos x="517" y="660"/>
                </a:cxn>
                <a:cxn ang="0">
                  <a:pos x="517" y="451"/>
                </a:cxn>
                <a:cxn ang="0">
                  <a:pos x="514" y="388"/>
                </a:cxn>
                <a:cxn ang="0">
                  <a:pos x="503" y="285"/>
                </a:cxn>
                <a:cxn ang="0">
                  <a:pos x="484" y="211"/>
                </a:cxn>
                <a:cxn ang="0">
                  <a:pos x="471" y="184"/>
                </a:cxn>
                <a:cxn ang="0">
                  <a:pos x="457" y="166"/>
                </a:cxn>
                <a:cxn ang="0">
                  <a:pos x="413" y="140"/>
                </a:cxn>
                <a:cxn ang="0">
                  <a:pos x="343" y="122"/>
                </a:cxn>
                <a:cxn ang="0">
                  <a:pos x="247" y="110"/>
                </a:cxn>
                <a:cxn ang="0">
                  <a:pos x="125" y="107"/>
                </a:cxn>
                <a:cxn ang="0">
                  <a:pos x="64" y="103"/>
                </a:cxn>
                <a:cxn ang="0">
                  <a:pos x="26" y="94"/>
                </a:cxn>
                <a:cxn ang="0">
                  <a:pos x="7" y="76"/>
                </a:cxn>
                <a:cxn ang="0">
                  <a:pos x="0" y="45"/>
                </a:cxn>
                <a:cxn ang="0">
                  <a:pos x="6" y="17"/>
                </a:cxn>
                <a:cxn ang="0">
                  <a:pos x="24" y="2"/>
                </a:cxn>
                <a:cxn ang="0">
                  <a:pos x="46" y="0"/>
                </a:cxn>
                <a:cxn ang="0">
                  <a:pos x="429" y="20"/>
                </a:cxn>
                <a:cxn ang="0">
                  <a:pos x="703" y="23"/>
                </a:cxn>
                <a:cxn ang="0">
                  <a:pos x="989" y="4"/>
                </a:cxn>
                <a:cxn ang="0">
                  <a:pos x="1071" y="2"/>
                </a:cxn>
                <a:cxn ang="0">
                  <a:pos x="1083" y="13"/>
                </a:cxn>
                <a:cxn ang="0">
                  <a:pos x="1087" y="41"/>
                </a:cxn>
                <a:cxn ang="0">
                  <a:pos x="1083" y="59"/>
                </a:cxn>
                <a:cxn ang="0">
                  <a:pos x="1058" y="83"/>
                </a:cxn>
                <a:cxn ang="0">
                  <a:pos x="993" y="97"/>
                </a:cxn>
                <a:cxn ang="0">
                  <a:pos x="949" y="116"/>
                </a:cxn>
                <a:cxn ang="0">
                  <a:pos x="935" y="143"/>
                </a:cxn>
                <a:cxn ang="0">
                  <a:pos x="921" y="209"/>
                </a:cxn>
                <a:cxn ang="0">
                  <a:pos x="911" y="358"/>
                </a:cxn>
                <a:cxn ang="0">
                  <a:pos x="907" y="904"/>
                </a:cxn>
                <a:cxn ang="0">
                  <a:pos x="911" y="1072"/>
                </a:cxn>
                <a:cxn ang="0">
                  <a:pos x="920" y="1124"/>
                </a:cxn>
                <a:cxn ang="0">
                  <a:pos x="932" y="1150"/>
                </a:cxn>
                <a:cxn ang="0">
                  <a:pos x="942" y="1162"/>
                </a:cxn>
                <a:cxn ang="0">
                  <a:pos x="969" y="1177"/>
                </a:cxn>
                <a:cxn ang="0">
                  <a:pos x="985" y="1183"/>
                </a:cxn>
                <a:cxn ang="0">
                  <a:pos x="995" y="1193"/>
                </a:cxn>
                <a:cxn ang="0">
                  <a:pos x="1003" y="1225"/>
                </a:cxn>
                <a:cxn ang="0">
                  <a:pos x="997" y="1243"/>
                </a:cxn>
                <a:cxn ang="0">
                  <a:pos x="980" y="1259"/>
                </a:cxn>
                <a:cxn ang="0">
                  <a:pos x="913" y="1280"/>
                </a:cxn>
                <a:cxn ang="0">
                  <a:pos x="790" y="1299"/>
                </a:cxn>
                <a:cxn ang="0">
                  <a:pos x="491" y="1353"/>
                </a:cxn>
                <a:cxn ang="0">
                  <a:pos x="310" y="1353"/>
                </a:cxn>
                <a:cxn ang="0">
                  <a:pos x="197" y="1291"/>
                </a:cxn>
                <a:cxn ang="0">
                  <a:pos x="126" y="1247"/>
                </a:cxn>
              </a:cxnLst>
              <a:rect l="0" t="0" r="r" b="b"/>
              <a:pathLst>
                <a:path w="1087" h="1376">
                  <a:moveTo>
                    <a:pt x="126" y="1247"/>
                  </a:moveTo>
                  <a:lnTo>
                    <a:pt x="198" y="1234"/>
                  </a:lnTo>
                  <a:lnTo>
                    <a:pt x="235" y="1226"/>
                  </a:lnTo>
                  <a:lnTo>
                    <a:pt x="267" y="1218"/>
                  </a:lnTo>
                  <a:lnTo>
                    <a:pt x="345" y="1190"/>
                  </a:lnTo>
                  <a:lnTo>
                    <a:pt x="378" y="1175"/>
                  </a:lnTo>
                  <a:lnTo>
                    <a:pt x="408" y="1160"/>
                  </a:lnTo>
                  <a:lnTo>
                    <a:pt x="434" y="1144"/>
                  </a:lnTo>
                  <a:lnTo>
                    <a:pt x="455" y="1128"/>
                  </a:lnTo>
                  <a:lnTo>
                    <a:pt x="472" y="1111"/>
                  </a:lnTo>
                  <a:lnTo>
                    <a:pt x="486" y="1094"/>
                  </a:lnTo>
                  <a:lnTo>
                    <a:pt x="495" y="1076"/>
                  </a:lnTo>
                  <a:lnTo>
                    <a:pt x="502" y="1052"/>
                  </a:lnTo>
                  <a:lnTo>
                    <a:pt x="507" y="1022"/>
                  </a:lnTo>
                  <a:lnTo>
                    <a:pt x="511" y="987"/>
                  </a:lnTo>
                  <a:lnTo>
                    <a:pt x="514" y="939"/>
                  </a:lnTo>
                  <a:lnTo>
                    <a:pt x="516" y="867"/>
                  </a:lnTo>
                  <a:lnTo>
                    <a:pt x="517" y="660"/>
                  </a:lnTo>
                  <a:lnTo>
                    <a:pt x="517" y="521"/>
                  </a:lnTo>
                  <a:lnTo>
                    <a:pt x="517" y="451"/>
                  </a:lnTo>
                  <a:lnTo>
                    <a:pt x="516" y="418"/>
                  </a:lnTo>
                  <a:lnTo>
                    <a:pt x="514" y="388"/>
                  </a:lnTo>
                  <a:lnTo>
                    <a:pt x="510" y="333"/>
                  </a:lnTo>
                  <a:lnTo>
                    <a:pt x="503" y="285"/>
                  </a:lnTo>
                  <a:lnTo>
                    <a:pt x="494" y="244"/>
                  </a:lnTo>
                  <a:lnTo>
                    <a:pt x="484" y="211"/>
                  </a:lnTo>
                  <a:lnTo>
                    <a:pt x="478" y="197"/>
                  </a:lnTo>
                  <a:lnTo>
                    <a:pt x="471" y="184"/>
                  </a:lnTo>
                  <a:lnTo>
                    <a:pt x="464" y="174"/>
                  </a:lnTo>
                  <a:lnTo>
                    <a:pt x="457" y="166"/>
                  </a:lnTo>
                  <a:lnTo>
                    <a:pt x="438" y="152"/>
                  </a:lnTo>
                  <a:lnTo>
                    <a:pt x="413" y="140"/>
                  </a:lnTo>
                  <a:lnTo>
                    <a:pt x="382" y="130"/>
                  </a:lnTo>
                  <a:lnTo>
                    <a:pt x="343" y="122"/>
                  </a:lnTo>
                  <a:lnTo>
                    <a:pt x="298" y="115"/>
                  </a:lnTo>
                  <a:lnTo>
                    <a:pt x="247" y="110"/>
                  </a:lnTo>
                  <a:lnTo>
                    <a:pt x="189" y="108"/>
                  </a:lnTo>
                  <a:lnTo>
                    <a:pt x="125" y="107"/>
                  </a:lnTo>
                  <a:lnTo>
                    <a:pt x="91" y="106"/>
                  </a:lnTo>
                  <a:lnTo>
                    <a:pt x="64" y="103"/>
                  </a:lnTo>
                  <a:lnTo>
                    <a:pt x="42" y="100"/>
                  </a:lnTo>
                  <a:lnTo>
                    <a:pt x="26" y="94"/>
                  </a:lnTo>
                  <a:lnTo>
                    <a:pt x="15" y="86"/>
                  </a:lnTo>
                  <a:lnTo>
                    <a:pt x="7" y="76"/>
                  </a:lnTo>
                  <a:lnTo>
                    <a:pt x="2" y="62"/>
                  </a:lnTo>
                  <a:lnTo>
                    <a:pt x="0" y="45"/>
                  </a:lnTo>
                  <a:lnTo>
                    <a:pt x="3" y="24"/>
                  </a:lnTo>
                  <a:lnTo>
                    <a:pt x="6" y="17"/>
                  </a:lnTo>
                  <a:lnTo>
                    <a:pt x="11" y="10"/>
                  </a:lnTo>
                  <a:lnTo>
                    <a:pt x="24" y="2"/>
                  </a:lnTo>
                  <a:lnTo>
                    <a:pt x="34" y="1"/>
                  </a:lnTo>
                  <a:lnTo>
                    <a:pt x="46" y="0"/>
                  </a:lnTo>
                  <a:lnTo>
                    <a:pt x="240" y="11"/>
                  </a:lnTo>
                  <a:lnTo>
                    <a:pt x="429" y="20"/>
                  </a:lnTo>
                  <a:lnTo>
                    <a:pt x="615" y="24"/>
                  </a:lnTo>
                  <a:lnTo>
                    <a:pt x="703" y="23"/>
                  </a:lnTo>
                  <a:lnTo>
                    <a:pt x="795" y="19"/>
                  </a:lnTo>
                  <a:lnTo>
                    <a:pt x="989" y="4"/>
                  </a:lnTo>
                  <a:lnTo>
                    <a:pt x="1053" y="0"/>
                  </a:lnTo>
                  <a:lnTo>
                    <a:pt x="1071" y="2"/>
                  </a:lnTo>
                  <a:lnTo>
                    <a:pt x="1081" y="8"/>
                  </a:lnTo>
                  <a:lnTo>
                    <a:pt x="1083" y="13"/>
                  </a:lnTo>
                  <a:lnTo>
                    <a:pt x="1085" y="20"/>
                  </a:lnTo>
                  <a:lnTo>
                    <a:pt x="1087" y="41"/>
                  </a:lnTo>
                  <a:lnTo>
                    <a:pt x="1085" y="51"/>
                  </a:lnTo>
                  <a:lnTo>
                    <a:pt x="1083" y="59"/>
                  </a:lnTo>
                  <a:lnTo>
                    <a:pt x="1074" y="74"/>
                  </a:lnTo>
                  <a:lnTo>
                    <a:pt x="1058" y="83"/>
                  </a:lnTo>
                  <a:lnTo>
                    <a:pt x="1037" y="89"/>
                  </a:lnTo>
                  <a:lnTo>
                    <a:pt x="993" y="97"/>
                  </a:lnTo>
                  <a:lnTo>
                    <a:pt x="956" y="107"/>
                  </a:lnTo>
                  <a:lnTo>
                    <a:pt x="949" y="116"/>
                  </a:lnTo>
                  <a:lnTo>
                    <a:pt x="942" y="129"/>
                  </a:lnTo>
                  <a:lnTo>
                    <a:pt x="935" y="143"/>
                  </a:lnTo>
                  <a:lnTo>
                    <a:pt x="930" y="163"/>
                  </a:lnTo>
                  <a:lnTo>
                    <a:pt x="921" y="209"/>
                  </a:lnTo>
                  <a:lnTo>
                    <a:pt x="916" y="269"/>
                  </a:lnTo>
                  <a:lnTo>
                    <a:pt x="911" y="358"/>
                  </a:lnTo>
                  <a:lnTo>
                    <a:pt x="909" y="493"/>
                  </a:lnTo>
                  <a:lnTo>
                    <a:pt x="907" y="904"/>
                  </a:lnTo>
                  <a:lnTo>
                    <a:pt x="908" y="1008"/>
                  </a:lnTo>
                  <a:lnTo>
                    <a:pt x="911" y="1072"/>
                  </a:lnTo>
                  <a:lnTo>
                    <a:pt x="917" y="1110"/>
                  </a:lnTo>
                  <a:lnTo>
                    <a:pt x="920" y="1124"/>
                  </a:lnTo>
                  <a:lnTo>
                    <a:pt x="925" y="1136"/>
                  </a:lnTo>
                  <a:lnTo>
                    <a:pt x="932" y="1150"/>
                  </a:lnTo>
                  <a:lnTo>
                    <a:pt x="936" y="1157"/>
                  </a:lnTo>
                  <a:lnTo>
                    <a:pt x="942" y="1162"/>
                  </a:lnTo>
                  <a:lnTo>
                    <a:pt x="954" y="1170"/>
                  </a:lnTo>
                  <a:lnTo>
                    <a:pt x="969" y="1177"/>
                  </a:lnTo>
                  <a:lnTo>
                    <a:pt x="978" y="1179"/>
                  </a:lnTo>
                  <a:lnTo>
                    <a:pt x="985" y="1183"/>
                  </a:lnTo>
                  <a:lnTo>
                    <a:pt x="990" y="1187"/>
                  </a:lnTo>
                  <a:lnTo>
                    <a:pt x="995" y="1193"/>
                  </a:lnTo>
                  <a:lnTo>
                    <a:pt x="1002" y="1207"/>
                  </a:lnTo>
                  <a:lnTo>
                    <a:pt x="1003" y="1225"/>
                  </a:lnTo>
                  <a:lnTo>
                    <a:pt x="1002" y="1234"/>
                  </a:lnTo>
                  <a:lnTo>
                    <a:pt x="997" y="1243"/>
                  </a:lnTo>
                  <a:lnTo>
                    <a:pt x="990" y="1251"/>
                  </a:lnTo>
                  <a:lnTo>
                    <a:pt x="980" y="1259"/>
                  </a:lnTo>
                  <a:lnTo>
                    <a:pt x="953" y="1271"/>
                  </a:lnTo>
                  <a:lnTo>
                    <a:pt x="913" y="1280"/>
                  </a:lnTo>
                  <a:lnTo>
                    <a:pt x="898" y="1281"/>
                  </a:lnTo>
                  <a:lnTo>
                    <a:pt x="790" y="1299"/>
                  </a:lnTo>
                  <a:lnTo>
                    <a:pt x="640" y="1327"/>
                  </a:lnTo>
                  <a:lnTo>
                    <a:pt x="491" y="1353"/>
                  </a:lnTo>
                  <a:lnTo>
                    <a:pt x="355" y="1376"/>
                  </a:lnTo>
                  <a:lnTo>
                    <a:pt x="310" y="1353"/>
                  </a:lnTo>
                  <a:lnTo>
                    <a:pt x="231" y="1311"/>
                  </a:lnTo>
                  <a:lnTo>
                    <a:pt x="197" y="1291"/>
                  </a:lnTo>
                  <a:lnTo>
                    <a:pt x="163" y="1270"/>
                  </a:lnTo>
                  <a:lnTo>
                    <a:pt x="126" y="124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6" name="Freeform 130"/>
            <p:cNvSpPr>
              <a:spLocks/>
            </p:cNvSpPr>
            <p:nvPr userDrawn="1"/>
          </p:nvSpPr>
          <p:spPr bwMode="auto">
            <a:xfrm>
              <a:off x="534" y="4115"/>
              <a:ext cx="21" cy="5"/>
            </a:xfrm>
            <a:custGeom>
              <a:avLst/>
              <a:gdLst/>
              <a:ahLst/>
              <a:cxnLst>
                <a:cxn ang="0">
                  <a:pos x="0" y="28"/>
                </a:cxn>
                <a:cxn ang="0">
                  <a:pos x="72" y="16"/>
                </a:cxn>
                <a:cxn ang="0">
                  <a:pos x="109" y="8"/>
                </a:cxn>
                <a:cxn ang="0">
                  <a:pos x="141" y="0"/>
                </a:cxn>
                <a:cxn ang="0">
                  <a:pos x="143" y="9"/>
                </a:cxn>
                <a:cxn ang="0">
                  <a:pos x="110" y="17"/>
                </a:cxn>
                <a:cxn ang="0">
                  <a:pos x="74" y="25"/>
                </a:cxn>
                <a:cxn ang="0">
                  <a:pos x="1" y="37"/>
                </a:cxn>
                <a:cxn ang="0">
                  <a:pos x="0" y="28"/>
                </a:cxn>
              </a:cxnLst>
              <a:rect l="0" t="0" r="r" b="b"/>
              <a:pathLst>
                <a:path w="143" h="37">
                  <a:moveTo>
                    <a:pt x="0" y="28"/>
                  </a:moveTo>
                  <a:lnTo>
                    <a:pt x="72" y="16"/>
                  </a:lnTo>
                  <a:lnTo>
                    <a:pt x="109" y="8"/>
                  </a:lnTo>
                  <a:lnTo>
                    <a:pt x="141" y="0"/>
                  </a:lnTo>
                  <a:lnTo>
                    <a:pt x="143" y="9"/>
                  </a:lnTo>
                  <a:lnTo>
                    <a:pt x="110" y="17"/>
                  </a:lnTo>
                  <a:lnTo>
                    <a:pt x="74" y="25"/>
                  </a:lnTo>
                  <a:lnTo>
                    <a:pt x="1" y="37"/>
                  </a:lnTo>
                  <a:lnTo>
                    <a:pt x="0" y="2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7" name="Freeform 131"/>
            <p:cNvSpPr>
              <a:spLocks/>
            </p:cNvSpPr>
            <p:nvPr userDrawn="1"/>
          </p:nvSpPr>
          <p:spPr bwMode="auto">
            <a:xfrm>
              <a:off x="554" y="4098"/>
              <a:ext cx="32" cy="19"/>
            </a:xfrm>
            <a:custGeom>
              <a:avLst/>
              <a:gdLst/>
              <a:ahLst/>
              <a:cxnLst>
                <a:cxn ang="0">
                  <a:pos x="0" y="122"/>
                </a:cxn>
                <a:cxn ang="0">
                  <a:pos x="77" y="94"/>
                </a:cxn>
                <a:cxn ang="0">
                  <a:pos x="110" y="79"/>
                </a:cxn>
                <a:cxn ang="0">
                  <a:pos x="139" y="65"/>
                </a:cxn>
                <a:cxn ang="0">
                  <a:pos x="165" y="49"/>
                </a:cxn>
                <a:cxn ang="0">
                  <a:pos x="186" y="33"/>
                </a:cxn>
                <a:cxn ang="0">
                  <a:pos x="203" y="16"/>
                </a:cxn>
                <a:cxn ang="0">
                  <a:pos x="216" y="0"/>
                </a:cxn>
                <a:cxn ang="0">
                  <a:pos x="223" y="5"/>
                </a:cxn>
                <a:cxn ang="0">
                  <a:pos x="208" y="22"/>
                </a:cxn>
                <a:cxn ang="0">
                  <a:pos x="191" y="40"/>
                </a:cxn>
                <a:cxn ang="0">
                  <a:pos x="170" y="57"/>
                </a:cxn>
                <a:cxn ang="0">
                  <a:pos x="144" y="73"/>
                </a:cxn>
                <a:cxn ang="0">
                  <a:pos x="115" y="87"/>
                </a:cxn>
                <a:cxn ang="0">
                  <a:pos x="81" y="102"/>
                </a:cxn>
                <a:cxn ang="0">
                  <a:pos x="3" y="131"/>
                </a:cxn>
                <a:cxn ang="0">
                  <a:pos x="0" y="122"/>
                </a:cxn>
              </a:cxnLst>
              <a:rect l="0" t="0" r="r" b="b"/>
              <a:pathLst>
                <a:path w="223" h="131">
                  <a:moveTo>
                    <a:pt x="0" y="122"/>
                  </a:moveTo>
                  <a:lnTo>
                    <a:pt x="77" y="94"/>
                  </a:lnTo>
                  <a:lnTo>
                    <a:pt x="110" y="79"/>
                  </a:lnTo>
                  <a:lnTo>
                    <a:pt x="139" y="65"/>
                  </a:lnTo>
                  <a:lnTo>
                    <a:pt x="165" y="49"/>
                  </a:lnTo>
                  <a:lnTo>
                    <a:pt x="186" y="33"/>
                  </a:lnTo>
                  <a:lnTo>
                    <a:pt x="203" y="16"/>
                  </a:lnTo>
                  <a:lnTo>
                    <a:pt x="216" y="0"/>
                  </a:lnTo>
                  <a:lnTo>
                    <a:pt x="223" y="5"/>
                  </a:lnTo>
                  <a:lnTo>
                    <a:pt x="208" y="22"/>
                  </a:lnTo>
                  <a:lnTo>
                    <a:pt x="191" y="40"/>
                  </a:lnTo>
                  <a:lnTo>
                    <a:pt x="170" y="57"/>
                  </a:lnTo>
                  <a:lnTo>
                    <a:pt x="144" y="73"/>
                  </a:lnTo>
                  <a:lnTo>
                    <a:pt x="115" y="87"/>
                  </a:lnTo>
                  <a:lnTo>
                    <a:pt x="81" y="102"/>
                  </a:lnTo>
                  <a:lnTo>
                    <a:pt x="3" y="131"/>
                  </a:lnTo>
                  <a:lnTo>
                    <a:pt x="0" y="12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8" name="Freeform 132"/>
            <p:cNvSpPr>
              <a:spLocks/>
            </p:cNvSpPr>
            <p:nvPr userDrawn="1"/>
          </p:nvSpPr>
          <p:spPr bwMode="auto">
            <a:xfrm>
              <a:off x="554" y="4115"/>
              <a:ext cx="1" cy="0"/>
            </a:xfrm>
            <a:custGeom>
              <a:avLst/>
              <a:gdLst/>
              <a:ahLst/>
              <a:cxnLst>
                <a:cxn ang="0">
                  <a:pos x="3" y="9"/>
                </a:cxn>
                <a:cxn ang="0">
                  <a:pos x="0" y="0"/>
                </a:cxn>
                <a:cxn ang="0">
                  <a:pos x="1" y="0"/>
                </a:cxn>
                <a:cxn ang="0">
                  <a:pos x="3" y="9"/>
                </a:cxn>
              </a:cxnLst>
              <a:rect l="0" t="0" r="r" b="b"/>
              <a:pathLst>
                <a:path w="3" h="9">
                  <a:moveTo>
                    <a:pt x="3" y="9"/>
                  </a:moveTo>
                  <a:lnTo>
                    <a:pt x="0" y="0"/>
                  </a:lnTo>
                  <a:lnTo>
                    <a:pt x="1" y="0"/>
                  </a:lnTo>
                  <a:lnTo>
                    <a:pt x="3"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49" name="Freeform 133"/>
            <p:cNvSpPr>
              <a:spLocks/>
            </p:cNvSpPr>
            <p:nvPr userDrawn="1"/>
          </p:nvSpPr>
          <p:spPr bwMode="auto">
            <a:xfrm>
              <a:off x="585" y="4083"/>
              <a:ext cx="5" cy="14"/>
            </a:xfrm>
            <a:custGeom>
              <a:avLst/>
              <a:gdLst/>
              <a:ahLst/>
              <a:cxnLst>
                <a:cxn ang="0">
                  <a:pos x="0" y="106"/>
                </a:cxn>
                <a:cxn ang="0">
                  <a:pos x="9" y="87"/>
                </a:cxn>
                <a:cxn ang="0">
                  <a:pos x="16" y="65"/>
                </a:cxn>
                <a:cxn ang="0">
                  <a:pos x="22" y="35"/>
                </a:cxn>
                <a:cxn ang="0">
                  <a:pos x="25" y="0"/>
                </a:cxn>
                <a:cxn ang="0">
                  <a:pos x="33" y="2"/>
                </a:cxn>
                <a:cxn ang="0">
                  <a:pos x="30" y="37"/>
                </a:cxn>
                <a:cxn ang="0">
                  <a:pos x="24" y="68"/>
                </a:cxn>
                <a:cxn ang="0">
                  <a:pos x="17" y="92"/>
                </a:cxn>
                <a:cxn ang="0">
                  <a:pos x="8" y="110"/>
                </a:cxn>
                <a:cxn ang="0">
                  <a:pos x="0" y="106"/>
                </a:cxn>
              </a:cxnLst>
              <a:rect l="0" t="0" r="r" b="b"/>
              <a:pathLst>
                <a:path w="33" h="110">
                  <a:moveTo>
                    <a:pt x="0" y="106"/>
                  </a:moveTo>
                  <a:lnTo>
                    <a:pt x="9" y="87"/>
                  </a:lnTo>
                  <a:lnTo>
                    <a:pt x="16" y="65"/>
                  </a:lnTo>
                  <a:lnTo>
                    <a:pt x="22" y="35"/>
                  </a:lnTo>
                  <a:lnTo>
                    <a:pt x="25" y="0"/>
                  </a:lnTo>
                  <a:lnTo>
                    <a:pt x="33" y="2"/>
                  </a:lnTo>
                  <a:lnTo>
                    <a:pt x="30" y="37"/>
                  </a:lnTo>
                  <a:lnTo>
                    <a:pt x="24" y="68"/>
                  </a:lnTo>
                  <a:lnTo>
                    <a:pt x="17" y="92"/>
                  </a:lnTo>
                  <a:lnTo>
                    <a:pt x="8" y="110"/>
                  </a:lnTo>
                  <a:lnTo>
                    <a:pt x="0" y="10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50" name="Freeform 134"/>
            <p:cNvSpPr>
              <a:spLocks/>
            </p:cNvSpPr>
            <p:nvPr userDrawn="1"/>
          </p:nvSpPr>
          <p:spPr bwMode="auto">
            <a:xfrm>
              <a:off x="585" y="4098"/>
              <a:ext cx="1" cy="1"/>
            </a:xfrm>
            <a:custGeom>
              <a:avLst/>
              <a:gdLst/>
              <a:ahLst/>
              <a:cxnLst>
                <a:cxn ang="0">
                  <a:pos x="8" y="5"/>
                </a:cxn>
                <a:cxn ang="0">
                  <a:pos x="8" y="4"/>
                </a:cxn>
                <a:cxn ang="0">
                  <a:pos x="0" y="0"/>
                </a:cxn>
                <a:cxn ang="0">
                  <a:pos x="1" y="0"/>
                </a:cxn>
                <a:cxn ang="0">
                  <a:pos x="8" y="5"/>
                </a:cxn>
              </a:cxnLst>
              <a:rect l="0" t="0" r="r" b="b"/>
              <a:pathLst>
                <a:path w="8" h="5">
                  <a:moveTo>
                    <a:pt x="8" y="5"/>
                  </a:moveTo>
                  <a:lnTo>
                    <a:pt x="8" y="4"/>
                  </a:lnTo>
                  <a:lnTo>
                    <a:pt x="0" y="0"/>
                  </a:lnTo>
                  <a:lnTo>
                    <a:pt x="1" y="0"/>
                  </a:lnTo>
                  <a:lnTo>
                    <a:pt x="8"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51" name="Freeform 135"/>
            <p:cNvSpPr>
              <a:spLocks/>
            </p:cNvSpPr>
            <p:nvPr userDrawn="1"/>
          </p:nvSpPr>
          <p:spPr bwMode="auto">
            <a:xfrm>
              <a:off x="589" y="4036"/>
              <a:ext cx="2" cy="47"/>
            </a:xfrm>
            <a:custGeom>
              <a:avLst/>
              <a:gdLst/>
              <a:ahLst/>
              <a:cxnLst>
                <a:cxn ang="0">
                  <a:pos x="0" y="327"/>
                </a:cxn>
                <a:cxn ang="0">
                  <a:pos x="4" y="279"/>
                </a:cxn>
                <a:cxn ang="0">
                  <a:pos x="6" y="207"/>
                </a:cxn>
                <a:cxn ang="0">
                  <a:pos x="7" y="0"/>
                </a:cxn>
                <a:cxn ang="0">
                  <a:pos x="16" y="0"/>
                </a:cxn>
                <a:cxn ang="0">
                  <a:pos x="15" y="207"/>
                </a:cxn>
                <a:cxn ang="0">
                  <a:pos x="11" y="279"/>
                </a:cxn>
                <a:cxn ang="0">
                  <a:pos x="8" y="327"/>
                </a:cxn>
                <a:cxn ang="0">
                  <a:pos x="0" y="327"/>
                </a:cxn>
              </a:cxnLst>
              <a:rect l="0" t="0" r="r" b="b"/>
              <a:pathLst>
                <a:path w="16" h="327">
                  <a:moveTo>
                    <a:pt x="0" y="327"/>
                  </a:moveTo>
                  <a:lnTo>
                    <a:pt x="4" y="279"/>
                  </a:lnTo>
                  <a:lnTo>
                    <a:pt x="6" y="207"/>
                  </a:lnTo>
                  <a:lnTo>
                    <a:pt x="7" y="0"/>
                  </a:lnTo>
                  <a:lnTo>
                    <a:pt x="16" y="0"/>
                  </a:lnTo>
                  <a:lnTo>
                    <a:pt x="15" y="207"/>
                  </a:lnTo>
                  <a:lnTo>
                    <a:pt x="11" y="279"/>
                  </a:lnTo>
                  <a:lnTo>
                    <a:pt x="8" y="327"/>
                  </a:lnTo>
                  <a:lnTo>
                    <a:pt x="0" y="32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52" name="Freeform 136"/>
            <p:cNvSpPr>
              <a:spLocks/>
            </p:cNvSpPr>
            <p:nvPr userDrawn="1"/>
          </p:nvSpPr>
          <p:spPr bwMode="auto">
            <a:xfrm>
              <a:off x="589" y="4083"/>
              <a:ext cx="1" cy="0"/>
            </a:xfrm>
            <a:custGeom>
              <a:avLst/>
              <a:gdLst/>
              <a:ahLst/>
              <a:cxnLst>
                <a:cxn ang="0">
                  <a:pos x="8" y="2"/>
                </a:cxn>
                <a:cxn ang="0">
                  <a:pos x="8" y="1"/>
                </a:cxn>
                <a:cxn ang="0">
                  <a:pos x="0" y="1"/>
                </a:cxn>
                <a:cxn ang="0">
                  <a:pos x="0" y="0"/>
                </a:cxn>
                <a:cxn ang="0">
                  <a:pos x="8" y="2"/>
                </a:cxn>
              </a:cxnLst>
              <a:rect l="0" t="0" r="r" b="b"/>
              <a:pathLst>
                <a:path w="8" h="2">
                  <a:moveTo>
                    <a:pt x="8" y="2"/>
                  </a:moveTo>
                  <a:lnTo>
                    <a:pt x="8" y="1"/>
                  </a:lnTo>
                  <a:lnTo>
                    <a:pt x="0" y="1"/>
                  </a:lnTo>
                  <a:lnTo>
                    <a:pt x="0" y="0"/>
                  </a:lnTo>
                  <a:lnTo>
                    <a:pt x="8" y="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53" name="Rectangle 137"/>
            <p:cNvSpPr>
              <a:spLocks noChangeArrowheads="1"/>
            </p:cNvSpPr>
            <p:nvPr userDrawn="1"/>
          </p:nvSpPr>
          <p:spPr bwMode="auto">
            <a:xfrm>
              <a:off x="590" y="4017"/>
              <a:ext cx="1" cy="19"/>
            </a:xfrm>
            <a:prstGeom prst="rect">
              <a:avLst/>
            </a:prstGeom>
            <a:solidFill>
              <a:srgbClr val="660066"/>
            </a:solidFill>
            <a:ln w="9525">
              <a:noFill/>
              <a:miter lim="800000"/>
              <a:headEnd/>
              <a:tailEnd/>
            </a:ln>
          </p:spPr>
          <p:txBody>
            <a:bodyPr/>
            <a:lstStyle/>
            <a:p>
              <a:pPr fontAlgn="base">
                <a:spcBef>
                  <a:spcPct val="0"/>
                </a:spcBef>
                <a:spcAft>
                  <a:spcPct val="0"/>
                </a:spcAft>
                <a:defRPr/>
              </a:pPr>
              <a:endParaRPr lang="en-US" sz="1600">
                <a:solidFill>
                  <a:srgbClr val="000000"/>
                </a:solidFill>
              </a:endParaRPr>
            </a:p>
          </p:txBody>
        </p:sp>
        <p:sp>
          <p:nvSpPr>
            <p:cNvPr id="9354" name="Freeform 138"/>
            <p:cNvSpPr>
              <a:spLocks/>
            </p:cNvSpPr>
            <p:nvPr userDrawn="1"/>
          </p:nvSpPr>
          <p:spPr bwMode="auto">
            <a:xfrm>
              <a:off x="590" y="4036"/>
              <a:ext cx="1" cy="1"/>
            </a:xfrm>
            <a:custGeom>
              <a:avLst/>
              <a:gdLst/>
              <a:ahLst/>
              <a:cxnLst>
                <a:cxn ang="0">
                  <a:pos x="9" y="0"/>
                </a:cxn>
                <a:cxn ang="0">
                  <a:pos x="0" y="0"/>
                </a:cxn>
                <a:cxn ang="0">
                  <a:pos x="9" y="0"/>
                </a:cxn>
              </a:cxnLst>
              <a:rect l="0" t="0" r="r" b="b"/>
              <a:pathLst>
                <a:path w="9">
                  <a:moveTo>
                    <a:pt x="9" y="0"/>
                  </a:move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55" name="Freeform 139"/>
            <p:cNvSpPr>
              <a:spLocks/>
            </p:cNvSpPr>
            <p:nvPr userDrawn="1"/>
          </p:nvSpPr>
          <p:spPr bwMode="auto">
            <a:xfrm>
              <a:off x="581" y="3964"/>
              <a:ext cx="3" cy="50"/>
            </a:xfrm>
            <a:custGeom>
              <a:avLst/>
              <a:gdLst/>
              <a:ahLst/>
              <a:cxnLst>
                <a:cxn ang="0">
                  <a:pos x="59" y="358"/>
                </a:cxn>
                <a:cxn ang="0">
                  <a:pos x="59" y="288"/>
                </a:cxn>
                <a:cxn ang="0">
                  <a:pos x="58" y="255"/>
                </a:cxn>
                <a:cxn ang="0">
                  <a:pos x="56" y="225"/>
                </a:cxn>
                <a:cxn ang="0">
                  <a:pos x="51" y="170"/>
                </a:cxn>
                <a:cxn ang="0">
                  <a:pos x="44" y="123"/>
                </a:cxn>
                <a:cxn ang="0">
                  <a:pos x="35" y="83"/>
                </a:cxn>
                <a:cxn ang="0">
                  <a:pos x="25" y="50"/>
                </a:cxn>
                <a:cxn ang="0">
                  <a:pos x="19" y="36"/>
                </a:cxn>
                <a:cxn ang="0">
                  <a:pos x="14" y="25"/>
                </a:cxn>
                <a:cxn ang="0">
                  <a:pos x="7" y="15"/>
                </a:cxn>
                <a:cxn ang="0">
                  <a:pos x="0" y="7"/>
                </a:cxn>
                <a:cxn ang="0">
                  <a:pos x="6" y="0"/>
                </a:cxn>
                <a:cxn ang="0">
                  <a:pos x="14" y="9"/>
                </a:cxn>
                <a:cxn ang="0">
                  <a:pos x="20" y="19"/>
                </a:cxn>
                <a:cxn ang="0">
                  <a:pos x="27" y="32"/>
                </a:cxn>
                <a:cxn ang="0">
                  <a:pos x="33" y="46"/>
                </a:cxn>
                <a:cxn ang="0">
                  <a:pos x="43" y="80"/>
                </a:cxn>
                <a:cxn ang="0">
                  <a:pos x="52" y="121"/>
                </a:cxn>
                <a:cxn ang="0">
                  <a:pos x="59" y="170"/>
                </a:cxn>
                <a:cxn ang="0">
                  <a:pos x="63" y="225"/>
                </a:cxn>
                <a:cxn ang="0">
                  <a:pos x="66" y="255"/>
                </a:cxn>
                <a:cxn ang="0">
                  <a:pos x="67" y="288"/>
                </a:cxn>
                <a:cxn ang="0">
                  <a:pos x="67" y="358"/>
                </a:cxn>
                <a:cxn ang="0">
                  <a:pos x="59" y="358"/>
                </a:cxn>
              </a:cxnLst>
              <a:rect l="0" t="0" r="r" b="b"/>
              <a:pathLst>
                <a:path w="67" h="358">
                  <a:moveTo>
                    <a:pt x="59" y="358"/>
                  </a:moveTo>
                  <a:lnTo>
                    <a:pt x="59" y="288"/>
                  </a:lnTo>
                  <a:lnTo>
                    <a:pt x="58" y="255"/>
                  </a:lnTo>
                  <a:lnTo>
                    <a:pt x="56" y="225"/>
                  </a:lnTo>
                  <a:lnTo>
                    <a:pt x="51" y="170"/>
                  </a:lnTo>
                  <a:lnTo>
                    <a:pt x="44" y="123"/>
                  </a:lnTo>
                  <a:lnTo>
                    <a:pt x="35" y="83"/>
                  </a:lnTo>
                  <a:lnTo>
                    <a:pt x="25" y="50"/>
                  </a:lnTo>
                  <a:lnTo>
                    <a:pt x="19" y="36"/>
                  </a:lnTo>
                  <a:lnTo>
                    <a:pt x="14" y="25"/>
                  </a:lnTo>
                  <a:lnTo>
                    <a:pt x="7" y="15"/>
                  </a:lnTo>
                  <a:lnTo>
                    <a:pt x="0" y="7"/>
                  </a:lnTo>
                  <a:lnTo>
                    <a:pt x="6" y="0"/>
                  </a:lnTo>
                  <a:lnTo>
                    <a:pt x="14" y="9"/>
                  </a:lnTo>
                  <a:lnTo>
                    <a:pt x="20" y="19"/>
                  </a:lnTo>
                  <a:lnTo>
                    <a:pt x="27" y="32"/>
                  </a:lnTo>
                  <a:lnTo>
                    <a:pt x="33" y="46"/>
                  </a:lnTo>
                  <a:lnTo>
                    <a:pt x="43" y="80"/>
                  </a:lnTo>
                  <a:lnTo>
                    <a:pt x="52" y="121"/>
                  </a:lnTo>
                  <a:lnTo>
                    <a:pt x="59" y="170"/>
                  </a:lnTo>
                  <a:lnTo>
                    <a:pt x="63" y="225"/>
                  </a:lnTo>
                  <a:lnTo>
                    <a:pt x="66" y="255"/>
                  </a:lnTo>
                  <a:lnTo>
                    <a:pt x="67" y="288"/>
                  </a:lnTo>
                  <a:lnTo>
                    <a:pt x="67" y="358"/>
                  </a:lnTo>
                  <a:lnTo>
                    <a:pt x="59" y="35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56" name="Freeform 140"/>
            <p:cNvSpPr>
              <a:spLocks/>
            </p:cNvSpPr>
            <p:nvPr userDrawn="1"/>
          </p:nvSpPr>
          <p:spPr bwMode="auto">
            <a:xfrm>
              <a:off x="590" y="4017"/>
              <a:ext cx="1" cy="1"/>
            </a:xfrm>
            <a:custGeom>
              <a:avLst/>
              <a:gdLst/>
              <a:ahLst/>
              <a:cxnLst>
                <a:cxn ang="0">
                  <a:pos x="9" y="0"/>
                </a:cxn>
                <a:cxn ang="0">
                  <a:pos x="8" y="0"/>
                </a:cxn>
                <a:cxn ang="0">
                  <a:pos x="0" y="0"/>
                </a:cxn>
                <a:cxn ang="0">
                  <a:pos x="9" y="0"/>
                </a:cxn>
              </a:cxnLst>
              <a:rect l="0" t="0" r="r" b="b"/>
              <a:pathLst>
                <a:path w="9">
                  <a:moveTo>
                    <a:pt x="9" y="0"/>
                  </a:moveTo>
                  <a:lnTo>
                    <a:pt x="8" y="0"/>
                  </a:ln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57" name="Freeform 141"/>
            <p:cNvSpPr>
              <a:spLocks/>
            </p:cNvSpPr>
            <p:nvPr userDrawn="1"/>
          </p:nvSpPr>
          <p:spPr bwMode="auto">
            <a:xfrm>
              <a:off x="534" y="3957"/>
              <a:ext cx="48" cy="9"/>
            </a:xfrm>
            <a:custGeom>
              <a:avLst/>
              <a:gdLst/>
              <a:ahLst/>
              <a:cxnLst>
                <a:cxn ang="0">
                  <a:pos x="329" y="67"/>
                </a:cxn>
                <a:cxn ang="0">
                  <a:pos x="310" y="53"/>
                </a:cxn>
                <a:cxn ang="0">
                  <a:pos x="286" y="41"/>
                </a:cxn>
                <a:cxn ang="0">
                  <a:pos x="254" y="31"/>
                </a:cxn>
                <a:cxn ang="0">
                  <a:pos x="217" y="23"/>
                </a:cxn>
                <a:cxn ang="0">
                  <a:pos x="173" y="16"/>
                </a:cxn>
                <a:cxn ang="0">
                  <a:pos x="122" y="12"/>
                </a:cxn>
                <a:cxn ang="0">
                  <a:pos x="64" y="10"/>
                </a:cxn>
                <a:cxn ang="0">
                  <a:pos x="0" y="8"/>
                </a:cxn>
                <a:cxn ang="0">
                  <a:pos x="0" y="0"/>
                </a:cxn>
                <a:cxn ang="0">
                  <a:pos x="64" y="2"/>
                </a:cxn>
                <a:cxn ang="0">
                  <a:pos x="122" y="4"/>
                </a:cxn>
                <a:cxn ang="0">
                  <a:pos x="173" y="8"/>
                </a:cxn>
                <a:cxn ang="0">
                  <a:pos x="219" y="15"/>
                </a:cxn>
                <a:cxn ang="0">
                  <a:pos x="258" y="23"/>
                </a:cxn>
                <a:cxn ang="0">
                  <a:pos x="289" y="34"/>
                </a:cxn>
                <a:cxn ang="0">
                  <a:pos x="316" y="46"/>
                </a:cxn>
                <a:cxn ang="0">
                  <a:pos x="335" y="60"/>
                </a:cxn>
                <a:cxn ang="0">
                  <a:pos x="329" y="67"/>
                </a:cxn>
              </a:cxnLst>
              <a:rect l="0" t="0" r="r" b="b"/>
              <a:pathLst>
                <a:path w="335" h="67">
                  <a:moveTo>
                    <a:pt x="329" y="67"/>
                  </a:moveTo>
                  <a:lnTo>
                    <a:pt x="310" y="53"/>
                  </a:lnTo>
                  <a:lnTo>
                    <a:pt x="286" y="41"/>
                  </a:lnTo>
                  <a:lnTo>
                    <a:pt x="254" y="31"/>
                  </a:lnTo>
                  <a:lnTo>
                    <a:pt x="217" y="23"/>
                  </a:lnTo>
                  <a:lnTo>
                    <a:pt x="173" y="16"/>
                  </a:lnTo>
                  <a:lnTo>
                    <a:pt x="122" y="12"/>
                  </a:lnTo>
                  <a:lnTo>
                    <a:pt x="64" y="10"/>
                  </a:lnTo>
                  <a:lnTo>
                    <a:pt x="0" y="8"/>
                  </a:lnTo>
                  <a:lnTo>
                    <a:pt x="0" y="0"/>
                  </a:lnTo>
                  <a:lnTo>
                    <a:pt x="64" y="2"/>
                  </a:lnTo>
                  <a:lnTo>
                    <a:pt x="122" y="4"/>
                  </a:lnTo>
                  <a:lnTo>
                    <a:pt x="173" y="8"/>
                  </a:lnTo>
                  <a:lnTo>
                    <a:pt x="219" y="15"/>
                  </a:lnTo>
                  <a:lnTo>
                    <a:pt x="258" y="23"/>
                  </a:lnTo>
                  <a:lnTo>
                    <a:pt x="289" y="34"/>
                  </a:lnTo>
                  <a:lnTo>
                    <a:pt x="316" y="46"/>
                  </a:lnTo>
                  <a:lnTo>
                    <a:pt x="335" y="60"/>
                  </a:lnTo>
                  <a:lnTo>
                    <a:pt x="329" y="6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58" name="Freeform 142"/>
            <p:cNvSpPr>
              <a:spLocks/>
            </p:cNvSpPr>
            <p:nvPr userDrawn="1"/>
          </p:nvSpPr>
          <p:spPr bwMode="auto">
            <a:xfrm>
              <a:off x="581" y="3964"/>
              <a:ext cx="1" cy="0"/>
            </a:xfrm>
            <a:custGeom>
              <a:avLst/>
              <a:gdLst/>
              <a:ahLst/>
              <a:cxnLst>
                <a:cxn ang="0">
                  <a:pos x="6" y="0"/>
                </a:cxn>
                <a:cxn ang="0">
                  <a:pos x="0" y="7"/>
                </a:cxn>
                <a:cxn ang="0">
                  <a:pos x="6" y="0"/>
                </a:cxn>
              </a:cxnLst>
              <a:rect l="0" t="0" r="r" b="b"/>
              <a:pathLst>
                <a:path w="6" h="7">
                  <a:moveTo>
                    <a:pt x="6" y="0"/>
                  </a:moveTo>
                  <a:lnTo>
                    <a:pt x="0" y="7"/>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59" name="Freeform 143"/>
            <p:cNvSpPr>
              <a:spLocks/>
            </p:cNvSpPr>
            <p:nvPr userDrawn="1"/>
          </p:nvSpPr>
          <p:spPr bwMode="auto">
            <a:xfrm>
              <a:off x="520" y="3956"/>
              <a:ext cx="14" cy="5"/>
            </a:xfrm>
            <a:custGeom>
              <a:avLst/>
              <a:gdLst/>
              <a:ahLst/>
              <a:cxnLst>
                <a:cxn ang="0">
                  <a:pos x="101" y="20"/>
                </a:cxn>
                <a:cxn ang="0">
                  <a:pos x="67" y="19"/>
                </a:cxn>
                <a:cxn ang="0">
                  <a:pos x="39" y="17"/>
                </a:cxn>
                <a:cxn ang="0">
                  <a:pos x="17" y="14"/>
                </a:cxn>
                <a:cxn ang="0">
                  <a:pos x="0" y="8"/>
                </a:cxn>
                <a:cxn ang="0">
                  <a:pos x="4" y="0"/>
                </a:cxn>
                <a:cxn ang="0">
                  <a:pos x="19" y="6"/>
                </a:cxn>
                <a:cxn ang="0">
                  <a:pos x="41" y="9"/>
                </a:cxn>
                <a:cxn ang="0">
                  <a:pos x="67" y="11"/>
                </a:cxn>
                <a:cxn ang="0">
                  <a:pos x="101" y="12"/>
                </a:cxn>
                <a:cxn ang="0">
                  <a:pos x="101" y="20"/>
                </a:cxn>
              </a:cxnLst>
              <a:rect l="0" t="0" r="r" b="b"/>
              <a:pathLst>
                <a:path w="101" h="20">
                  <a:moveTo>
                    <a:pt x="101" y="20"/>
                  </a:moveTo>
                  <a:lnTo>
                    <a:pt x="67" y="19"/>
                  </a:lnTo>
                  <a:lnTo>
                    <a:pt x="39" y="17"/>
                  </a:lnTo>
                  <a:lnTo>
                    <a:pt x="17" y="14"/>
                  </a:lnTo>
                  <a:lnTo>
                    <a:pt x="0" y="8"/>
                  </a:lnTo>
                  <a:lnTo>
                    <a:pt x="4" y="0"/>
                  </a:lnTo>
                  <a:lnTo>
                    <a:pt x="19" y="6"/>
                  </a:lnTo>
                  <a:lnTo>
                    <a:pt x="41" y="9"/>
                  </a:lnTo>
                  <a:lnTo>
                    <a:pt x="67" y="11"/>
                  </a:lnTo>
                  <a:lnTo>
                    <a:pt x="101" y="12"/>
                  </a:lnTo>
                  <a:lnTo>
                    <a:pt x="101" y="2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0" name="Freeform 144"/>
            <p:cNvSpPr>
              <a:spLocks/>
            </p:cNvSpPr>
            <p:nvPr userDrawn="1"/>
          </p:nvSpPr>
          <p:spPr bwMode="auto">
            <a:xfrm>
              <a:off x="534" y="3957"/>
              <a:ext cx="1" cy="1"/>
            </a:xfrm>
            <a:custGeom>
              <a:avLst/>
              <a:gdLst/>
              <a:ahLst/>
              <a:cxnLst>
                <a:cxn ang="0">
                  <a:pos x="0" y="8"/>
                </a:cxn>
                <a:cxn ang="0">
                  <a:pos x="0" y="0"/>
                </a:cxn>
                <a:cxn ang="0">
                  <a:pos x="0" y="8"/>
                </a:cxn>
              </a:cxnLst>
              <a:rect l="0" t="0" r="r" b="b"/>
              <a:pathLst>
                <a:path h="8">
                  <a:moveTo>
                    <a:pt x="0" y="8"/>
                  </a:moveTo>
                  <a:lnTo>
                    <a:pt x="0" y="0"/>
                  </a:lnTo>
                  <a:lnTo>
                    <a:pt x="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1" name="Freeform 145"/>
            <p:cNvSpPr>
              <a:spLocks/>
            </p:cNvSpPr>
            <p:nvPr userDrawn="1"/>
          </p:nvSpPr>
          <p:spPr bwMode="auto">
            <a:xfrm>
              <a:off x="516" y="3949"/>
              <a:ext cx="4" cy="6"/>
            </a:xfrm>
            <a:custGeom>
              <a:avLst/>
              <a:gdLst/>
              <a:ahLst/>
              <a:cxnLst>
                <a:cxn ang="0">
                  <a:pos x="27" y="53"/>
                </a:cxn>
                <a:cxn ang="0">
                  <a:pos x="16" y="45"/>
                </a:cxn>
                <a:cxn ang="0">
                  <a:pos x="7" y="33"/>
                </a:cxn>
                <a:cxn ang="0">
                  <a:pos x="1" y="19"/>
                </a:cxn>
                <a:cxn ang="0">
                  <a:pos x="0" y="0"/>
                </a:cxn>
                <a:cxn ang="0">
                  <a:pos x="8" y="0"/>
                </a:cxn>
                <a:cxn ang="0">
                  <a:pos x="9" y="16"/>
                </a:cxn>
                <a:cxn ang="0">
                  <a:pos x="15" y="29"/>
                </a:cxn>
                <a:cxn ang="0">
                  <a:pos x="21" y="38"/>
                </a:cxn>
                <a:cxn ang="0">
                  <a:pos x="33" y="46"/>
                </a:cxn>
                <a:cxn ang="0">
                  <a:pos x="27" y="53"/>
                </a:cxn>
              </a:cxnLst>
              <a:rect l="0" t="0" r="r" b="b"/>
              <a:pathLst>
                <a:path w="33" h="53">
                  <a:moveTo>
                    <a:pt x="27" y="53"/>
                  </a:moveTo>
                  <a:lnTo>
                    <a:pt x="16" y="45"/>
                  </a:lnTo>
                  <a:lnTo>
                    <a:pt x="7" y="33"/>
                  </a:lnTo>
                  <a:lnTo>
                    <a:pt x="1" y="19"/>
                  </a:lnTo>
                  <a:lnTo>
                    <a:pt x="0" y="0"/>
                  </a:lnTo>
                  <a:lnTo>
                    <a:pt x="8" y="0"/>
                  </a:lnTo>
                  <a:lnTo>
                    <a:pt x="9" y="16"/>
                  </a:lnTo>
                  <a:lnTo>
                    <a:pt x="15" y="29"/>
                  </a:lnTo>
                  <a:lnTo>
                    <a:pt x="21" y="38"/>
                  </a:lnTo>
                  <a:lnTo>
                    <a:pt x="33" y="46"/>
                  </a:lnTo>
                  <a:lnTo>
                    <a:pt x="27" y="5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2" name="Freeform 146"/>
            <p:cNvSpPr>
              <a:spLocks/>
            </p:cNvSpPr>
            <p:nvPr userDrawn="1"/>
          </p:nvSpPr>
          <p:spPr bwMode="auto">
            <a:xfrm>
              <a:off x="520" y="3956"/>
              <a:ext cx="1" cy="0"/>
            </a:xfrm>
            <a:custGeom>
              <a:avLst/>
              <a:gdLst/>
              <a:ahLst/>
              <a:cxnLst>
                <a:cxn ang="0">
                  <a:pos x="1" y="8"/>
                </a:cxn>
                <a:cxn ang="0">
                  <a:pos x="0" y="7"/>
                </a:cxn>
                <a:cxn ang="0">
                  <a:pos x="6" y="0"/>
                </a:cxn>
                <a:cxn ang="0">
                  <a:pos x="5" y="0"/>
                </a:cxn>
                <a:cxn ang="0">
                  <a:pos x="1" y="8"/>
                </a:cxn>
              </a:cxnLst>
              <a:rect l="0" t="0" r="r" b="b"/>
              <a:pathLst>
                <a:path w="6" h="8">
                  <a:moveTo>
                    <a:pt x="1" y="8"/>
                  </a:moveTo>
                  <a:lnTo>
                    <a:pt x="0" y="7"/>
                  </a:lnTo>
                  <a:lnTo>
                    <a:pt x="6" y="0"/>
                  </a:lnTo>
                  <a:lnTo>
                    <a:pt x="5" y="0"/>
                  </a:lnTo>
                  <a:lnTo>
                    <a:pt x="1"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3" name="Freeform 147"/>
            <p:cNvSpPr>
              <a:spLocks/>
            </p:cNvSpPr>
            <p:nvPr userDrawn="1"/>
          </p:nvSpPr>
          <p:spPr bwMode="auto">
            <a:xfrm>
              <a:off x="516" y="3943"/>
              <a:ext cx="2" cy="6"/>
            </a:xfrm>
            <a:custGeom>
              <a:avLst/>
              <a:gdLst/>
              <a:ahLst/>
              <a:cxnLst>
                <a:cxn ang="0">
                  <a:pos x="0" y="36"/>
                </a:cxn>
                <a:cxn ang="0">
                  <a:pos x="2" y="15"/>
                </a:cxn>
                <a:cxn ang="0">
                  <a:pos x="7" y="7"/>
                </a:cxn>
                <a:cxn ang="0">
                  <a:pos x="11" y="0"/>
                </a:cxn>
                <a:cxn ang="0">
                  <a:pos x="18" y="5"/>
                </a:cxn>
                <a:cxn ang="0">
                  <a:pos x="13" y="12"/>
                </a:cxn>
                <a:cxn ang="0">
                  <a:pos x="10" y="18"/>
                </a:cxn>
                <a:cxn ang="0">
                  <a:pos x="8" y="38"/>
                </a:cxn>
                <a:cxn ang="0">
                  <a:pos x="0" y="36"/>
                </a:cxn>
              </a:cxnLst>
              <a:rect l="0" t="0" r="r" b="b"/>
              <a:pathLst>
                <a:path w="18" h="38">
                  <a:moveTo>
                    <a:pt x="0" y="36"/>
                  </a:moveTo>
                  <a:lnTo>
                    <a:pt x="2" y="15"/>
                  </a:lnTo>
                  <a:lnTo>
                    <a:pt x="7" y="7"/>
                  </a:lnTo>
                  <a:lnTo>
                    <a:pt x="11" y="0"/>
                  </a:lnTo>
                  <a:lnTo>
                    <a:pt x="18" y="5"/>
                  </a:lnTo>
                  <a:lnTo>
                    <a:pt x="13" y="12"/>
                  </a:lnTo>
                  <a:lnTo>
                    <a:pt x="10" y="18"/>
                  </a:lnTo>
                  <a:lnTo>
                    <a:pt x="8" y="38"/>
                  </a:lnTo>
                  <a:lnTo>
                    <a:pt x="0" y="3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4" name="Freeform 148"/>
            <p:cNvSpPr>
              <a:spLocks/>
            </p:cNvSpPr>
            <p:nvPr userDrawn="1"/>
          </p:nvSpPr>
          <p:spPr bwMode="auto">
            <a:xfrm>
              <a:off x="516" y="3948"/>
              <a:ext cx="1" cy="1"/>
            </a:xfrm>
            <a:custGeom>
              <a:avLst/>
              <a:gdLst/>
              <a:ahLst/>
              <a:cxnLst>
                <a:cxn ang="0">
                  <a:pos x="0" y="1"/>
                </a:cxn>
                <a:cxn ang="0">
                  <a:pos x="0" y="0"/>
                </a:cxn>
                <a:cxn ang="0">
                  <a:pos x="8" y="2"/>
                </a:cxn>
                <a:cxn ang="0">
                  <a:pos x="8" y="1"/>
                </a:cxn>
                <a:cxn ang="0">
                  <a:pos x="0" y="1"/>
                </a:cxn>
              </a:cxnLst>
              <a:rect l="0" t="0" r="r" b="b"/>
              <a:pathLst>
                <a:path w="8" h="2">
                  <a:moveTo>
                    <a:pt x="0" y="1"/>
                  </a:moveTo>
                  <a:lnTo>
                    <a:pt x="0" y="0"/>
                  </a:lnTo>
                  <a:lnTo>
                    <a:pt x="8" y="2"/>
                  </a:lnTo>
                  <a:lnTo>
                    <a:pt x="8" y="1"/>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5" name="Freeform 149"/>
            <p:cNvSpPr>
              <a:spLocks/>
            </p:cNvSpPr>
            <p:nvPr userDrawn="1"/>
          </p:nvSpPr>
          <p:spPr bwMode="auto">
            <a:xfrm>
              <a:off x="517" y="3941"/>
              <a:ext cx="6" cy="3"/>
            </a:xfrm>
            <a:custGeom>
              <a:avLst/>
              <a:gdLst/>
              <a:ahLst/>
              <a:cxnLst>
                <a:cxn ang="0">
                  <a:pos x="0" y="12"/>
                </a:cxn>
                <a:cxn ang="0">
                  <a:pos x="14" y="4"/>
                </a:cxn>
                <a:cxn ang="0">
                  <a:pos x="26" y="1"/>
                </a:cxn>
                <a:cxn ang="0">
                  <a:pos x="38" y="0"/>
                </a:cxn>
                <a:cxn ang="0">
                  <a:pos x="38" y="9"/>
                </a:cxn>
                <a:cxn ang="0">
                  <a:pos x="26" y="10"/>
                </a:cxn>
                <a:cxn ang="0">
                  <a:pos x="18" y="12"/>
                </a:cxn>
                <a:cxn ang="0">
                  <a:pos x="5" y="20"/>
                </a:cxn>
                <a:cxn ang="0">
                  <a:pos x="0" y="12"/>
                </a:cxn>
              </a:cxnLst>
              <a:rect l="0" t="0" r="r" b="b"/>
              <a:pathLst>
                <a:path w="38" h="20">
                  <a:moveTo>
                    <a:pt x="0" y="12"/>
                  </a:moveTo>
                  <a:lnTo>
                    <a:pt x="14" y="4"/>
                  </a:lnTo>
                  <a:lnTo>
                    <a:pt x="26" y="1"/>
                  </a:lnTo>
                  <a:lnTo>
                    <a:pt x="38" y="0"/>
                  </a:lnTo>
                  <a:lnTo>
                    <a:pt x="38" y="9"/>
                  </a:lnTo>
                  <a:lnTo>
                    <a:pt x="26" y="10"/>
                  </a:lnTo>
                  <a:lnTo>
                    <a:pt x="18" y="12"/>
                  </a:lnTo>
                  <a:lnTo>
                    <a:pt x="5" y="20"/>
                  </a:lnTo>
                  <a:lnTo>
                    <a:pt x="0" y="1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6" name="Freeform 150"/>
            <p:cNvSpPr>
              <a:spLocks/>
            </p:cNvSpPr>
            <p:nvPr userDrawn="1"/>
          </p:nvSpPr>
          <p:spPr bwMode="auto">
            <a:xfrm>
              <a:off x="517" y="3943"/>
              <a:ext cx="1" cy="1"/>
            </a:xfrm>
            <a:custGeom>
              <a:avLst/>
              <a:gdLst/>
              <a:ahLst/>
              <a:cxnLst>
                <a:cxn ang="0">
                  <a:pos x="0" y="1"/>
                </a:cxn>
                <a:cxn ang="0">
                  <a:pos x="1" y="0"/>
                </a:cxn>
                <a:cxn ang="0">
                  <a:pos x="6" y="8"/>
                </a:cxn>
                <a:cxn ang="0">
                  <a:pos x="7" y="6"/>
                </a:cxn>
                <a:cxn ang="0">
                  <a:pos x="0" y="1"/>
                </a:cxn>
              </a:cxnLst>
              <a:rect l="0" t="0" r="r" b="b"/>
              <a:pathLst>
                <a:path w="7" h="8">
                  <a:moveTo>
                    <a:pt x="0" y="1"/>
                  </a:moveTo>
                  <a:lnTo>
                    <a:pt x="1" y="0"/>
                  </a:lnTo>
                  <a:lnTo>
                    <a:pt x="6" y="8"/>
                  </a:lnTo>
                  <a:lnTo>
                    <a:pt x="7" y="6"/>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7" name="Freeform 151"/>
            <p:cNvSpPr>
              <a:spLocks/>
            </p:cNvSpPr>
            <p:nvPr userDrawn="1"/>
          </p:nvSpPr>
          <p:spPr bwMode="auto">
            <a:xfrm>
              <a:off x="523" y="3941"/>
              <a:ext cx="22" cy="3"/>
            </a:xfrm>
            <a:custGeom>
              <a:avLst/>
              <a:gdLst/>
              <a:ahLst/>
              <a:cxnLst>
                <a:cxn ang="0">
                  <a:pos x="0" y="0"/>
                </a:cxn>
                <a:cxn ang="0">
                  <a:pos x="194" y="12"/>
                </a:cxn>
                <a:cxn ang="0">
                  <a:pos x="194" y="21"/>
                </a:cxn>
                <a:cxn ang="0">
                  <a:pos x="0" y="9"/>
                </a:cxn>
                <a:cxn ang="0">
                  <a:pos x="0" y="0"/>
                </a:cxn>
              </a:cxnLst>
              <a:rect l="0" t="0" r="r" b="b"/>
              <a:pathLst>
                <a:path w="194" h="21">
                  <a:moveTo>
                    <a:pt x="0" y="0"/>
                  </a:moveTo>
                  <a:lnTo>
                    <a:pt x="194" y="12"/>
                  </a:lnTo>
                  <a:lnTo>
                    <a:pt x="194" y="21"/>
                  </a:ln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8" name="Freeform 152"/>
            <p:cNvSpPr>
              <a:spLocks/>
            </p:cNvSpPr>
            <p:nvPr userDrawn="1"/>
          </p:nvSpPr>
          <p:spPr bwMode="auto">
            <a:xfrm>
              <a:off x="523" y="3941"/>
              <a:ext cx="1" cy="0"/>
            </a:xfrm>
            <a:custGeom>
              <a:avLst/>
              <a:gdLst/>
              <a:ahLst/>
              <a:cxnLst>
                <a:cxn ang="0">
                  <a:pos x="0" y="0"/>
                </a:cxn>
                <a:cxn ang="0">
                  <a:pos x="0" y="9"/>
                </a:cxn>
                <a:cxn ang="0">
                  <a:pos x="0" y="0"/>
                </a:cxn>
              </a:cxnLst>
              <a:rect l="0" t="0" r="r" b="b"/>
              <a:pathLst>
                <a:path h="9">
                  <a:moveTo>
                    <a:pt x="0" y="0"/>
                  </a:move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69" name="Freeform 153"/>
            <p:cNvSpPr>
              <a:spLocks/>
            </p:cNvSpPr>
            <p:nvPr userDrawn="1"/>
          </p:nvSpPr>
          <p:spPr bwMode="auto">
            <a:xfrm>
              <a:off x="551" y="3943"/>
              <a:ext cx="53" cy="4"/>
            </a:xfrm>
            <a:custGeom>
              <a:avLst/>
              <a:gdLst/>
              <a:ahLst/>
              <a:cxnLst>
                <a:cxn ang="0">
                  <a:pos x="0" y="0"/>
                </a:cxn>
                <a:cxn ang="0">
                  <a:pos x="189" y="9"/>
                </a:cxn>
                <a:cxn ang="0">
                  <a:pos x="375" y="12"/>
                </a:cxn>
                <a:cxn ang="0">
                  <a:pos x="375" y="21"/>
                </a:cxn>
                <a:cxn ang="0">
                  <a:pos x="189" y="18"/>
                </a:cxn>
                <a:cxn ang="0">
                  <a:pos x="0" y="9"/>
                </a:cxn>
                <a:cxn ang="0">
                  <a:pos x="0" y="0"/>
                </a:cxn>
              </a:cxnLst>
              <a:rect l="0" t="0" r="r" b="b"/>
              <a:pathLst>
                <a:path w="375" h="21">
                  <a:moveTo>
                    <a:pt x="0" y="0"/>
                  </a:moveTo>
                  <a:lnTo>
                    <a:pt x="189" y="9"/>
                  </a:lnTo>
                  <a:lnTo>
                    <a:pt x="375" y="12"/>
                  </a:lnTo>
                  <a:lnTo>
                    <a:pt x="375" y="21"/>
                  </a:lnTo>
                  <a:lnTo>
                    <a:pt x="189" y="18"/>
                  </a:lnTo>
                  <a:lnTo>
                    <a:pt x="0" y="9"/>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0" name="Freeform 154"/>
            <p:cNvSpPr>
              <a:spLocks/>
            </p:cNvSpPr>
            <p:nvPr userDrawn="1"/>
          </p:nvSpPr>
          <p:spPr bwMode="auto">
            <a:xfrm>
              <a:off x="551" y="3943"/>
              <a:ext cx="1" cy="1"/>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1" name="Freeform 155"/>
            <p:cNvSpPr>
              <a:spLocks/>
            </p:cNvSpPr>
            <p:nvPr userDrawn="1"/>
          </p:nvSpPr>
          <p:spPr bwMode="auto">
            <a:xfrm>
              <a:off x="603" y="3941"/>
              <a:ext cx="55" cy="5"/>
            </a:xfrm>
            <a:custGeom>
              <a:avLst/>
              <a:gdLst/>
              <a:ahLst/>
              <a:cxnLst>
                <a:cxn ang="0">
                  <a:pos x="0" y="19"/>
                </a:cxn>
                <a:cxn ang="0">
                  <a:pos x="88" y="18"/>
                </a:cxn>
                <a:cxn ang="0">
                  <a:pos x="180" y="15"/>
                </a:cxn>
                <a:cxn ang="0">
                  <a:pos x="374" y="0"/>
                </a:cxn>
                <a:cxn ang="0">
                  <a:pos x="374" y="9"/>
                </a:cxn>
                <a:cxn ang="0">
                  <a:pos x="180" y="24"/>
                </a:cxn>
                <a:cxn ang="0">
                  <a:pos x="88" y="27"/>
                </a:cxn>
                <a:cxn ang="0">
                  <a:pos x="0" y="28"/>
                </a:cxn>
                <a:cxn ang="0">
                  <a:pos x="0" y="19"/>
                </a:cxn>
              </a:cxnLst>
              <a:rect l="0" t="0" r="r" b="b"/>
              <a:pathLst>
                <a:path w="374" h="28">
                  <a:moveTo>
                    <a:pt x="0" y="19"/>
                  </a:moveTo>
                  <a:lnTo>
                    <a:pt x="88" y="18"/>
                  </a:lnTo>
                  <a:lnTo>
                    <a:pt x="180" y="15"/>
                  </a:lnTo>
                  <a:lnTo>
                    <a:pt x="374" y="0"/>
                  </a:lnTo>
                  <a:lnTo>
                    <a:pt x="374" y="9"/>
                  </a:lnTo>
                  <a:lnTo>
                    <a:pt x="180" y="24"/>
                  </a:lnTo>
                  <a:lnTo>
                    <a:pt x="88" y="27"/>
                  </a:lnTo>
                  <a:lnTo>
                    <a:pt x="0" y="28"/>
                  </a:lnTo>
                  <a:lnTo>
                    <a:pt x="0" y="1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2" name="Freeform 156"/>
            <p:cNvSpPr>
              <a:spLocks/>
            </p:cNvSpPr>
            <p:nvPr userDrawn="1"/>
          </p:nvSpPr>
          <p:spPr bwMode="auto">
            <a:xfrm>
              <a:off x="603" y="3945"/>
              <a:ext cx="0" cy="1"/>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3" name="Freeform 157"/>
            <p:cNvSpPr>
              <a:spLocks/>
            </p:cNvSpPr>
            <p:nvPr userDrawn="1"/>
          </p:nvSpPr>
          <p:spPr bwMode="auto">
            <a:xfrm>
              <a:off x="658" y="3941"/>
              <a:ext cx="4" cy="0"/>
            </a:xfrm>
            <a:custGeom>
              <a:avLst/>
              <a:gdLst/>
              <a:ahLst/>
              <a:cxnLst>
                <a:cxn ang="0">
                  <a:pos x="0" y="5"/>
                </a:cxn>
                <a:cxn ang="0">
                  <a:pos x="64" y="0"/>
                </a:cxn>
                <a:cxn ang="0">
                  <a:pos x="64" y="9"/>
                </a:cxn>
                <a:cxn ang="0">
                  <a:pos x="0" y="14"/>
                </a:cxn>
                <a:cxn ang="0">
                  <a:pos x="0" y="5"/>
                </a:cxn>
              </a:cxnLst>
              <a:rect l="0" t="0" r="r" b="b"/>
              <a:pathLst>
                <a:path w="64" h="14">
                  <a:moveTo>
                    <a:pt x="0" y="5"/>
                  </a:moveTo>
                  <a:lnTo>
                    <a:pt x="64" y="0"/>
                  </a:lnTo>
                  <a:lnTo>
                    <a:pt x="64" y="9"/>
                  </a:lnTo>
                  <a:lnTo>
                    <a:pt x="0" y="14"/>
                  </a:lnTo>
                  <a:lnTo>
                    <a:pt x="0"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4" name="Freeform 158"/>
            <p:cNvSpPr>
              <a:spLocks/>
            </p:cNvSpPr>
            <p:nvPr userDrawn="1"/>
          </p:nvSpPr>
          <p:spPr bwMode="auto">
            <a:xfrm>
              <a:off x="658" y="3941"/>
              <a:ext cx="1" cy="0"/>
            </a:xfrm>
            <a:custGeom>
              <a:avLst/>
              <a:gdLst/>
              <a:ahLst/>
              <a:cxnLst>
                <a:cxn ang="0">
                  <a:pos x="0" y="9"/>
                </a:cxn>
                <a:cxn ang="0">
                  <a:pos x="0" y="0"/>
                </a:cxn>
                <a:cxn ang="0">
                  <a:pos x="0" y="9"/>
                </a:cxn>
              </a:cxnLst>
              <a:rect l="0" t="0" r="r" b="b"/>
              <a:pathLst>
                <a:path h="9">
                  <a:moveTo>
                    <a:pt x="0" y="9"/>
                  </a:moveTo>
                  <a:lnTo>
                    <a:pt x="0" y="0"/>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5" name="Freeform 159"/>
            <p:cNvSpPr>
              <a:spLocks/>
            </p:cNvSpPr>
            <p:nvPr userDrawn="1"/>
          </p:nvSpPr>
          <p:spPr bwMode="auto">
            <a:xfrm>
              <a:off x="667" y="3941"/>
              <a:ext cx="4" cy="3"/>
            </a:xfrm>
            <a:custGeom>
              <a:avLst/>
              <a:gdLst/>
              <a:ahLst/>
              <a:cxnLst>
                <a:cxn ang="0">
                  <a:pos x="1" y="0"/>
                </a:cxn>
                <a:cxn ang="0">
                  <a:pos x="20" y="2"/>
                </a:cxn>
                <a:cxn ang="0">
                  <a:pos x="30" y="8"/>
                </a:cxn>
                <a:cxn ang="0">
                  <a:pos x="28" y="17"/>
                </a:cxn>
                <a:cxn ang="0">
                  <a:pos x="18" y="12"/>
                </a:cxn>
                <a:cxn ang="0">
                  <a:pos x="0" y="9"/>
                </a:cxn>
                <a:cxn ang="0">
                  <a:pos x="1" y="0"/>
                </a:cxn>
              </a:cxnLst>
              <a:rect l="0" t="0" r="r" b="b"/>
              <a:pathLst>
                <a:path w="30" h="17">
                  <a:moveTo>
                    <a:pt x="1" y="0"/>
                  </a:moveTo>
                  <a:lnTo>
                    <a:pt x="20" y="2"/>
                  </a:lnTo>
                  <a:lnTo>
                    <a:pt x="30" y="8"/>
                  </a:lnTo>
                  <a:lnTo>
                    <a:pt x="28" y="17"/>
                  </a:lnTo>
                  <a:lnTo>
                    <a:pt x="18" y="12"/>
                  </a:lnTo>
                  <a:lnTo>
                    <a:pt x="0" y="9"/>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6" name="Freeform 160"/>
            <p:cNvSpPr>
              <a:spLocks/>
            </p:cNvSpPr>
            <p:nvPr userDrawn="1"/>
          </p:nvSpPr>
          <p:spPr bwMode="auto">
            <a:xfrm>
              <a:off x="667" y="3941"/>
              <a:ext cx="1" cy="0"/>
            </a:xfrm>
            <a:custGeom>
              <a:avLst/>
              <a:gdLst/>
              <a:ahLst/>
              <a:cxnLst>
                <a:cxn ang="0">
                  <a:pos x="1" y="0"/>
                </a:cxn>
                <a:cxn ang="0">
                  <a:pos x="0" y="9"/>
                </a:cxn>
                <a:cxn ang="0">
                  <a:pos x="1" y="9"/>
                </a:cxn>
                <a:cxn ang="0">
                  <a:pos x="1" y="0"/>
                </a:cxn>
              </a:cxnLst>
              <a:rect l="0" t="0" r="r" b="b"/>
              <a:pathLst>
                <a:path w="1" h="9">
                  <a:moveTo>
                    <a:pt x="1" y="0"/>
                  </a:moveTo>
                  <a:lnTo>
                    <a:pt x="0" y="9"/>
                  </a:lnTo>
                  <a:lnTo>
                    <a:pt x="1" y="9"/>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7" name="Freeform 161"/>
            <p:cNvSpPr>
              <a:spLocks/>
            </p:cNvSpPr>
            <p:nvPr userDrawn="1"/>
          </p:nvSpPr>
          <p:spPr bwMode="auto">
            <a:xfrm>
              <a:off x="670" y="3943"/>
              <a:ext cx="2" cy="5"/>
            </a:xfrm>
            <a:custGeom>
              <a:avLst/>
              <a:gdLst/>
              <a:ahLst/>
              <a:cxnLst>
                <a:cxn ang="0">
                  <a:pos x="8" y="0"/>
                </a:cxn>
                <a:cxn ang="0">
                  <a:pos x="12" y="7"/>
                </a:cxn>
                <a:cxn ang="0">
                  <a:pos x="14" y="15"/>
                </a:cxn>
                <a:cxn ang="0">
                  <a:pos x="15" y="36"/>
                </a:cxn>
                <a:cxn ang="0">
                  <a:pos x="6" y="37"/>
                </a:cxn>
                <a:cxn ang="0">
                  <a:pos x="5" y="16"/>
                </a:cxn>
                <a:cxn ang="0">
                  <a:pos x="3" y="10"/>
                </a:cxn>
                <a:cxn ang="0">
                  <a:pos x="0" y="5"/>
                </a:cxn>
                <a:cxn ang="0">
                  <a:pos x="8" y="0"/>
                </a:cxn>
              </a:cxnLst>
              <a:rect l="0" t="0" r="r" b="b"/>
              <a:pathLst>
                <a:path w="15" h="37">
                  <a:moveTo>
                    <a:pt x="8" y="0"/>
                  </a:moveTo>
                  <a:lnTo>
                    <a:pt x="12" y="7"/>
                  </a:lnTo>
                  <a:lnTo>
                    <a:pt x="14" y="15"/>
                  </a:lnTo>
                  <a:lnTo>
                    <a:pt x="15" y="36"/>
                  </a:lnTo>
                  <a:lnTo>
                    <a:pt x="6" y="37"/>
                  </a:lnTo>
                  <a:lnTo>
                    <a:pt x="5" y="16"/>
                  </a:lnTo>
                  <a:lnTo>
                    <a:pt x="3" y="10"/>
                  </a:lnTo>
                  <a:lnTo>
                    <a:pt x="0" y="5"/>
                  </a:lnTo>
                  <a:lnTo>
                    <a:pt x="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8" name="Freeform 162"/>
            <p:cNvSpPr>
              <a:spLocks/>
            </p:cNvSpPr>
            <p:nvPr userDrawn="1"/>
          </p:nvSpPr>
          <p:spPr bwMode="auto">
            <a:xfrm>
              <a:off x="670" y="3943"/>
              <a:ext cx="1" cy="1"/>
            </a:xfrm>
            <a:custGeom>
              <a:avLst/>
              <a:gdLst/>
              <a:ahLst/>
              <a:cxnLst>
                <a:cxn ang="0">
                  <a:pos x="6" y="0"/>
                </a:cxn>
                <a:cxn ang="0">
                  <a:pos x="7" y="0"/>
                </a:cxn>
                <a:cxn ang="0">
                  <a:pos x="8" y="2"/>
                </a:cxn>
                <a:cxn ang="0">
                  <a:pos x="0" y="7"/>
                </a:cxn>
                <a:cxn ang="0">
                  <a:pos x="4" y="9"/>
                </a:cxn>
                <a:cxn ang="0">
                  <a:pos x="6" y="0"/>
                </a:cxn>
              </a:cxnLst>
              <a:rect l="0" t="0" r="r" b="b"/>
              <a:pathLst>
                <a:path w="8" h="9">
                  <a:moveTo>
                    <a:pt x="6" y="0"/>
                  </a:moveTo>
                  <a:lnTo>
                    <a:pt x="7" y="0"/>
                  </a:lnTo>
                  <a:lnTo>
                    <a:pt x="8" y="2"/>
                  </a:lnTo>
                  <a:lnTo>
                    <a:pt x="0" y="7"/>
                  </a:lnTo>
                  <a:lnTo>
                    <a:pt x="4" y="9"/>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79" name="Freeform 163"/>
            <p:cNvSpPr>
              <a:spLocks/>
            </p:cNvSpPr>
            <p:nvPr userDrawn="1"/>
          </p:nvSpPr>
          <p:spPr bwMode="auto">
            <a:xfrm>
              <a:off x="664" y="3948"/>
              <a:ext cx="8" cy="8"/>
            </a:xfrm>
            <a:custGeom>
              <a:avLst/>
              <a:gdLst/>
              <a:ahLst/>
              <a:cxnLst>
                <a:cxn ang="0">
                  <a:pos x="56" y="0"/>
                </a:cxn>
                <a:cxn ang="0">
                  <a:pos x="55" y="10"/>
                </a:cxn>
                <a:cxn ang="0">
                  <a:pos x="52" y="20"/>
                </a:cxn>
                <a:cxn ang="0">
                  <a:pos x="43" y="36"/>
                </a:cxn>
                <a:cxn ang="0">
                  <a:pos x="26" y="47"/>
                </a:cxn>
                <a:cxn ang="0">
                  <a:pos x="3" y="52"/>
                </a:cxn>
                <a:cxn ang="0">
                  <a:pos x="0" y="44"/>
                </a:cxn>
                <a:cxn ang="0">
                  <a:pos x="21" y="39"/>
                </a:cxn>
                <a:cxn ang="0">
                  <a:pos x="36" y="31"/>
                </a:cxn>
                <a:cxn ang="0">
                  <a:pos x="44" y="16"/>
                </a:cxn>
                <a:cxn ang="0">
                  <a:pos x="46" y="9"/>
                </a:cxn>
                <a:cxn ang="0">
                  <a:pos x="47" y="0"/>
                </a:cxn>
                <a:cxn ang="0">
                  <a:pos x="56" y="0"/>
                </a:cxn>
              </a:cxnLst>
              <a:rect l="0" t="0" r="r" b="b"/>
              <a:pathLst>
                <a:path w="56" h="52">
                  <a:moveTo>
                    <a:pt x="56" y="0"/>
                  </a:moveTo>
                  <a:lnTo>
                    <a:pt x="55" y="10"/>
                  </a:lnTo>
                  <a:lnTo>
                    <a:pt x="52" y="20"/>
                  </a:lnTo>
                  <a:lnTo>
                    <a:pt x="43" y="36"/>
                  </a:lnTo>
                  <a:lnTo>
                    <a:pt x="26" y="47"/>
                  </a:lnTo>
                  <a:lnTo>
                    <a:pt x="3" y="52"/>
                  </a:lnTo>
                  <a:lnTo>
                    <a:pt x="0" y="44"/>
                  </a:lnTo>
                  <a:lnTo>
                    <a:pt x="21" y="39"/>
                  </a:lnTo>
                  <a:lnTo>
                    <a:pt x="36" y="31"/>
                  </a:lnTo>
                  <a:lnTo>
                    <a:pt x="44" y="16"/>
                  </a:lnTo>
                  <a:lnTo>
                    <a:pt x="46" y="9"/>
                  </a:lnTo>
                  <a:lnTo>
                    <a:pt x="47" y="0"/>
                  </a:lnTo>
                  <a:lnTo>
                    <a:pt x="5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0" name="Freeform 164"/>
            <p:cNvSpPr>
              <a:spLocks/>
            </p:cNvSpPr>
            <p:nvPr userDrawn="1"/>
          </p:nvSpPr>
          <p:spPr bwMode="auto">
            <a:xfrm>
              <a:off x="671" y="3948"/>
              <a:ext cx="1" cy="1"/>
            </a:xfrm>
            <a:custGeom>
              <a:avLst/>
              <a:gdLst/>
              <a:ahLst/>
              <a:cxnLst>
                <a:cxn ang="0">
                  <a:pos x="9" y="0"/>
                </a:cxn>
                <a:cxn ang="0">
                  <a:pos x="0" y="0"/>
                </a:cxn>
                <a:cxn ang="0">
                  <a:pos x="0" y="1"/>
                </a:cxn>
                <a:cxn ang="0">
                  <a:pos x="9" y="0"/>
                </a:cxn>
              </a:cxnLst>
              <a:rect l="0" t="0" r="r" b="b"/>
              <a:pathLst>
                <a:path w="9" h="1">
                  <a:moveTo>
                    <a:pt x="9" y="0"/>
                  </a:moveTo>
                  <a:lnTo>
                    <a:pt x="0" y="0"/>
                  </a:lnTo>
                  <a:lnTo>
                    <a:pt x="0" y="1"/>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1" name="Freeform 165"/>
            <p:cNvSpPr>
              <a:spLocks/>
            </p:cNvSpPr>
            <p:nvPr userDrawn="1"/>
          </p:nvSpPr>
          <p:spPr bwMode="auto">
            <a:xfrm>
              <a:off x="653" y="3954"/>
              <a:ext cx="12" cy="4"/>
            </a:xfrm>
            <a:custGeom>
              <a:avLst/>
              <a:gdLst/>
              <a:ahLst/>
              <a:cxnLst>
                <a:cxn ang="0">
                  <a:pos x="84" y="8"/>
                </a:cxn>
                <a:cxn ang="0">
                  <a:pos x="40" y="16"/>
                </a:cxn>
                <a:cxn ang="0">
                  <a:pos x="4" y="26"/>
                </a:cxn>
                <a:cxn ang="0">
                  <a:pos x="0" y="18"/>
                </a:cxn>
                <a:cxn ang="0">
                  <a:pos x="36" y="8"/>
                </a:cxn>
                <a:cxn ang="0">
                  <a:pos x="82" y="0"/>
                </a:cxn>
                <a:cxn ang="0">
                  <a:pos x="84" y="8"/>
                </a:cxn>
              </a:cxnLst>
              <a:rect l="0" t="0" r="r" b="b"/>
              <a:pathLst>
                <a:path w="84" h="26">
                  <a:moveTo>
                    <a:pt x="84" y="8"/>
                  </a:moveTo>
                  <a:lnTo>
                    <a:pt x="40" y="16"/>
                  </a:lnTo>
                  <a:lnTo>
                    <a:pt x="4" y="26"/>
                  </a:lnTo>
                  <a:lnTo>
                    <a:pt x="0" y="18"/>
                  </a:lnTo>
                  <a:lnTo>
                    <a:pt x="36" y="8"/>
                  </a:lnTo>
                  <a:lnTo>
                    <a:pt x="82" y="0"/>
                  </a:lnTo>
                  <a:lnTo>
                    <a:pt x="84"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2" name="Freeform 166"/>
            <p:cNvSpPr>
              <a:spLocks/>
            </p:cNvSpPr>
            <p:nvPr userDrawn="1"/>
          </p:nvSpPr>
          <p:spPr bwMode="auto">
            <a:xfrm>
              <a:off x="664" y="3954"/>
              <a:ext cx="1" cy="1"/>
            </a:xfrm>
            <a:custGeom>
              <a:avLst/>
              <a:gdLst/>
              <a:ahLst/>
              <a:cxnLst>
                <a:cxn ang="0">
                  <a:pos x="3" y="8"/>
                </a:cxn>
                <a:cxn ang="0">
                  <a:pos x="1" y="0"/>
                </a:cxn>
                <a:cxn ang="0">
                  <a:pos x="0" y="0"/>
                </a:cxn>
                <a:cxn ang="0">
                  <a:pos x="3" y="8"/>
                </a:cxn>
              </a:cxnLst>
              <a:rect l="0" t="0" r="r" b="b"/>
              <a:pathLst>
                <a:path w="3" h="8">
                  <a:moveTo>
                    <a:pt x="3" y="8"/>
                  </a:moveTo>
                  <a:lnTo>
                    <a:pt x="1" y="0"/>
                  </a:lnTo>
                  <a:lnTo>
                    <a:pt x="0" y="0"/>
                  </a:lnTo>
                  <a:lnTo>
                    <a:pt x="3"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3" name="Freeform 167"/>
            <p:cNvSpPr>
              <a:spLocks/>
            </p:cNvSpPr>
            <p:nvPr userDrawn="1"/>
          </p:nvSpPr>
          <p:spPr bwMode="auto">
            <a:xfrm>
              <a:off x="646" y="3957"/>
              <a:ext cx="7" cy="24"/>
            </a:xfrm>
            <a:custGeom>
              <a:avLst/>
              <a:gdLst/>
              <a:ahLst/>
              <a:cxnLst>
                <a:cxn ang="0">
                  <a:pos x="49" y="5"/>
                </a:cxn>
                <a:cxn ang="0">
                  <a:pos x="41" y="13"/>
                </a:cxn>
                <a:cxn ang="0">
                  <a:pos x="34" y="26"/>
                </a:cxn>
                <a:cxn ang="0">
                  <a:pos x="29" y="39"/>
                </a:cxn>
                <a:cxn ang="0">
                  <a:pos x="24" y="58"/>
                </a:cxn>
                <a:cxn ang="0">
                  <a:pos x="15" y="104"/>
                </a:cxn>
                <a:cxn ang="0">
                  <a:pos x="9" y="164"/>
                </a:cxn>
                <a:cxn ang="0">
                  <a:pos x="0" y="164"/>
                </a:cxn>
                <a:cxn ang="0">
                  <a:pos x="6" y="103"/>
                </a:cxn>
                <a:cxn ang="0">
                  <a:pos x="15" y="57"/>
                </a:cxn>
                <a:cxn ang="0">
                  <a:pos x="19" y="37"/>
                </a:cxn>
                <a:cxn ang="0">
                  <a:pos x="26" y="21"/>
                </a:cxn>
                <a:cxn ang="0">
                  <a:pos x="33" y="9"/>
                </a:cxn>
                <a:cxn ang="0">
                  <a:pos x="42" y="0"/>
                </a:cxn>
                <a:cxn ang="0">
                  <a:pos x="49" y="5"/>
                </a:cxn>
              </a:cxnLst>
              <a:rect l="0" t="0" r="r" b="b"/>
              <a:pathLst>
                <a:path w="49" h="164">
                  <a:moveTo>
                    <a:pt x="49" y="5"/>
                  </a:moveTo>
                  <a:lnTo>
                    <a:pt x="41" y="13"/>
                  </a:lnTo>
                  <a:lnTo>
                    <a:pt x="34" y="26"/>
                  </a:lnTo>
                  <a:lnTo>
                    <a:pt x="29" y="39"/>
                  </a:lnTo>
                  <a:lnTo>
                    <a:pt x="24" y="58"/>
                  </a:lnTo>
                  <a:lnTo>
                    <a:pt x="15" y="104"/>
                  </a:lnTo>
                  <a:lnTo>
                    <a:pt x="9" y="164"/>
                  </a:lnTo>
                  <a:lnTo>
                    <a:pt x="0" y="164"/>
                  </a:lnTo>
                  <a:lnTo>
                    <a:pt x="6" y="103"/>
                  </a:lnTo>
                  <a:lnTo>
                    <a:pt x="15" y="57"/>
                  </a:lnTo>
                  <a:lnTo>
                    <a:pt x="19" y="37"/>
                  </a:lnTo>
                  <a:lnTo>
                    <a:pt x="26" y="21"/>
                  </a:lnTo>
                  <a:lnTo>
                    <a:pt x="33" y="9"/>
                  </a:lnTo>
                  <a:lnTo>
                    <a:pt x="42" y="0"/>
                  </a:lnTo>
                  <a:lnTo>
                    <a:pt x="49"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4" name="Freeform 168"/>
            <p:cNvSpPr>
              <a:spLocks/>
            </p:cNvSpPr>
            <p:nvPr userDrawn="1"/>
          </p:nvSpPr>
          <p:spPr bwMode="auto">
            <a:xfrm>
              <a:off x="652" y="3957"/>
              <a:ext cx="1" cy="1"/>
            </a:xfrm>
            <a:custGeom>
              <a:avLst/>
              <a:gdLst/>
              <a:ahLst/>
              <a:cxnLst>
                <a:cxn ang="0">
                  <a:pos x="1" y="0"/>
                </a:cxn>
                <a:cxn ang="0">
                  <a:pos x="0" y="2"/>
                </a:cxn>
                <a:cxn ang="0">
                  <a:pos x="7" y="7"/>
                </a:cxn>
                <a:cxn ang="0">
                  <a:pos x="5" y="8"/>
                </a:cxn>
                <a:cxn ang="0">
                  <a:pos x="1" y="0"/>
                </a:cxn>
              </a:cxnLst>
              <a:rect l="0" t="0" r="r" b="b"/>
              <a:pathLst>
                <a:path w="7" h="8">
                  <a:moveTo>
                    <a:pt x="1" y="0"/>
                  </a:moveTo>
                  <a:lnTo>
                    <a:pt x="0" y="2"/>
                  </a:lnTo>
                  <a:lnTo>
                    <a:pt x="7" y="7"/>
                  </a:lnTo>
                  <a:lnTo>
                    <a:pt x="5" y="8"/>
                  </a:lnTo>
                  <a:lnTo>
                    <a:pt x="1"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5" name="Freeform 169"/>
            <p:cNvSpPr>
              <a:spLocks/>
            </p:cNvSpPr>
            <p:nvPr userDrawn="1"/>
          </p:nvSpPr>
          <p:spPr bwMode="auto">
            <a:xfrm>
              <a:off x="645" y="3981"/>
              <a:ext cx="3" cy="90"/>
            </a:xfrm>
            <a:custGeom>
              <a:avLst/>
              <a:gdLst/>
              <a:ahLst/>
              <a:cxnLst>
                <a:cxn ang="0">
                  <a:pos x="18" y="0"/>
                </a:cxn>
                <a:cxn ang="0">
                  <a:pos x="14" y="89"/>
                </a:cxn>
                <a:cxn ang="0">
                  <a:pos x="11" y="224"/>
                </a:cxn>
                <a:cxn ang="0">
                  <a:pos x="9" y="635"/>
                </a:cxn>
                <a:cxn ang="0">
                  <a:pos x="0" y="635"/>
                </a:cxn>
                <a:cxn ang="0">
                  <a:pos x="2" y="224"/>
                </a:cxn>
                <a:cxn ang="0">
                  <a:pos x="5" y="89"/>
                </a:cxn>
                <a:cxn ang="0">
                  <a:pos x="9" y="0"/>
                </a:cxn>
                <a:cxn ang="0">
                  <a:pos x="18" y="0"/>
                </a:cxn>
              </a:cxnLst>
              <a:rect l="0" t="0" r="r" b="b"/>
              <a:pathLst>
                <a:path w="18" h="635">
                  <a:moveTo>
                    <a:pt x="18" y="0"/>
                  </a:moveTo>
                  <a:lnTo>
                    <a:pt x="14" y="89"/>
                  </a:lnTo>
                  <a:lnTo>
                    <a:pt x="11" y="224"/>
                  </a:lnTo>
                  <a:lnTo>
                    <a:pt x="9" y="635"/>
                  </a:lnTo>
                  <a:lnTo>
                    <a:pt x="0" y="635"/>
                  </a:lnTo>
                  <a:lnTo>
                    <a:pt x="2" y="224"/>
                  </a:lnTo>
                  <a:lnTo>
                    <a:pt x="5" y="89"/>
                  </a:lnTo>
                  <a:lnTo>
                    <a:pt x="9" y="0"/>
                  </a:lnTo>
                  <a:lnTo>
                    <a:pt x="1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6" name="Freeform 170"/>
            <p:cNvSpPr>
              <a:spLocks/>
            </p:cNvSpPr>
            <p:nvPr userDrawn="1"/>
          </p:nvSpPr>
          <p:spPr bwMode="auto">
            <a:xfrm>
              <a:off x="646" y="3981"/>
              <a:ext cx="2" cy="1"/>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7" name="Freeform 171"/>
            <p:cNvSpPr>
              <a:spLocks/>
            </p:cNvSpPr>
            <p:nvPr userDrawn="1"/>
          </p:nvSpPr>
          <p:spPr bwMode="auto">
            <a:xfrm>
              <a:off x="645" y="4071"/>
              <a:ext cx="2" cy="24"/>
            </a:xfrm>
            <a:custGeom>
              <a:avLst/>
              <a:gdLst/>
              <a:ahLst/>
              <a:cxnLst>
                <a:cxn ang="0">
                  <a:pos x="9" y="0"/>
                </a:cxn>
                <a:cxn ang="0">
                  <a:pos x="10" y="104"/>
                </a:cxn>
                <a:cxn ang="0">
                  <a:pos x="14" y="168"/>
                </a:cxn>
                <a:cxn ang="0">
                  <a:pos x="5" y="168"/>
                </a:cxn>
                <a:cxn ang="0">
                  <a:pos x="1" y="104"/>
                </a:cxn>
                <a:cxn ang="0">
                  <a:pos x="0" y="0"/>
                </a:cxn>
                <a:cxn ang="0">
                  <a:pos x="9" y="0"/>
                </a:cxn>
              </a:cxnLst>
              <a:rect l="0" t="0" r="r" b="b"/>
              <a:pathLst>
                <a:path w="14" h="168">
                  <a:moveTo>
                    <a:pt x="9" y="0"/>
                  </a:moveTo>
                  <a:lnTo>
                    <a:pt x="10" y="104"/>
                  </a:lnTo>
                  <a:lnTo>
                    <a:pt x="14" y="168"/>
                  </a:lnTo>
                  <a:lnTo>
                    <a:pt x="5" y="168"/>
                  </a:lnTo>
                  <a:lnTo>
                    <a:pt x="1" y="104"/>
                  </a:lnTo>
                  <a:lnTo>
                    <a:pt x="0" y="0"/>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8" name="Freeform 172"/>
            <p:cNvSpPr>
              <a:spLocks/>
            </p:cNvSpPr>
            <p:nvPr userDrawn="1"/>
          </p:nvSpPr>
          <p:spPr bwMode="auto">
            <a:xfrm>
              <a:off x="645" y="4071"/>
              <a:ext cx="1" cy="1"/>
            </a:xfrm>
            <a:custGeom>
              <a:avLst/>
              <a:gdLst/>
              <a:ahLst/>
              <a:cxnLst>
                <a:cxn ang="0">
                  <a:pos x="0" y="0"/>
                </a:cxn>
                <a:cxn ang="0">
                  <a:pos x="9" y="0"/>
                </a:cxn>
                <a:cxn ang="0">
                  <a:pos x="0" y="0"/>
                </a:cxn>
              </a:cxnLst>
              <a:rect l="0" t="0" r="r" b="b"/>
              <a:pathLst>
                <a:path w="9">
                  <a:moveTo>
                    <a:pt x="0" y="0"/>
                  </a:move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89" name="Freeform 173"/>
            <p:cNvSpPr>
              <a:spLocks/>
            </p:cNvSpPr>
            <p:nvPr userDrawn="1"/>
          </p:nvSpPr>
          <p:spPr bwMode="auto">
            <a:xfrm>
              <a:off x="646" y="4095"/>
              <a:ext cx="3" cy="10"/>
            </a:xfrm>
            <a:custGeom>
              <a:avLst/>
              <a:gdLst/>
              <a:ahLst/>
              <a:cxnLst>
                <a:cxn ang="0">
                  <a:pos x="9" y="0"/>
                </a:cxn>
                <a:cxn ang="0">
                  <a:pos x="14" y="38"/>
                </a:cxn>
                <a:cxn ang="0">
                  <a:pos x="18" y="50"/>
                </a:cxn>
                <a:cxn ang="0">
                  <a:pos x="22" y="63"/>
                </a:cxn>
                <a:cxn ang="0">
                  <a:pos x="13" y="65"/>
                </a:cxn>
                <a:cxn ang="0">
                  <a:pos x="9" y="53"/>
                </a:cxn>
                <a:cxn ang="0">
                  <a:pos x="5" y="39"/>
                </a:cxn>
                <a:cxn ang="0">
                  <a:pos x="0" y="1"/>
                </a:cxn>
                <a:cxn ang="0">
                  <a:pos x="9" y="0"/>
                </a:cxn>
              </a:cxnLst>
              <a:rect l="0" t="0" r="r" b="b"/>
              <a:pathLst>
                <a:path w="22" h="65">
                  <a:moveTo>
                    <a:pt x="9" y="0"/>
                  </a:moveTo>
                  <a:lnTo>
                    <a:pt x="14" y="38"/>
                  </a:lnTo>
                  <a:lnTo>
                    <a:pt x="18" y="50"/>
                  </a:lnTo>
                  <a:lnTo>
                    <a:pt x="22" y="63"/>
                  </a:lnTo>
                  <a:lnTo>
                    <a:pt x="13" y="65"/>
                  </a:lnTo>
                  <a:lnTo>
                    <a:pt x="9" y="53"/>
                  </a:lnTo>
                  <a:lnTo>
                    <a:pt x="5" y="39"/>
                  </a:lnTo>
                  <a:lnTo>
                    <a:pt x="0" y="1"/>
                  </a:lnTo>
                  <a:lnTo>
                    <a:pt x="9"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0" name="Freeform 174"/>
            <p:cNvSpPr>
              <a:spLocks/>
            </p:cNvSpPr>
            <p:nvPr userDrawn="1"/>
          </p:nvSpPr>
          <p:spPr bwMode="auto">
            <a:xfrm>
              <a:off x="646" y="4095"/>
              <a:ext cx="1" cy="1"/>
            </a:xfrm>
            <a:custGeom>
              <a:avLst/>
              <a:gdLst/>
              <a:ahLst/>
              <a:cxnLst>
                <a:cxn ang="0">
                  <a:pos x="0" y="0"/>
                </a:cxn>
                <a:cxn ang="0">
                  <a:pos x="0" y="1"/>
                </a:cxn>
                <a:cxn ang="0">
                  <a:pos x="9" y="0"/>
                </a:cxn>
                <a:cxn ang="0">
                  <a:pos x="0" y="0"/>
                </a:cxn>
              </a:cxnLst>
              <a:rect l="0" t="0" r="r" b="b"/>
              <a:pathLst>
                <a:path w="9" h="1">
                  <a:moveTo>
                    <a:pt x="0" y="0"/>
                  </a:moveTo>
                  <a:lnTo>
                    <a:pt x="0" y="1"/>
                  </a:lnTo>
                  <a:lnTo>
                    <a:pt x="9"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1" name="Freeform 175"/>
            <p:cNvSpPr>
              <a:spLocks/>
            </p:cNvSpPr>
            <p:nvPr userDrawn="1"/>
          </p:nvSpPr>
          <p:spPr bwMode="auto">
            <a:xfrm>
              <a:off x="648" y="4104"/>
              <a:ext cx="7" cy="6"/>
            </a:xfrm>
            <a:custGeom>
              <a:avLst/>
              <a:gdLst/>
              <a:ahLst/>
              <a:cxnLst>
                <a:cxn ang="0">
                  <a:pos x="8" y="0"/>
                </a:cxn>
                <a:cxn ang="0">
                  <a:pos x="15" y="14"/>
                </a:cxn>
                <a:cxn ang="0">
                  <a:pos x="20" y="20"/>
                </a:cxn>
                <a:cxn ang="0">
                  <a:pos x="24" y="25"/>
                </a:cxn>
                <a:cxn ang="0">
                  <a:pos x="36" y="33"/>
                </a:cxn>
                <a:cxn ang="0">
                  <a:pos x="51" y="40"/>
                </a:cxn>
                <a:cxn ang="0">
                  <a:pos x="47" y="48"/>
                </a:cxn>
                <a:cxn ang="0">
                  <a:pos x="32" y="41"/>
                </a:cxn>
                <a:cxn ang="0">
                  <a:pos x="18" y="32"/>
                </a:cxn>
                <a:cxn ang="0">
                  <a:pos x="13" y="26"/>
                </a:cxn>
                <a:cxn ang="0">
                  <a:pos x="7" y="18"/>
                </a:cxn>
                <a:cxn ang="0">
                  <a:pos x="0" y="4"/>
                </a:cxn>
                <a:cxn ang="0">
                  <a:pos x="8" y="0"/>
                </a:cxn>
              </a:cxnLst>
              <a:rect l="0" t="0" r="r" b="b"/>
              <a:pathLst>
                <a:path w="51" h="48">
                  <a:moveTo>
                    <a:pt x="8" y="0"/>
                  </a:moveTo>
                  <a:lnTo>
                    <a:pt x="15" y="14"/>
                  </a:lnTo>
                  <a:lnTo>
                    <a:pt x="20" y="20"/>
                  </a:lnTo>
                  <a:lnTo>
                    <a:pt x="24" y="25"/>
                  </a:lnTo>
                  <a:lnTo>
                    <a:pt x="36" y="33"/>
                  </a:lnTo>
                  <a:lnTo>
                    <a:pt x="51" y="40"/>
                  </a:lnTo>
                  <a:lnTo>
                    <a:pt x="47" y="48"/>
                  </a:lnTo>
                  <a:lnTo>
                    <a:pt x="32" y="41"/>
                  </a:lnTo>
                  <a:lnTo>
                    <a:pt x="18" y="32"/>
                  </a:lnTo>
                  <a:lnTo>
                    <a:pt x="13" y="26"/>
                  </a:lnTo>
                  <a:lnTo>
                    <a:pt x="7" y="18"/>
                  </a:lnTo>
                  <a:lnTo>
                    <a:pt x="0" y="4"/>
                  </a:lnTo>
                  <a:lnTo>
                    <a:pt x="8"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2" name="Freeform 176"/>
            <p:cNvSpPr>
              <a:spLocks/>
            </p:cNvSpPr>
            <p:nvPr userDrawn="1"/>
          </p:nvSpPr>
          <p:spPr bwMode="auto">
            <a:xfrm>
              <a:off x="648" y="4104"/>
              <a:ext cx="1" cy="1"/>
            </a:xfrm>
            <a:custGeom>
              <a:avLst/>
              <a:gdLst/>
              <a:ahLst/>
              <a:cxnLst>
                <a:cxn ang="0">
                  <a:pos x="0" y="3"/>
                </a:cxn>
                <a:cxn ang="0">
                  <a:pos x="0" y="4"/>
                </a:cxn>
                <a:cxn ang="0">
                  <a:pos x="8" y="0"/>
                </a:cxn>
                <a:cxn ang="0">
                  <a:pos x="9" y="1"/>
                </a:cxn>
                <a:cxn ang="0">
                  <a:pos x="0" y="3"/>
                </a:cxn>
              </a:cxnLst>
              <a:rect l="0" t="0" r="r" b="b"/>
              <a:pathLst>
                <a:path w="9" h="4">
                  <a:moveTo>
                    <a:pt x="0" y="3"/>
                  </a:moveTo>
                  <a:lnTo>
                    <a:pt x="0" y="4"/>
                  </a:lnTo>
                  <a:lnTo>
                    <a:pt x="8" y="0"/>
                  </a:lnTo>
                  <a:lnTo>
                    <a:pt x="9" y="1"/>
                  </a:lnTo>
                  <a:lnTo>
                    <a:pt x="0" y="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3" name="Freeform 177"/>
            <p:cNvSpPr>
              <a:spLocks/>
            </p:cNvSpPr>
            <p:nvPr userDrawn="1"/>
          </p:nvSpPr>
          <p:spPr bwMode="auto">
            <a:xfrm>
              <a:off x="655" y="4110"/>
              <a:ext cx="5" cy="5"/>
            </a:xfrm>
            <a:custGeom>
              <a:avLst/>
              <a:gdLst/>
              <a:ahLst/>
              <a:cxnLst>
                <a:cxn ang="0">
                  <a:pos x="2" y="0"/>
                </a:cxn>
                <a:cxn ang="0">
                  <a:pos x="12" y="3"/>
                </a:cxn>
                <a:cxn ang="0">
                  <a:pos x="19" y="6"/>
                </a:cxn>
                <a:cxn ang="0">
                  <a:pos x="26" y="12"/>
                </a:cxn>
                <a:cxn ang="0">
                  <a:pos x="30" y="18"/>
                </a:cxn>
                <a:cxn ang="0">
                  <a:pos x="38" y="33"/>
                </a:cxn>
                <a:cxn ang="0">
                  <a:pos x="39" y="52"/>
                </a:cxn>
                <a:cxn ang="0">
                  <a:pos x="30" y="53"/>
                </a:cxn>
                <a:cxn ang="0">
                  <a:pos x="29" y="35"/>
                </a:cxn>
                <a:cxn ang="0">
                  <a:pos x="22" y="22"/>
                </a:cxn>
                <a:cxn ang="0">
                  <a:pos x="19" y="18"/>
                </a:cxn>
                <a:cxn ang="0">
                  <a:pos x="15" y="14"/>
                </a:cxn>
                <a:cxn ang="0">
                  <a:pos x="8" y="11"/>
                </a:cxn>
                <a:cxn ang="0">
                  <a:pos x="0" y="9"/>
                </a:cxn>
                <a:cxn ang="0">
                  <a:pos x="2" y="0"/>
                </a:cxn>
              </a:cxnLst>
              <a:rect l="0" t="0" r="r" b="b"/>
              <a:pathLst>
                <a:path w="39" h="53">
                  <a:moveTo>
                    <a:pt x="2" y="0"/>
                  </a:moveTo>
                  <a:lnTo>
                    <a:pt x="12" y="3"/>
                  </a:lnTo>
                  <a:lnTo>
                    <a:pt x="19" y="6"/>
                  </a:lnTo>
                  <a:lnTo>
                    <a:pt x="26" y="12"/>
                  </a:lnTo>
                  <a:lnTo>
                    <a:pt x="30" y="18"/>
                  </a:lnTo>
                  <a:lnTo>
                    <a:pt x="38" y="33"/>
                  </a:lnTo>
                  <a:lnTo>
                    <a:pt x="39" y="52"/>
                  </a:lnTo>
                  <a:lnTo>
                    <a:pt x="30" y="53"/>
                  </a:lnTo>
                  <a:lnTo>
                    <a:pt x="29" y="35"/>
                  </a:lnTo>
                  <a:lnTo>
                    <a:pt x="22" y="22"/>
                  </a:lnTo>
                  <a:lnTo>
                    <a:pt x="19" y="18"/>
                  </a:lnTo>
                  <a:lnTo>
                    <a:pt x="15" y="14"/>
                  </a:lnTo>
                  <a:lnTo>
                    <a:pt x="8" y="11"/>
                  </a:lnTo>
                  <a:lnTo>
                    <a:pt x="0" y="9"/>
                  </a:lnTo>
                  <a:lnTo>
                    <a:pt x="2"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4" name="Freeform 178"/>
            <p:cNvSpPr>
              <a:spLocks/>
            </p:cNvSpPr>
            <p:nvPr userDrawn="1"/>
          </p:nvSpPr>
          <p:spPr bwMode="auto">
            <a:xfrm>
              <a:off x="654" y="4110"/>
              <a:ext cx="1" cy="0"/>
            </a:xfrm>
            <a:custGeom>
              <a:avLst/>
              <a:gdLst/>
              <a:ahLst/>
              <a:cxnLst>
                <a:cxn ang="0">
                  <a:pos x="0" y="9"/>
                </a:cxn>
                <a:cxn ang="0">
                  <a:pos x="1" y="9"/>
                </a:cxn>
                <a:cxn ang="0">
                  <a:pos x="3" y="0"/>
                </a:cxn>
                <a:cxn ang="0">
                  <a:pos x="4" y="1"/>
                </a:cxn>
                <a:cxn ang="0">
                  <a:pos x="0" y="9"/>
                </a:cxn>
              </a:cxnLst>
              <a:rect l="0" t="0" r="r" b="b"/>
              <a:pathLst>
                <a:path w="4" h="9">
                  <a:moveTo>
                    <a:pt x="0" y="9"/>
                  </a:moveTo>
                  <a:lnTo>
                    <a:pt x="1" y="9"/>
                  </a:lnTo>
                  <a:lnTo>
                    <a:pt x="3" y="0"/>
                  </a:lnTo>
                  <a:lnTo>
                    <a:pt x="4" y="1"/>
                  </a:lnTo>
                  <a:lnTo>
                    <a:pt x="0" y="9"/>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5" name="Freeform 179"/>
            <p:cNvSpPr>
              <a:spLocks/>
            </p:cNvSpPr>
            <p:nvPr userDrawn="1"/>
          </p:nvSpPr>
          <p:spPr bwMode="auto">
            <a:xfrm>
              <a:off x="646" y="4117"/>
              <a:ext cx="17" cy="9"/>
            </a:xfrm>
            <a:custGeom>
              <a:avLst/>
              <a:gdLst/>
              <a:ahLst/>
              <a:cxnLst>
                <a:cxn ang="0">
                  <a:pos x="96" y="1"/>
                </a:cxn>
                <a:cxn ang="0">
                  <a:pos x="95" y="11"/>
                </a:cxn>
                <a:cxn ang="0">
                  <a:pos x="90" y="22"/>
                </a:cxn>
                <a:cxn ang="0">
                  <a:pos x="82" y="31"/>
                </a:cxn>
                <a:cxn ang="0">
                  <a:pos x="72" y="40"/>
                </a:cxn>
                <a:cxn ang="0">
                  <a:pos x="43" y="51"/>
                </a:cxn>
                <a:cxn ang="0">
                  <a:pos x="4" y="60"/>
                </a:cxn>
                <a:cxn ang="0">
                  <a:pos x="0" y="52"/>
                </a:cxn>
                <a:cxn ang="0">
                  <a:pos x="40" y="43"/>
                </a:cxn>
                <a:cxn ang="0">
                  <a:pos x="67" y="32"/>
                </a:cxn>
                <a:cxn ang="0">
                  <a:pos x="76" y="24"/>
                </a:cxn>
                <a:cxn ang="0">
                  <a:pos x="82" y="17"/>
                </a:cxn>
                <a:cxn ang="0">
                  <a:pos x="86" y="9"/>
                </a:cxn>
                <a:cxn ang="0">
                  <a:pos x="87" y="0"/>
                </a:cxn>
                <a:cxn ang="0">
                  <a:pos x="96" y="1"/>
                </a:cxn>
              </a:cxnLst>
              <a:rect l="0" t="0" r="r" b="b"/>
              <a:pathLst>
                <a:path w="96" h="60">
                  <a:moveTo>
                    <a:pt x="96" y="1"/>
                  </a:moveTo>
                  <a:lnTo>
                    <a:pt x="95" y="11"/>
                  </a:lnTo>
                  <a:lnTo>
                    <a:pt x="90" y="22"/>
                  </a:lnTo>
                  <a:lnTo>
                    <a:pt x="82" y="31"/>
                  </a:lnTo>
                  <a:lnTo>
                    <a:pt x="72" y="40"/>
                  </a:lnTo>
                  <a:lnTo>
                    <a:pt x="43" y="51"/>
                  </a:lnTo>
                  <a:lnTo>
                    <a:pt x="4" y="60"/>
                  </a:lnTo>
                  <a:lnTo>
                    <a:pt x="0" y="52"/>
                  </a:lnTo>
                  <a:lnTo>
                    <a:pt x="40" y="43"/>
                  </a:lnTo>
                  <a:lnTo>
                    <a:pt x="67" y="32"/>
                  </a:lnTo>
                  <a:lnTo>
                    <a:pt x="76" y="24"/>
                  </a:lnTo>
                  <a:lnTo>
                    <a:pt x="82" y="17"/>
                  </a:lnTo>
                  <a:lnTo>
                    <a:pt x="86" y="9"/>
                  </a:lnTo>
                  <a:lnTo>
                    <a:pt x="87" y="0"/>
                  </a:lnTo>
                  <a:lnTo>
                    <a:pt x="96"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6" name="Freeform 180"/>
            <p:cNvSpPr>
              <a:spLocks/>
            </p:cNvSpPr>
            <p:nvPr userDrawn="1"/>
          </p:nvSpPr>
          <p:spPr bwMode="auto">
            <a:xfrm>
              <a:off x="659" y="4117"/>
              <a:ext cx="1" cy="1"/>
            </a:xfrm>
            <a:custGeom>
              <a:avLst/>
              <a:gdLst/>
              <a:ahLst/>
              <a:cxnLst>
                <a:cxn ang="0">
                  <a:pos x="9" y="1"/>
                </a:cxn>
                <a:cxn ang="0">
                  <a:pos x="0" y="0"/>
                </a:cxn>
                <a:cxn ang="0">
                  <a:pos x="0" y="2"/>
                </a:cxn>
                <a:cxn ang="0">
                  <a:pos x="9" y="1"/>
                </a:cxn>
              </a:cxnLst>
              <a:rect l="0" t="0" r="r" b="b"/>
              <a:pathLst>
                <a:path w="9" h="2">
                  <a:moveTo>
                    <a:pt x="9" y="1"/>
                  </a:moveTo>
                  <a:lnTo>
                    <a:pt x="0" y="0"/>
                  </a:lnTo>
                  <a:lnTo>
                    <a:pt x="0" y="2"/>
                  </a:lnTo>
                  <a:lnTo>
                    <a:pt x="9"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7" name="Freeform 181"/>
            <p:cNvSpPr>
              <a:spLocks/>
            </p:cNvSpPr>
            <p:nvPr userDrawn="1"/>
          </p:nvSpPr>
          <p:spPr bwMode="auto">
            <a:xfrm>
              <a:off x="644" y="4124"/>
              <a:ext cx="3" cy="0"/>
            </a:xfrm>
            <a:custGeom>
              <a:avLst/>
              <a:gdLst/>
              <a:ahLst/>
              <a:cxnLst>
                <a:cxn ang="0">
                  <a:pos x="18" y="8"/>
                </a:cxn>
                <a:cxn ang="0">
                  <a:pos x="2" y="9"/>
                </a:cxn>
                <a:cxn ang="0">
                  <a:pos x="0" y="1"/>
                </a:cxn>
                <a:cxn ang="0">
                  <a:pos x="15" y="0"/>
                </a:cxn>
                <a:cxn ang="0">
                  <a:pos x="18" y="8"/>
                </a:cxn>
              </a:cxnLst>
              <a:rect l="0" t="0" r="r" b="b"/>
              <a:pathLst>
                <a:path w="18" h="9">
                  <a:moveTo>
                    <a:pt x="18" y="8"/>
                  </a:moveTo>
                  <a:lnTo>
                    <a:pt x="2" y="9"/>
                  </a:lnTo>
                  <a:lnTo>
                    <a:pt x="0" y="1"/>
                  </a:lnTo>
                  <a:lnTo>
                    <a:pt x="15" y="0"/>
                  </a:lnTo>
                  <a:lnTo>
                    <a:pt x="18"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8" name="Freeform 182"/>
            <p:cNvSpPr>
              <a:spLocks/>
            </p:cNvSpPr>
            <p:nvPr userDrawn="1"/>
          </p:nvSpPr>
          <p:spPr bwMode="auto">
            <a:xfrm>
              <a:off x="646" y="4124"/>
              <a:ext cx="1" cy="0"/>
            </a:xfrm>
            <a:custGeom>
              <a:avLst/>
              <a:gdLst/>
              <a:ahLst/>
              <a:cxnLst>
                <a:cxn ang="0">
                  <a:pos x="4" y="8"/>
                </a:cxn>
                <a:cxn ang="0">
                  <a:pos x="1" y="0"/>
                </a:cxn>
                <a:cxn ang="0">
                  <a:pos x="0" y="0"/>
                </a:cxn>
                <a:cxn ang="0">
                  <a:pos x="4" y="8"/>
                </a:cxn>
              </a:cxnLst>
              <a:rect l="0" t="0" r="r" b="b"/>
              <a:pathLst>
                <a:path w="4" h="8">
                  <a:moveTo>
                    <a:pt x="4" y="8"/>
                  </a:moveTo>
                  <a:lnTo>
                    <a:pt x="1" y="0"/>
                  </a:lnTo>
                  <a:lnTo>
                    <a:pt x="0" y="0"/>
                  </a:lnTo>
                  <a:lnTo>
                    <a:pt x="4"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399" name="Freeform 183"/>
            <p:cNvSpPr>
              <a:spLocks/>
            </p:cNvSpPr>
            <p:nvPr userDrawn="1"/>
          </p:nvSpPr>
          <p:spPr bwMode="auto">
            <a:xfrm>
              <a:off x="608" y="4124"/>
              <a:ext cx="37" cy="8"/>
            </a:xfrm>
            <a:custGeom>
              <a:avLst/>
              <a:gdLst/>
              <a:ahLst/>
              <a:cxnLst>
                <a:cxn ang="0">
                  <a:pos x="260" y="8"/>
                </a:cxn>
                <a:cxn ang="0">
                  <a:pos x="152" y="27"/>
                </a:cxn>
                <a:cxn ang="0">
                  <a:pos x="2" y="54"/>
                </a:cxn>
                <a:cxn ang="0">
                  <a:pos x="0" y="46"/>
                </a:cxn>
                <a:cxn ang="0">
                  <a:pos x="150" y="19"/>
                </a:cxn>
                <a:cxn ang="0">
                  <a:pos x="258" y="0"/>
                </a:cxn>
                <a:cxn ang="0">
                  <a:pos x="260" y="8"/>
                </a:cxn>
              </a:cxnLst>
              <a:rect l="0" t="0" r="r" b="b"/>
              <a:pathLst>
                <a:path w="260" h="54">
                  <a:moveTo>
                    <a:pt x="260" y="8"/>
                  </a:moveTo>
                  <a:lnTo>
                    <a:pt x="152" y="27"/>
                  </a:lnTo>
                  <a:lnTo>
                    <a:pt x="2" y="54"/>
                  </a:lnTo>
                  <a:lnTo>
                    <a:pt x="0" y="46"/>
                  </a:lnTo>
                  <a:lnTo>
                    <a:pt x="150" y="19"/>
                  </a:lnTo>
                  <a:lnTo>
                    <a:pt x="258" y="0"/>
                  </a:lnTo>
                  <a:lnTo>
                    <a:pt x="260"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0" name="Freeform 184"/>
            <p:cNvSpPr>
              <a:spLocks/>
            </p:cNvSpPr>
            <p:nvPr userDrawn="1"/>
          </p:nvSpPr>
          <p:spPr bwMode="auto">
            <a:xfrm>
              <a:off x="644" y="4124"/>
              <a:ext cx="1" cy="0"/>
            </a:xfrm>
            <a:custGeom>
              <a:avLst/>
              <a:gdLst/>
              <a:ahLst/>
              <a:cxnLst>
                <a:cxn ang="0">
                  <a:pos x="0" y="0"/>
                </a:cxn>
                <a:cxn ang="0">
                  <a:pos x="2" y="8"/>
                </a:cxn>
                <a:cxn ang="0">
                  <a:pos x="0" y="0"/>
                </a:cxn>
              </a:cxnLst>
              <a:rect l="0" t="0" r="r" b="b"/>
              <a:pathLst>
                <a:path w="2" h="8">
                  <a:moveTo>
                    <a:pt x="0" y="0"/>
                  </a:moveTo>
                  <a:lnTo>
                    <a:pt x="2" y="8"/>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1" name="Freeform 185"/>
            <p:cNvSpPr>
              <a:spLocks/>
            </p:cNvSpPr>
            <p:nvPr userDrawn="1"/>
          </p:nvSpPr>
          <p:spPr bwMode="auto">
            <a:xfrm>
              <a:off x="567" y="4131"/>
              <a:ext cx="41" cy="8"/>
            </a:xfrm>
            <a:custGeom>
              <a:avLst/>
              <a:gdLst/>
              <a:ahLst/>
              <a:cxnLst>
                <a:cxn ang="0">
                  <a:pos x="288" y="8"/>
                </a:cxn>
                <a:cxn ang="0">
                  <a:pos x="140" y="34"/>
                </a:cxn>
                <a:cxn ang="0">
                  <a:pos x="3" y="57"/>
                </a:cxn>
                <a:cxn ang="0">
                  <a:pos x="0" y="49"/>
                </a:cxn>
                <a:cxn ang="0">
                  <a:pos x="137" y="26"/>
                </a:cxn>
                <a:cxn ang="0">
                  <a:pos x="286" y="0"/>
                </a:cxn>
                <a:cxn ang="0">
                  <a:pos x="288" y="8"/>
                </a:cxn>
              </a:cxnLst>
              <a:rect l="0" t="0" r="r" b="b"/>
              <a:pathLst>
                <a:path w="288" h="57">
                  <a:moveTo>
                    <a:pt x="288" y="8"/>
                  </a:moveTo>
                  <a:lnTo>
                    <a:pt x="140" y="34"/>
                  </a:lnTo>
                  <a:lnTo>
                    <a:pt x="3" y="57"/>
                  </a:lnTo>
                  <a:lnTo>
                    <a:pt x="0" y="49"/>
                  </a:lnTo>
                  <a:lnTo>
                    <a:pt x="137" y="26"/>
                  </a:lnTo>
                  <a:lnTo>
                    <a:pt x="286" y="0"/>
                  </a:lnTo>
                  <a:lnTo>
                    <a:pt x="288"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2" name="Freeform 186"/>
            <p:cNvSpPr>
              <a:spLocks/>
            </p:cNvSpPr>
            <p:nvPr userDrawn="1"/>
          </p:nvSpPr>
          <p:spPr bwMode="auto">
            <a:xfrm>
              <a:off x="608" y="4131"/>
              <a:ext cx="1" cy="1"/>
            </a:xfrm>
            <a:custGeom>
              <a:avLst/>
              <a:gdLst/>
              <a:ahLst/>
              <a:cxnLst>
                <a:cxn ang="0">
                  <a:pos x="2" y="8"/>
                </a:cxn>
                <a:cxn ang="0">
                  <a:pos x="0" y="0"/>
                </a:cxn>
                <a:cxn ang="0">
                  <a:pos x="2" y="8"/>
                </a:cxn>
              </a:cxnLst>
              <a:rect l="0" t="0" r="r" b="b"/>
              <a:pathLst>
                <a:path w="2" h="8">
                  <a:moveTo>
                    <a:pt x="2" y="8"/>
                  </a:moveTo>
                  <a:lnTo>
                    <a:pt x="0" y="0"/>
                  </a:lnTo>
                  <a:lnTo>
                    <a:pt x="2"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3" name="Freeform 187"/>
            <p:cNvSpPr>
              <a:spLocks/>
            </p:cNvSpPr>
            <p:nvPr userDrawn="1"/>
          </p:nvSpPr>
          <p:spPr bwMode="auto">
            <a:xfrm>
              <a:off x="549" y="4130"/>
              <a:ext cx="18" cy="9"/>
            </a:xfrm>
            <a:custGeom>
              <a:avLst/>
              <a:gdLst/>
              <a:ahLst/>
              <a:cxnLst>
                <a:cxn ang="0">
                  <a:pos x="123" y="73"/>
                </a:cxn>
                <a:cxn ang="0">
                  <a:pos x="79" y="50"/>
                </a:cxn>
                <a:cxn ang="0">
                  <a:pos x="0" y="8"/>
                </a:cxn>
                <a:cxn ang="0">
                  <a:pos x="4" y="0"/>
                </a:cxn>
                <a:cxn ang="0">
                  <a:pos x="84" y="42"/>
                </a:cxn>
                <a:cxn ang="0">
                  <a:pos x="128" y="65"/>
                </a:cxn>
                <a:cxn ang="0">
                  <a:pos x="123" y="73"/>
                </a:cxn>
              </a:cxnLst>
              <a:rect l="0" t="0" r="r" b="b"/>
              <a:pathLst>
                <a:path w="128" h="73">
                  <a:moveTo>
                    <a:pt x="123" y="73"/>
                  </a:moveTo>
                  <a:lnTo>
                    <a:pt x="79" y="50"/>
                  </a:lnTo>
                  <a:lnTo>
                    <a:pt x="0" y="8"/>
                  </a:lnTo>
                  <a:lnTo>
                    <a:pt x="4" y="0"/>
                  </a:lnTo>
                  <a:lnTo>
                    <a:pt x="84" y="42"/>
                  </a:lnTo>
                  <a:lnTo>
                    <a:pt x="128" y="65"/>
                  </a:lnTo>
                  <a:lnTo>
                    <a:pt x="123" y="73"/>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4" name="Freeform 188"/>
            <p:cNvSpPr>
              <a:spLocks/>
            </p:cNvSpPr>
            <p:nvPr userDrawn="1"/>
          </p:nvSpPr>
          <p:spPr bwMode="auto">
            <a:xfrm>
              <a:off x="567" y="4139"/>
              <a:ext cx="1" cy="0"/>
            </a:xfrm>
            <a:custGeom>
              <a:avLst/>
              <a:gdLst/>
              <a:ahLst/>
              <a:cxnLst>
                <a:cxn ang="0">
                  <a:pos x="4" y="8"/>
                </a:cxn>
                <a:cxn ang="0">
                  <a:pos x="1" y="8"/>
                </a:cxn>
                <a:cxn ang="0">
                  <a:pos x="0" y="8"/>
                </a:cxn>
                <a:cxn ang="0">
                  <a:pos x="5" y="0"/>
                </a:cxn>
                <a:cxn ang="0">
                  <a:pos x="1" y="0"/>
                </a:cxn>
                <a:cxn ang="0">
                  <a:pos x="4" y="8"/>
                </a:cxn>
              </a:cxnLst>
              <a:rect l="0" t="0" r="r" b="b"/>
              <a:pathLst>
                <a:path w="5" h="8">
                  <a:moveTo>
                    <a:pt x="4" y="8"/>
                  </a:moveTo>
                  <a:lnTo>
                    <a:pt x="1" y="8"/>
                  </a:lnTo>
                  <a:lnTo>
                    <a:pt x="0" y="8"/>
                  </a:lnTo>
                  <a:lnTo>
                    <a:pt x="5" y="0"/>
                  </a:lnTo>
                  <a:lnTo>
                    <a:pt x="1" y="0"/>
                  </a:lnTo>
                  <a:lnTo>
                    <a:pt x="4"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5" name="Freeform 189"/>
            <p:cNvSpPr>
              <a:spLocks/>
            </p:cNvSpPr>
            <p:nvPr userDrawn="1"/>
          </p:nvSpPr>
          <p:spPr bwMode="auto">
            <a:xfrm>
              <a:off x="534" y="4121"/>
              <a:ext cx="16" cy="9"/>
            </a:xfrm>
            <a:custGeom>
              <a:avLst/>
              <a:gdLst/>
              <a:ahLst/>
              <a:cxnLst>
                <a:cxn ang="0">
                  <a:pos x="105" y="71"/>
                </a:cxn>
                <a:cxn ang="0">
                  <a:pos x="71" y="52"/>
                </a:cxn>
                <a:cxn ang="0">
                  <a:pos x="37" y="30"/>
                </a:cxn>
                <a:cxn ang="0">
                  <a:pos x="0" y="7"/>
                </a:cxn>
                <a:cxn ang="0">
                  <a:pos x="5" y="0"/>
                </a:cxn>
                <a:cxn ang="0">
                  <a:pos x="43" y="23"/>
                </a:cxn>
                <a:cxn ang="0">
                  <a:pos x="77" y="45"/>
                </a:cxn>
                <a:cxn ang="0">
                  <a:pos x="110" y="64"/>
                </a:cxn>
                <a:cxn ang="0">
                  <a:pos x="105" y="71"/>
                </a:cxn>
              </a:cxnLst>
              <a:rect l="0" t="0" r="r" b="b"/>
              <a:pathLst>
                <a:path w="110" h="71">
                  <a:moveTo>
                    <a:pt x="105" y="71"/>
                  </a:moveTo>
                  <a:lnTo>
                    <a:pt x="71" y="52"/>
                  </a:lnTo>
                  <a:lnTo>
                    <a:pt x="37" y="30"/>
                  </a:lnTo>
                  <a:lnTo>
                    <a:pt x="0" y="7"/>
                  </a:lnTo>
                  <a:lnTo>
                    <a:pt x="5" y="0"/>
                  </a:lnTo>
                  <a:lnTo>
                    <a:pt x="43" y="23"/>
                  </a:lnTo>
                  <a:lnTo>
                    <a:pt x="77" y="45"/>
                  </a:lnTo>
                  <a:lnTo>
                    <a:pt x="110" y="64"/>
                  </a:lnTo>
                  <a:lnTo>
                    <a:pt x="105" y="7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6" name="Freeform 190"/>
            <p:cNvSpPr>
              <a:spLocks/>
            </p:cNvSpPr>
            <p:nvPr userDrawn="1"/>
          </p:nvSpPr>
          <p:spPr bwMode="auto">
            <a:xfrm>
              <a:off x="549" y="4130"/>
              <a:ext cx="1" cy="0"/>
            </a:xfrm>
            <a:custGeom>
              <a:avLst/>
              <a:gdLst/>
              <a:ahLst/>
              <a:cxnLst>
                <a:cxn ang="0">
                  <a:pos x="1" y="8"/>
                </a:cxn>
                <a:cxn ang="0">
                  <a:pos x="0" y="7"/>
                </a:cxn>
                <a:cxn ang="0">
                  <a:pos x="5" y="0"/>
                </a:cxn>
                <a:cxn ang="0">
                  <a:pos x="1" y="8"/>
                </a:cxn>
              </a:cxnLst>
              <a:rect l="0" t="0" r="r" b="b"/>
              <a:pathLst>
                <a:path w="5" h="8">
                  <a:moveTo>
                    <a:pt x="1" y="8"/>
                  </a:moveTo>
                  <a:lnTo>
                    <a:pt x="0" y="7"/>
                  </a:lnTo>
                  <a:lnTo>
                    <a:pt x="5" y="0"/>
                  </a:lnTo>
                  <a:lnTo>
                    <a:pt x="1"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7" name="Freeform 191"/>
            <p:cNvSpPr>
              <a:spLocks/>
            </p:cNvSpPr>
            <p:nvPr userDrawn="1"/>
          </p:nvSpPr>
          <p:spPr bwMode="auto">
            <a:xfrm>
              <a:off x="533" y="4121"/>
              <a:ext cx="2" cy="0"/>
            </a:xfrm>
            <a:custGeom>
              <a:avLst/>
              <a:gdLst/>
              <a:ahLst/>
              <a:cxnLst>
                <a:cxn ang="0">
                  <a:pos x="9" y="8"/>
                </a:cxn>
                <a:cxn ang="0">
                  <a:pos x="0" y="2"/>
                </a:cxn>
                <a:cxn ang="0">
                  <a:pos x="12" y="0"/>
                </a:cxn>
                <a:cxn ang="0">
                  <a:pos x="13" y="9"/>
                </a:cxn>
                <a:cxn ang="0">
                  <a:pos x="14" y="1"/>
                </a:cxn>
                <a:cxn ang="0">
                  <a:pos x="9" y="8"/>
                </a:cxn>
              </a:cxnLst>
              <a:rect l="0" t="0" r="r" b="b"/>
              <a:pathLst>
                <a:path w="14" h="9">
                  <a:moveTo>
                    <a:pt x="9" y="8"/>
                  </a:moveTo>
                  <a:lnTo>
                    <a:pt x="0" y="2"/>
                  </a:lnTo>
                  <a:lnTo>
                    <a:pt x="12" y="0"/>
                  </a:lnTo>
                  <a:lnTo>
                    <a:pt x="13" y="9"/>
                  </a:lnTo>
                  <a:lnTo>
                    <a:pt x="14" y="1"/>
                  </a:lnTo>
                  <a:lnTo>
                    <a:pt x="9" y="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8" name="Freeform 192"/>
            <p:cNvSpPr>
              <a:spLocks/>
            </p:cNvSpPr>
            <p:nvPr userDrawn="1"/>
          </p:nvSpPr>
          <p:spPr bwMode="auto">
            <a:xfrm>
              <a:off x="269" y="3765"/>
              <a:ext cx="218" cy="380"/>
            </a:xfrm>
            <a:custGeom>
              <a:avLst/>
              <a:gdLst/>
              <a:ahLst/>
              <a:cxnLst>
                <a:cxn ang="0">
                  <a:pos x="1411" y="2655"/>
                </a:cxn>
                <a:cxn ang="0">
                  <a:pos x="1254" y="2637"/>
                </a:cxn>
                <a:cxn ang="0">
                  <a:pos x="1104" y="2607"/>
                </a:cxn>
                <a:cxn ang="0">
                  <a:pos x="963" y="2566"/>
                </a:cxn>
                <a:cxn ang="0">
                  <a:pos x="828" y="2514"/>
                </a:cxn>
                <a:cxn ang="0">
                  <a:pos x="701" y="2449"/>
                </a:cxn>
                <a:cxn ang="0">
                  <a:pos x="582" y="2374"/>
                </a:cxn>
                <a:cxn ang="0">
                  <a:pos x="471" y="2287"/>
                </a:cxn>
                <a:cxn ang="0">
                  <a:pos x="364" y="2187"/>
                </a:cxn>
                <a:cxn ang="0">
                  <a:pos x="293" y="2106"/>
                </a:cxn>
                <a:cxn ang="0">
                  <a:pos x="239" y="2035"/>
                </a:cxn>
                <a:cxn ang="0">
                  <a:pos x="173" y="1931"/>
                </a:cxn>
                <a:cxn ang="0">
                  <a:pos x="111" y="1807"/>
                </a:cxn>
                <a:cxn ang="0">
                  <a:pos x="62" y="1675"/>
                </a:cxn>
                <a:cxn ang="0">
                  <a:pos x="27" y="1535"/>
                </a:cxn>
                <a:cxn ang="0">
                  <a:pos x="7" y="1389"/>
                </a:cxn>
                <a:cxn ang="0">
                  <a:pos x="0" y="1235"/>
                </a:cxn>
                <a:cxn ang="0">
                  <a:pos x="7" y="1079"/>
                </a:cxn>
                <a:cxn ang="0">
                  <a:pos x="25" y="949"/>
                </a:cxn>
                <a:cxn ang="0">
                  <a:pos x="44" y="859"/>
                </a:cxn>
                <a:cxn ang="0">
                  <a:pos x="75" y="754"/>
                </a:cxn>
                <a:cxn ang="0">
                  <a:pos x="128" y="621"/>
                </a:cxn>
                <a:cxn ang="0">
                  <a:pos x="196" y="493"/>
                </a:cxn>
                <a:cxn ang="0">
                  <a:pos x="256" y="403"/>
                </a:cxn>
                <a:cxn ang="0">
                  <a:pos x="347" y="287"/>
                </a:cxn>
                <a:cxn ang="0">
                  <a:pos x="454" y="178"/>
                </a:cxn>
                <a:cxn ang="0">
                  <a:pos x="509" y="129"/>
                </a:cxn>
                <a:cxn ang="0">
                  <a:pos x="623" y="40"/>
                </a:cxn>
                <a:cxn ang="0">
                  <a:pos x="714" y="23"/>
                </a:cxn>
                <a:cxn ang="0">
                  <a:pos x="778" y="80"/>
                </a:cxn>
                <a:cxn ang="0">
                  <a:pos x="832" y="157"/>
                </a:cxn>
                <a:cxn ang="0">
                  <a:pos x="746" y="242"/>
                </a:cxn>
                <a:cxn ang="0">
                  <a:pos x="670" y="334"/>
                </a:cxn>
                <a:cxn ang="0">
                  <a:pos x="619" y="409"/>
                </a:cxn>
                <a:cxn ang="0">
                  <a:pos x="560" y="512"/>
                </a:cxn>
                <a:cxn ang="0">
                  <a:pos x="512" y="623"/>
                </a:cxn>
                <a:cxn ang="0">
                  <a:pos x="474" y="739"/>
                </a:cxn>
                <a:cxn ang="0">
                  <a:pos x="446" y="862"/>
                </a:cxn>
                <a:cxn ang="0">
                  <a:pos x="429" y="992"/>
                </a:cxn>
                <a:cxn ang="0">
                  <a:pos x="421" y="1128"/>
                </a:cxn>
                <a:cxn ang="0">
                  <a:pos x="423" y="1269"/>
                </a:cxn>
                <a:cxn ang="0">
                  <a:pos x="437" y="1406"/>
                </a:cxn>
                <a:cxn ang="0">
                  <a:pos x="460" y="1537"/>
                </a:cxn>
                <a:cxn ang="0">
                  <a:pos x="486" y="1632"/>
                </a:cxn>
                <a:cxn ang="0">
                  <a:pos x="528" y="1752"/>
                </a:cxn>
                <a:cxn ang="0">
                  <a:pos x="583" y="1866"/>
                </a:cxn>
                <a:cxn ang="0">
                  <a:pos x="646" y="1975"/>
                </a:cxn>
                <a:cxn ang="0">
                  <a:pos x="701" y="2052"/>
                </a:cxn>
                <a:cxn ang="0">
                  <a:pos x="791" y="2158"/>
                </a:cxn>
                <a:cxn ang="0">
                  <a:pos x="847" y="2215"/>
                </a:cxn>
                <a:cxn ang="0">
                  <a:pos x="965" y="2314"/>
                </a:cxn>
                <a:cxn ang="0">
                  <a:pos x="1091" y="2393"/>
                </a:cxn>
                <a:cxn ang="0">
                  <a:pos x="1211" y="2444"/>
                </a:cxn>
                <a:cxn ang="0">
                  <a:pos x="1298" y="2497"/>
                </a:cxn>
                <a:cxn ang="0">
                  <a:pos x="1361" y="2557"/>
                </a:cxn>
                <a:cxn ang="0">
                  <a:pos x="1414" y="2594"/>
                </a:cxn>
                <a:cxn ang="0">
                  <a:pos x="1533" y="2662"/>
                </a:cxn>
              </a:cxnLst>
              <a:rect l="0" t="0" r="r" b="b"/>
              <a:pathLst>
                <a:path w="1533" h="2662">
                  <a:moveTo>
                    <a:pt x="1533" y="2662"/>
                  </a:moveTo>
                  <a:lnTo>
                    <a:pt x="1491" y="2661"/>
                  </a:lnTo>
                  <a:lnTo>
                    <a:pt x="1451" y="2659"/>
                  </a:lnTo>
                  <a:lnTo>
                    <a:pt x="1411" y="2655"/>
                  </a:lnTo>
                  <a:lnTo>
                    <a:pt x="1370" y="2652"/>
                  </a:lnTo>
                  <a:lnTo>
                    <a:pt x="1332" y="2647"/>
                  </a:lnTo>
                  <a:lnTo>
                    <a:pt x="1292" y="2643"/>
                  </a:lnTo>
                  <a:lnTo>
                    <a:pt x="1254" y="2637"/>
                  </a:lnTo>
                  <a:lnTo>
                    <a:pt x="1215" y="2630"/>
                  </a:lnTo>
                  <a:lnTo>
                    <a:pt x="1178" y="2623"/>
                  </a:lnTo>
                  <a:lnTo>
                    <a:pt x="1140" y="2615"/>
                  </a:lnTo>
                  <a:lnTo>
                    <a:pt x="1104" y="2607"/>
                  </a:lnTo>
                  <a:lnTo>
                    <a:pt x="1068" y="2598"/>
                  </a:lnTo>
                  <a:lnTo>
                    <a:pt x="1032" y="2588"/>
                  </a:lnTo>
                  <a:lnTo>
                    <a:pt x="997" y="2578"/>
                  </a:lnTo>
                  <a:lnTo>
                    <a:pt x="963" y="2566"/>
                  </a:lnTo>
                  <a:lnTo>
                    <a:pt x="928" y="2554"/>
                  </a:lnTo>
                  <a:lnTo>
                    <a:pt x="894" y="2541"/>
                  </a:lnTo>
                  <a:lnTo>
                    <a:pt x="861" y="2527"/>
                  </a:lnTo>
                  <a:lnTo>
                    <a:pt x="828" y="2514"/>
                  </a:lnTo>
                  <a:lnTo>
                    <a:pt x="795" y="2498"/>
                  </a:lnTo>
                  <a:lnTo>
                    <a:pt x="764" y="2483"/>
                  </a:lnTo>
                  <a:lnTo>
                    <a:pt x="732" y="2466"/>
                  </a:lnTo>
                  <a:lnTo>
                    <a:pt x="701" y="2449"/>
                  </a:lnTo>
                  <a:lnTo>
                    <a:pt x="671" y="2432"/>
                  </a:lnTo>
                  <a:lnTo>
                    <a:pt x="640" y="2412"/>
                  </a:lnTo>
                  <a:lnTo>
                    <a:pt x="611" y="2394"/>
                  </a:lnTo>
                  <a:lnTo>
                    <a:pt x="582" y="2374"/>
                  </a:lnTo>
                  <a:lnTo>
                    <a:pt x="553" y="2353"/>
                  </a:lnTo>
                  <a:lnTo>
                    <a:pt x="525" y="2331"/>
                  </a:lnTo>
                  <a:lnTo>
                    <a:pt x="498" y="2310"/>
                  </a:lnTo>
                  <a:lnTo>
                    <a:pt x="471" y="2287"/>
                  </a:lnTo>
                  <a:lnTo>
                    <a:pt x="443" y="2263"/>
                  </a:lnTo>
                  <a:lnTo>
                    <a:pt x="416" y="2238"/>
                  </a:lnTo>
                  <a:lnTo>
                    <a:pt x="390" y="2213"/>
                  </a:lnTo>
                  <a:lnTo>
                    <a:pt x="364" y="2187"/>
                  </a:lnTo>
                  <a:lnTo>
                    <a:pt x="339" y="2160"/>
                  </a:lnTo>
                  <a:lnTo>
                    <a:pt x="327" y="2147"/>
                  </a:lnTo>
                  <a:lnTo>
                    <a:pt x="316" y="2133"/>
                  </a:lnTo>
                  <a:lnTo>
                    <a:pt x="293" y="2106"/>
                  </a:lnTo>
                  <a:lnTo>
                    <a:pt x="282" y="2092"/>
                  </a:lnTo>
                  <a:lnTo>
                    <a:pt x="270" y="2077"/>
                  </a:lnTo>
                  <a:lnTo>
                    <a:pt x="249" y="2050"/>
                  </a:lnTo>
                  <a:lnTo>
                    <a:pt x="239" y="2035"/>
                  </a:lnTo>
                  <a:lnTo>
                    <a:pt x="228" y="2020"/>
                  </a:lnTo>
                  <a:lnTo>
                    <a:pt x="209" y="1992"/>
                  </a:lnTo>
                  <a:lnTo>
                    <a:pt x="191" y="1962"/>
                  </a:lnTo>
                  <a:lnTo>
                    <a:pt x="173" y="1931"/>
                  </a:lnTo>
                  <a:lnTo>
                    <a:pt x="156" y="1901"/>
                  </a:lnTo>
                  <a:lnTo>
                    <a:pt x="140" y="1870"/>
                  </a:lnTo>
                  <a:lnTo>
                    <a:pt x="126" y="1839"/>
                  </a:lnTo>
                  <a:lnTo>
                    <a:pt x="111" y="1807"/>
                  </a:lnTo>
                  <a:lnTo>
                    <a:pt x="97" y="1774"/>
                  </a:lnTo>
                  <a:lnTo>
                    <a:pt x="85" y="1741"/>
                  </a:lnTo>
                  <a:lnTo>
                    <a:pt x="73" y="1708"/>
                  </a:lnTo>
                  <a:lnTo>
                    <a:pt x="62" y="1675"/>
                  </a:lnTo>
                  <a:lnTo>
                    <a:pt x="52" y="1641"/>
                  </a:lnTo>
                  <a:lnTo>
                    <a:pt x="43" y="1605"/>
                  </a:lnTo>
                  <a:lnTo>
                    <a:pt x="35" y="1570"/>
                  </a:lnTo>
                  <a:lnTo>
                    <a:pt x="27" y="1535"/>
                  </a:lnTo>
                  <a:lnTo>
                    <a:pt x="21" y="1499"/>
                  </a:lnTo>
                  <a:lnTo>
                    <a:pt x="16" y="1463"/>
                  </a:lnTo>
                  <a:lnTo>
                    <a:pt x="10" y="1425"/>
                  </a:lnTo>
                  <a:lnTo>
                    <a:pt x="7" y="1389"/>
                  </a:lnTo>
                  <a:lnTo>
                    <a:pt x="3" y="1351"/>
                  </a:lnTo>
                  <a:lnTo>
                    <a:pt x="1" y="1312"/>
                  </a:lnTo>
                  <a:lnTo>
                    <a:pt x="0" y="1274"/>
                  </a:lnTo>
                  <a:lnTo>
                    <a:pt x="0" y="1235"/>
                  </a:lnTo>
                  <a:lnTo>
                    <a:pt x="0" y="1195"/>
                  </a:lnTo>
                  <a:lnTo>
                    <a:pt x="1" y="1156"/>
                  </a:lnTo>
                  <a:lnTo>
                    <a:pt x="3" y="1117"/>
                  </a:lnTo>
                  <a:lnTo>
                    <a:pt x="7" y="1079"/>
                  </a:lnTo>
                  <a:lnTo>
                    <a:pt x="11" y="1041"/>
                  </a:lnTo>
                  <a:lnTo>
                    <a:pt x="16" y="1005"/>
                  </a:lnTo>
                  <a:lnTo>
                    <a:pt x="21" y="967"/>
                  </a:lnTo>
                  <a:lnTo>
                    <a:pt x="25" y="949"/>
                  </a:lnTo>
                  <a:lnTo>
                    <a:pt x="28" y="931"/>
                  </a:lnTo>
                  <a:lnTo>
                    <a:pt x="36" y="894"/>
                  </a:lnTo>
                  <a:lnTo>
                    <a:pt x="40" y="877"/>
                  </a:lnTo>
                  <a:lnTo>
                    <a:pt x="44" y="859"/>
                  </a:lnTo>
                  <a:lnTo>
                    <a:pt x="49" y="841"/>
                  </a:lnTo>
                  <a:lnTo>
                    <a:pt x="53" y="823"/>
                  </a:lnTo>
                  <a:lnTo>
                    <a:pt x="63" y="788"/>
                  </a:lnTo>
                  <a:lnTo>
                    <a:pt x="75" y="754"/>
                  </a:lnTo>
                  <a:lnTo>
                    <a:pt x="87" y="720"/>
                  </a:lnTo>
                  <a:lnTo>
                    <a:pt x="99" y="687"/>
                  </a:lnTo>
                  <a:lnTo>
                    <a:pt x="113" y="654"/>
                  </a:lnTo>
                  <a:lnTo>
                    <a:pt x="128" y="621"/>
                  </a:lnTo>
                  <a:lnTo>
                    <a:pt x="144" y="589"/>
                  </a:lnTo>
                  <a:lnTo>
                    <a:pt x="159" y="556"/>
                  </a:lnTo>
                  <a:lnTo>
                    <a:pt x="178" y="525"/>
                  </a:lnTo>
                  <a:lnTo>
                    <a:pt x="196" y="493"/>
                  </a:lnTo>
                  <a:lnTo>
                    <a:pt x="215" y="463"/>
                  </a:lnTo>
                  <a:lnTo>
                    <a:pt x="224" y="447"/>
                  </a:lnTo>
                  <a:lnTo>
                    <a:pt x="234" y="432"/>
                  </a:lnTo>
                  <a:lnTo>
                    <a:pt x="256" y="403"/>
                  </a:lnTo>
                  <a:lnTo>
                    <a:pt x="277" y="373"/>
                  </a:lnTo>
                  <a:lnTo>
                    <a:pt x="300" y="344"/>
                  </a:lnTo>
                  <a:lnTo>
                    <a:pt x="324" y="315"/>
                  </a:lnTo>
                  <a:lnTo>
                    <a:pt x="347" y="287"/>
                  </a:lnTo>
                  <a:lnTo>
                    <a:pt x="372" y="259"/>
                  </a:lnTo>
                  <a:lnTo>
                    <a:pt x="399" y="232"/>
                  </a:lnTo>
                  <a:lnTo>
                    <a:pt x="425" y="204"/>
                  </a:lnTo>
                  <a:lnTo>
                    <a:pt x="454" y="178"/>
                  </a:lnTo>
                  <a:lnTo>
                    <a:pt x="467" y="166"/>
                  </a:lnTo>
                  <a:lnTo>
                    <a:pt x="481" y="153"/>
                  </a:lnTo>
                  <a:lnTo>
                    <a:pt x="494" y="142"/>
                  </a:lnTo>
                  <a:lnTo>
                    <a:pt x="509" y="129"/>
                  </a:lnTo>
                  <a:lnTo>
                    <a:pt x="537" y="106"/>
                  </a:lnTo>
                  <a:lnTo>
                    <a:pt x="566" y="84"/>
                  </a:lnTo>
                  <a:lnTo>
                    <a:pt x="594" y="62"/>
                  </a:lnTo>
                  <a:lnTo>
                    <a:pt x="623" y="40"/>
                  </a:lnTo>
                  <a:lnTo>
                    <a:pt x="653" y="20"/>
                  </a:lnTo>
                  <a:lnTo>
                    <a:pt x="683" y="0"/>
                  </a:lnTo>
                  <a:lnTo>
                    <a:pt x="692" y="7"/>
                  </a:lnTo>
                  <a:lnTo>
                    <a:pt x="714" y="23"/>
                  </a:lnTo>
                  <a:lnTo>
                    <a:pt x="741" y="44"/>
                  </a:lnTo>
                  <a:lnTo>
                    <a:pt x="755" y="56"/>
                  </a:lnTo>
                  <a:lnTo>
                    <a:pt x="767" y="68"/>
                  </a:lnTo>
                  <a:lnTo>
                    <a:pt x="778" y="80"/>
                  </a:lnTo>
                  <a:lnTo>
                    <a:pt x="790" y="94"/>
                  </a:lnTo>
                  <a:lnTo>
                    <a:pt x="810" y="124"/>
                  </a:lnTo>
                  <a:lnTo>
                    <a:pt x="825" y="146"/>
                  </a:lnTo>
                  <a:lnTo>
                    <a:pt x="832" y="157"/>
                  </a:lnTo>
                  <a:lnTo>
                    <a:pt x="809" y="176"/>
                  </a:lnTo>
                  <a:lnTo>
                    <a:pt x="787" y="198"/>
                  </a:lnTo>
                  <a:lnTo>
                    <a:pt x="766" y="219"/>
                  </a:lnTo>
                  <a:lnTo>
                    <a:pt x="746" y="242"/>
                  </a:lnTo>
                  <a:lnTo>
                    <a:pt x="725" y="264"/>
                  </a:lnTo>
                  <a:lnTo>
                    <a:pt x="706" y="288"/>
                  </a:lnTo>
                  <a:lnTo>
                    <a:pt x="688" y="310"/>
                  </a:lnTo>
                  <a:lnTo>
                    <a:pt x="670" y="334"/>
                  </a:lnTo>
                  <a:lnTo>
                    <a:pt x="652" y="358"/>
                  </a:lnTo>
                  <a:lnTo>
                    <a:pt x="635" y="383"/>
                  </a:lnTo>
                  <a:lnTo>
                    <a:pt x="627" y="396"/>
                  </a:lnTo>
                  <a:lnTo>
                    <a:pt x="619" y="409"/>
                  </a:lnTo>
                  <a:lnTo>
                    <a:pt x="603" y="434"/>
                  </a:lnTo>
                  <a:lnTo>
                    <a:pt x="588" y="460"/>
                  </a:lnTo>
                  <a:lnTo>
                    <a:pt x="574" y="486"/>
                  </a:lnTo>
                  <a:lnTo>
                    <a:pt x="560" y="512"/>
                  </a:lnTo>
                  <a:lnTo>
                    <a:pt x="548" y="540"/>
                  </a:lnTo>
                  <a:lnTo>
                    <a:pt x="535" y="567"/>
                  </a:lnTo>
                  <a:lnTo>
                    <a:pt x="524" y="594"/>
                  </a:lnTo>
                  <a:lnTo>
                    <a:pt x="512" y="623"/>
                  </a:lnTo>
                  <a:lnTo>
                    <a:pt x="501" y="651"/>
                  </a:lnTo>
                  <a:lnTo>
                    <a:pt x="492" y="681"/>
                  </a:lnTo>
                  <a:lnTo>
                    <a:pt x="483" y="709"/>
                  </a:lnTo>
                  <a:lnTo>
                    <a:pt x="474" y="739"/>
                  </a:lnTo>
                  <a:lnTo>
                    <a:pt x="466" y="770"/>
                  </a:lnTo>
                  <a:lnTo>
                    <a:pt x="459" y="801"/>
                  </a:lnTo>
                  <a:lnTo>
                    <a:pt x="453" y="831"/>
                  </a:lnTo>
                  <a:lnTo>
                    <a:pt x="446" y="862"/>
                  </a:lnTo>
                  <a:lnTo>
                    <a:pt x="441" y="894"/>
                  </a:lnTo>
                  <a:lnTo>
                    <a:pt x="436" y="926"/>
                  </a:lnTo>
                  <a:lnTo>
                    <a:pt x="432" y="959"/>
                  </a:lnTo>
                  <a:lnTo>
                    <a:pt x="429" y="992"/>
                  </a:lnTo>
                  <a:lnTo>
                    <a:pt x="425" y="1025"/>
                  </a:lnTo>
                  <a:lnTo>
                    <a:pt x="423" y="1059"/>
                  </a:lnTo>
                  <a:lnTo>
                    <a:pt x="422" y="1094"/>
                  </a:lnTo>
                  <a:lnTo>
                    <a:pt x="421" y="1128"/>
                  </a:lnTo>
                  <a:lnTo>
                    <a:pt x="421" y="1163"/>
                  </a:lnTo>
                  <a:lnTo>
                    <a:pt x="421" y="1198"/>
                  </a:lnTo>
                  <a:lnTo>
                    <a:pt x="422" y="1234"/>
                  </a:lnTo>
                  <a:lnTo>
                    <a:pt x="423" y="1269"/>
                  </a:lnTo>
                  <a:lnTo>
                    <a:pt x="425" y="1304"/>
                  </a:lnTo>
                  <a:lnTo>
                    <a:pt x="429" y="1339"/>
                  </a:lnTo>
                  <a:lnTo>
                    <a:pt x="432" y="1373"/>
                  </a:lnTo>
                  <a:lnTo>
                    <a:pt x="437" y="1406"/>
                  </a:lnTo>
                  <a:lnTo>
                    <a:pt x="442" y="1440"/>
                  </a:lnTo>
                  <a:lnTo>
                    <a:pt x="448" y="1472"/>
                  </a:lnTo>
                  <a:lnTo>
                    <a:pt x="454" y="1505"/>
                  </a:lnTo>
                  <a:lnTo>
                    <a:pt x="460" y="1537"/>
                  </a:lnTo>
                  <a:lnTo>
                    <a:pt x="468" y="1569"/>
                  </a:lnTo>
                  <a:lnTo>
                    <a:pt x="473" y="1585"/>
                  </a:lnTo>
                  <a:lnTo>
                    <a:pt x="477" y="1601"/>
                  </a:lnTo>
                  <a:lnTo>
                    <a:pt x="486" y="1632"/>
                  </a:lnTo>
                  <a:lnTo>
                    <a:pt x="496" y="1662"/>
                  </a:lnTo>
                  <a:lnTo>
                    <a:pt x="506" y="1692"/>
                  </a:lnTo>
                  <a:lnTo>
                    <a:pt x="517" y="1723"/>
                  </a:lnTo>
                  <a:lnTo>
                    <a:pt x="528" y="1752"/>
                  </a:lnTo>
                  <a:lnTo>
                    <a:pt x="541" y="1781"/>
                  </a:lnTo>
                  <a:lnTo>
                    <a:pt x="554" y="1811"/>
                  </a:lnTo>
                  <a:lnTo>
                    <a:pt x="568" y="1839"/>
                  </a:lnTo>
                  <a:lnTo>
                    <a:pt x="583" y="1866"/>
                  </a:lnTo>
                  <a:lnTo>
                    <a:pt x="597" y="1894"/>
                  </a:lnTo>
                  <a:lnTo>
                    <a:pt x="613" y="1921"/>
                  </a:lnTo>
                  <a:lnTo>
                    <a:pt x="629" y="1948"/>
                  </a:lnTo>
                  <a:lnTo>
                    <a:pt x="646" y="1975"/>
                  </a:lnTo>
                  <a:lnTo>
                    <a:pt x="655" y="1988"/>
                  </a:lnTo>
                  <a:lnTo>
                    <a:pt x="664" y="2001"/>
                  </a:lnTo>
                  <a:lnTo>
                    <a:pt x="682" y="2027"/>
                  </a:lnTo>
                  <a:lnTo>
                    <a:pt x="701" y="2052"/>
                  </a:lnTo>
                  <a:lnTo>
                    <a:pt x="721" y="2077"/>
                  </a:lnTo>
                  <a:lnTo>
                    <a:pt x="741" y="2102"/>
                  </a:lnTo>
                  <a:lnTo>
                    <a:pt x="763" y="2127"/>
                  </a:lnTo>
                  <a:lnTo>
                    <a:pt x="791" y="2158"/>
                  </a:lnTo>
                  <a:lnTo>
                    <a:pt x="804" y="2173"/>
                  </a:lnTo>
                  <a:lnTo>
                    <a:pt x="819" y="2187"/>
                  </a:lnTo>
                  <a:lnTo>
                    <a:pt x="833" y="2201"/>
                  </a:lnTo>
                  <a:lnTo>
                    <a:pt x="847" y="2215"/>
                  </a:lnTo>
                  <a:lnTo>
                    <a:pt x="876" y="2241"/>
                  </a:lnTo>
                  <a:lnTo>
                    <a:pt x="905" y="2268"/>
                  </a:lnTo>
                  <a:lnTo>
                    <a:pt x="935" y="2292"/>
                  </a:lnTo>
                  <a:lnTo>
                    <a:pt x="965" y="2314"/>
                  </a:lnTo>
                  <a:lnTo>
                    <a:pt x="996" y="2336"/>
                  </a:lnTo>
                  <a:lnTo>
                    <a:pt x="1026" y="2355"/>
                  </a:lnTo>
                  <a:lnTo>
                    <a:pt x="1059" y="2375"/>
                  </a:lnTo>
                  <a:lnTo>
                    <a:pt x="1091" y="2393"/>
                  </a:lnTo>
                  <a:lnTo>
                    <a:pt x="1125" y="2409"/>
                  </a:lnTo>
                  <a:lnTo>
                    <a:pt x="1159" y="2424"/>
                  </a:lnTo>
                  <a:lnTo>
                    <a:pt x="1193" y="2439"/>
                  </a:lnTo>
                  <a:lnTo>
                    <a:pt x="1211" y="2444"/>
                  </a:lnTo>
                  <a:lnTo>
                    <a:pt x="1229" y="2451"/>
                  </a:lnTo>
                  <a:lnTo>
                    <a:pt x="1265" y="2463"/>
                  </a:lnTo>
                  <a:lnTo>
                    <a:pt x="1274" y="2473"/>
                  </a:lnTo>
                  <a:lnTo>
                    <a:pt x="1298" y="2497"/>
                  </a:lnTo>
                  <a:lnTo>
                    <a:pt x="1312" y="2513"/>
                  </a:lnTo>
                  <a:lnTo>
                    <a:pt x="1329" y="2527"/>
                  </a:lnTo>
                  <a:lnTo>
                    <a:pt x="1345" y="2543"/>
                  </a:lnTo>
                  <a:lnTo>
                    <a:pt x="1361" y="2557"/>
                  </a:lnTo>
                  <a:lnTo>
                    <a:pt x="1374" y="2566"/>
                  </a:lnTo>
                  <a:lnTo>
                    <a:pt x="1386" y="2575"/>
                  </a:lnTo>
                  <a:lnTo>
                    <a:pt x="1400" y="2584"/>
                  </a:lnTo>
                  <a:lnTo>
                    <a:pt x="1414" y="2594"/>
                  </a:lnTo>
                  <a:lnTo>
                    <a:pt x="1443" y="2612"/>
                  </a:lnTo>
                  <a:lnTo>
                    <a:pt x="1470" y="2628"/>
                  </a:lnTo>
                  <a:lnTo>
                    <a:pt x="1515" y="2652"/>
                  </a:lnTo>
                  <a:lnTo>
                    <a:pt x="1533" y="2662"/>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09" name="Freeform 193"/>
            <p:cNvSpPr>
              <a:spLocks/>
            </p:cNvSpPr>
            <p:nvPr userDrawn="1"/>
          </p:nvSpPr>
          <p:spPr bwMode="auto">
            <a:xfrm>
              <a:off x="332" y="4089"/>
              <a:ext cx="156" cy="59"/>
            </a:xfrm>
            <a:custGeom>
              <a:avLst/>
              <a:gdLst/>
              <a:ahLst/>
              <a:cxnLst>
                <a:cxn ang="0">
                  <a:pos x="1093" y="407"/>
                </a:cxn>
                <a:cxn ang="0">
                  <a:pos x="1011" y="403"/>
                </a:cxn>
                <a:cxn ang="0">
                  <a:pos x="971" y="400"/>
                </a:cxn>
                <a:cxn ang="0">
                  <a:pos x="930" y="396"/>
                </a:cxn>
                <a:cxn ang="0">
                  <a:pos x="851" y="387"/>
                </a:cxn>
                <a:cxn ang="0">
                  <a:pos x="774" y="375"/>
                </a:cxn>
                <a:cxn ang="0">
                  <a:pos x="699" y="360"/>
                </a:cxn>
                <a:cxn ang="0">
                  <a:pos x="626" y="343"/>
                </a:cxn>
                <a:cxn ang="0">
                  <a:pos x="555" y="322"/>
                </a:cxn>
                <a:cxn ang="0">
                  <a:pos x="521" y="311"/>
                </a:cxn>
                <a:cxn ang="0">
                  <a:pos x="485" y="298"/>
                </a:cxn>
                <a:cxn ang="0">
                  <a:pos x="419" y="272"/>
                </a:cxn>
                <a:cxn ang="0">
                  <a:pos x="353" y="242"/>
                </a:cxn>
                <a:cxn ang="0">
                  <a:pos x="290" y="210"/>
                </a:cxn>
                <a:cxn ang="0">
                  <a:pos x="228" y="175"/>
                </a:cxn>
                <a:cxn ang="0">
                  <a:pos x="168" y="138"/>
                </a:cxn>
                <a:cxn ang="0">
                  <a:pos x="110" y="96"/>
                </a:cxn>
                <a:cxn ang="0">
                  <a:pos x="54" y="53"/>
                </a:cxn>
                <a:cxn ang="0">
                  <a:pos x="0" y="6"/>
                </a:cxn>
                <a:cxn ang="0">
                  <a:pos x="6" y="0"/>
                </a:cxn>
                <a:cxn ang="0">
                  <a:pos x="60" y="46"/>
                </a:cxn>
                <a:cxn ang="0">
                  <a:pos x="115" y="90"/>
                </a:cxn>
                <a:cxn ang="0">
                  <a:pos x="173" y="131"/>
                </a:cxn>
                <a:cxn ang="0">
                  <a:pos x="233" y="168"/>
                </a:cxn>
                <a:cxn ang="0">
                  <a:pos x="294" y="203"/>
                </a:cxn>
                <a:cxn ang="0">
                  <a:pos x="358" y="234"/>
                </a:cxn>
                <a:cxn ang="0">
                  <a:pos x="423" y="264"/>
                </a:cxn>
                <a:cxn ang="0">
                  <a:pos x="489" y="290"/>
                </a:cxn>
                <a:cxn ang="0">
                  <a:pos x="524" y="303"/>
                </a:cxn>
                <a:cxn ang="0">
                  <a:pos x="558" y="314"/>
                </a:cxn>
                <a:cxn ang="0">
                  <a:pos x="629" y="335"/>
                </a:cxn>
                <a:cxn ang="0">
                  <a:pos x="702" y="352"/>
                </a:cxn>
                <a:cxn ang="0">
                  <a:pos x="776" y="367"/>
                </a:cxn>
                <a:cxn ang="0">
                  <a:pos x="853" y="379"/>
                </a:cxn>
                <a:cxn ang="0">
                  <a:pos x="930" y="388"/>
                </a:cxn>
                <a:cxn ang="0">
                  <a:pos x="971" y="392"/>
                </a:cxn>
                <a:cxn ang="0">
                  <a:pos x="1011" y="395"/>
                </a:cxn>
                <a:cxn ang="0">
                  <a:pos x="1093" y="399"/>
                </a:cxn>
                <a:cxn ang="0">
                  <a:pos x="1093" y="407"/>
                </a:cxn>
              </a:cxnLst>
              <a:rect l="0" t="0" r="r" b="b"/>
              <a:pathLst>
                <a:path w="1093" h="407">
                  <a:moveTo>
                    <a:pt x="1093" y="407"/>
                  </a:moveTo>
                  <a:lnTo>
                    <a:pt x="1011" y="403"/>
                  </a:lnTo>
                  <a:lnTo>
                    <a:pt x="971" y="400"/>
                  </a:lnTo>
                  <a:lnTo>
                    <a:pt x="930" y="396"/>
                  </a:lnTo>
                  <a:lnTo>
                    <a:pt x="851" y="387"/>
                  </a:lnTo>
                  <a:lnTo>
                    <a:pt x="774" y="375"/>
                  </a:lnTo>
                  <a:lnTo>
                    <a:pt x="699" y="360"/>
                  </a:lnTo>
                  <a:lnTo>
                    <a:pt x="626" y="343"/>
                  </a:lnTo>
                  <a:lnTo>
                    <a:pt x="555" y="322"/>
                  </a:lnTo>
                  <a:lnTo>
                    <a:pt x="521" y="311"/>
                  </a:lnTo>
                  <a:lnTo>
                    <a:pt x="485" y="298"/>
                  </a:lnTo>
                  <a:lnTo>
                    <a:pt x="419" y="272"/>
                  </a:lnTo>
                  <a:lnTo>
                    <a:pt x="353" y="242"/>
                  </a:lnTo>
                  <a:lnTo>
                    <a:pt x="290" y="210"/>
                  </a:lnTo>
                  <a:lnTo>
                    <a:pt x="228" y="175"/>
                  </a:lnTo>
                  <a:lnTo>
                    <a:pt x="168" y="138"/>
                  </a:lnTo>
                  <a:lnTo>
                    <a:pt x="110" y="96"/>
                  </a:lnTo>
                  <a:lnTo>
                    <a:pt x="54" y="53"/>
                  </a:lnTo>
                  <a:lnTo>
                    <a:pt x="0" y="6"/>
                  </a:lnTo>
                  <a:lnTo>
                    <a:pt x="6" y="0"/>
                  </a:lnTo>
                  <a:lnTo>
                    <a:pt x="60" y="46"/>
                  </a:lnTo>
                  <a:lnTo>
                    <a:pt x="115" y="90"/>
                  </a:lnTo>
                  <a:lnTo>
                    <a:pt x="173" y="131"/>
                  </a:lnTo>
                  <a:lnTo>
                    <a:pt x="233" y="168"/>
                  </a:lnTo>
                  <a:lnTo>
                    <a:pt x="294" y="203"/>
                  </a:lnTo>
                  <a:lnTo>
                    <a:pt x="358" y="234"/>
                  </a:lnTo>
                  <a:lnTo>
                    <a:pt x="423" y="264"/>
                  </a:lnTo>
                  <a:lnTo>
                    <a:pt x="489" y="290"/>
                  </a:lnTo>
                  <a:lnTo>
                    <a:pt x="524" y="303"/>
                  </a:lnTo>
                  <a:lnTo>
                    <a:pt x="558" y="314"/>
                  </a:lnTo>
                  <a:lnTo>
                    <a:pt x="629" y="335"/>
                  </a:lnTo>
                  <a:lnTo>
                    <a:pt x="702" y="352"/>
                  </a:lnTo>
                  <a:lnTo>
                    <a:pt x="776" y="367"/>
                  </a:lnTo>
                  <a:lnTo>
                    <a:pt x="853" y="379"/>
                  </a:lnTo>
                  <a:lnTo>
                    <a:pt x="930" y="388"/>
                  </a:lnTo>
                  <a:lnTo>
                    <a:pt x="971" y="392"/>
                  </a:lnTo>
                  <a:lnTo>
                    <a:pt x="1011" y="395"/>
                  </a:lnTo>
                  <a:lnTo>
                    <a:pt x="1093" y="399"/>
                  </a:lnTo>
                  <a:lnTo>
                    <a:pt x="1093" y="40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0" name="Freeform 194"/>
            <p:cNvSpPr>
              <a:spLocks/>
            </p:cNvSpPr>
            <p:nvPr userDrawn="1"/>
          </p:nvSpPr>
          <p:spPr bwMode="auto">
            <a:xfrm>
              <a:off x="268" y="3941"/>
              <a:ext cx="63" cy="147"/>
            </a:xfrm>
            <a:custGeom>
              <a:avLst/>
              <a:gdLst/>
              <a:ahLst/>
              <a:cxnLst>
                <a:cxn ang="0">
                  <a:pos x="445" y="1031"/>
                </a:cxn>
                <a:cxn ang="0">
                  <a:pos x="418" y="1006"/>
                </a:cxn>
                <a:cxn ang="0">
                  <a:pos x="391" y="981"/>
                </a:cxn>
                <a:cxn ang="0">
                  <a:pos x="341" y="929"/>
                </a:cxn>
                <a:cxn ang="0">
                  <a:pos x="295" y="874"/>
                </a:cxn>
                <a:cxn ang="0">
                  <a:pos x="250" y="818"/>
                </a:cxn>
                <a:cxn ang="0">
                  <a:pos x="211" y="760"/>
                </a:cxn>
                <a:cxn ang="0">
                  <a:pos x="175" y="699"/>
                </a:cxn>
                <a:cxn ang="0">
                  <a:pos x="141" y="637"/>
                </a:cxn>
                <a:cxn ang="0">
                  <a:pos x="111" y="574"/>
                </a:cxn>
                <a:cxn ang="0">
                  <a:pos x="85" y="508"/>
                </a:cxn>
                <a:cxn ang="0">
                  <a:pos x="63" y="442"/>
                </a:cxn>
                <a:cxn ang="0">
                  <a:pos x="43" y="371"/>
                </a:cxn>
                <a:cxn ang="0">
                  <a:pos x="28" y="301"/>
                </a:cxn>
                <a:cxn ang="0">
                  <a:pos x="16" y="229"/>
                </a:cxn>
                <a:cxn ang="0">
                  <a:pos x="7" y="154"/>
                </a:cxn>
                <a:cxn ang="0">
                  <a:pos x="2" y="77"/>
                </a:cxn>
                <a:cxn ang="0">
                  <a:pos x="0" y="0"/>
                </a:cxn>
                <a:cxn ang="0">
                  <a:pos x="8" y="0"/>
                </a:cxn>
                <a:cxn ang="0">
                  <a:pos x="9" y="77"/>
                </a:cxn>
                <a:cxn ang="0">
                  <a:pos x="15" y="154"/>
                </a:cxn>
                <a:cxn ang="0">
                  <a:pos x="24" y="227"/>
                </a:cxn>
                <a:cxn ang="0">
                  <a:pos x="35" y="299"/>
                </a:cxn>
                <a:cxn ang="0">
                  <a:pos x="51" y="369"/>
                </a:cxn>
                <a:cxn ang="0">
                  <a:pos x="71" y="439"/>
                </a:cxn>
                <a:cxn ang="0">
                  <a:pos x="93" y="505"/>
                </a:cxn>
                <a:cxn ang="0">
                  <a:pos x="119" y="570"/>
                </a:cxn>
                <a:cxn ang="0">
                  <a:pos x="149" y="633"/>
                </a:cxn>
                <a:cxn ang="0">
                  <a:pos x="181" y="694"/>
                </a:cxn>
                <a:cxn ang="0">
                  <a:pos x="218" y="754"/>
                </a:cxn>
                <a:cxn ang="0">
                  <a:pos x="257" y="813"/>
                </a:cxn>
                <a:cxn ang="0">
                  <a:pos x="301" y="868"/>
                </a:cxn>
                <a:cxn ang="0">
                  <a:pos x="347" y="922"/>
                </a:cxn>
                <a:cxn ang="0">
                  <a:pos x="396" y="974"/>
                </a:cxn>
                <a:cxn ang="0">
                  <a:pos x="424" y="1000"/>
                </a:cxn>
                <a:cxn ang="0">
                  <a:pos x="451" y="1025"/>
                </a:cxn>
                <a:cxn ang="0">
                  <a:pos x="445" y="1031"/>
                </a:cxn>
              </a:cxnLst>
              <a:rect l="0" t="0" r="r" b="b"/>
              <a:pathLst>
                <a:path w="451" h="1031">
                  <a:moveTo>
                    <a:pt x="445" y="1031"/>
                  </a:moveTo>
                  <a:lnTo>
                    <a:pt x="418" y="1006"/>
                  </a:lnTo>
                  <a:lnTo>
                    <a:pt x="391" y="981"/>
                  </a:lnTo>
                  <a:lnTo>
                    <a:pt x="341" y="929"/>
                  </a:lnTo>
                  <a:lnTo>
                    <a:pt x="295" y="874"/>
                  </a:lnTo>
                  <a:lnTo>
                    <a:pt x="250" y="818"/>
                  </a:lnTo>
                  <a:lnTo>
                    <a:pt x="211" y="760"/>
                  </a:lnTo>
                  <a:lnTo>
                    <a:pt x="175" y="699"/>
                  </a:lnTo>
                  <a:lnTo>
                    <a:pt x="141" y="637"/>
                  </a:lnTo>
                  <a:lnTo>
                    <a:pt x="111" y="574"/>
                  </a:lnTo>
                  <a:lnTo>
                    <a:pt x="85" y="508"/>
                  </a:lnTo>
                  <a:lnTo>
                    <a:pt x="63" y="442"/>
                  </a:lnTo>
                  <a:lnTo>
                    <a:pt x="43" y="371"/>
                  </a:lnTo>
                  <a:lnTo>
                    <a:pt x="28" y="301"/>
                  </a:lnTo>
                  <a:lnTo>
                    <a:pt x="16" y="229"/>
                  </a:lnTo>
                  <a:lnTo>
                    <a:pt x="7" y="154"/>
                  </a:lnTo>
                  <a:lnTo>
                    <a:pt x="2" y="77"/>
                  </a:lnTo>
                  <a:lnTo>
                    <a:pt x="0" y="0"/>
                  </a:lnTo>
                  <a:lnTo>
                    <a:pt x="8" y="0"/>
                  </a:lnTo>
                  <a:lnTo>
                    <a:pt x="9" y="77"/>
                  </a:lnTo>
                  <a:lnTo>
                    <a:pt x="15" y="154"/>
                  </a:lnTo>
                  <a:lnTo>
                    <a:pt x="24" y="227"/>
                  </a:lnTo>
                  <a:lnTo>
                    <a:pt x="35" y="299"/>
                  </a:lnTo>
                  <a:lnTo>
                    <a:pt x="51" y="369"/>
                  </a:lnTo>
                  <a:lnTo>
                    <a:pt x="71" y="439"/>
                  </a:lnTo>
                  <a:lnTo>
                    <a:pt x="93" y="505"/>
                  </a:lnTo>
                  <a:lnTo>
                    <a:pt x="119" y="570"/>
                  </a:lnTo>
                  <a:lnTo>
                    <a:pt x="149" y="633"/>
                  </a:lnTo>
                  <a:lnTo>
                    <a:pt x="181" y="694"/>
                  </a:lnTo>
                  <a:lnTo>
                    <a:pt x="218" y="754"/>
                  </a:lnTo>
                  <a:lnTo>
                    <a:pt x="257" y="813"/>
                  </a:lnTo>
                  <a:lnTo>
                    <a:pt x="301" y="868"/>
                  </a:lnTo>
                  <a:lnTo>
                    <a:pt x="347" y="922"/>
                  </a:lnTo>
                  <a:lnTo>
                    <a:pt x="396" y="974"/>
                  </a:lnTo>
                  <a:lnTo>
                    <a:pt x="424" y="1000"/>
                  </a:lnTo>
                  <a:lnTo>
                    <a:pt x="451" y="1025"/>
                  </a:lnTo>
                  <a:lnTo>
                    <a:pt x="445" y="103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1" name="Freeform 195"/>
            <p:cNvSpPr>
              <a:spLocks/>
            </p:cNvSpPr>
            <p:nvPr userDrawn="1"/>
          </p:nvSpPr>
          <p:spPr bwMode="auto">
            <a:xfrm>
              <a:off x="332" y="4089"/>
              <a:ext cx="1" cy="0"/>
            </a:xfrm>
            <a:custGeom>
              <a:avLst/>
              <a:gdLst/>
              <a:ahLst/>
              <a:cxnLst>
                <a:cxn ang="0">
                  <a:pos x="0" y="6"/>
                </a:cxn>
                <a:cxn ang="0">
                  <a:pos x="6" y="0"/>
                </a:cxn>
                <a:cxn ang="0">
                  <a:pos x="0" y="6"/>
                </a:cxn>
              </a:cxnLst>
              <a:rect l="0" t="0" r="r" b="b"/>
              <a:pathLst>
                <a:path w="6" h="6">
                  <a:moveTo>
                    <a:pt x="0" y="6"/>
                  </a:moveTo>
                  <a:lnTo>
                    <a:pt x="6" y="0"/>
                  </a:lnTo>
                  <a:lnTo>
                    <a:pt x="0" y="6"/>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2" name="Freeform 196"/>
            <p:cNvSpPr>
              <a:spLocks/>
            </p:cNvSpPr>
            <p:nvPr userDrawn="1"/>
          </p:nvSpPr>
          <p:spPr bwMode="auto">
            <a:xfrm>
              <a:off x="268" y="3790"/>
              <a:ext cx="63" cy="151"/>
            </a:xfrm>
            <a:custGeom>
              <a:avLst/>
              <a:gdLst/>
              <a:ahLst/>
              <a:cxnLst>
                <a:cxn ang="0">
                  <a:pos x="0" y="1060"/>
                </a:cxn>
                <a:cxn ang="0">
                  <a:pos x="2" y="981"/>
                </a:cxn>
                <a:cxn ang="0">
                  <a:pos x="7" y="903"/>
                </a:cxn>
                <a:cxn ang="0">
                  <a:pos x="16" y="827"/>
                </a:cxn>
                <a:cxn ang="0">
                  <a:pos x="29" y="754"/>
                </a:cxn>
                <a:cxn ang="0">
                  <a:pos x="45" y="683"/>
                </a:cxn>
                <a:cxn ang="0">
                  <a:pos x="64" y="612"/>
                </a:cxn>
                <a:cxn ang="0">
                  <a:pos x="88" y="542"/>
                </a:cxn>
                <a:cxn ang="0">
                  <a:pos x="114" y="476"/>
                </a:cxn>
                <a:cxn ang="0">
                  <a:pos x="144" y="410"/>
                </a:cxn>
                <a:cxn ang="0">
                  <a:pos x="178" y="348"/>
                </a:cxn>
                <a:cxn ang="0">
                  <a:pos x="215" y="285"/>
                </a:cxn>
                <a:cxn ang="0">
                  <a:pos x="256" y="226"/>
                </a:cxn>
                <a:cxn ang="0">
                  <a:pos x="301" y="166"/>
                </a:cxn>
                <a:cxn ang="0">
                  <a:pos x="349" y="108"/>
                </a:cxn>
                <a:cxn ang="0">
                  <a:pos x="400" y="53"/>
                </a:cxn>
                <a:cxn ang="0">
                  <a:pos x="455" y="0"/>
                </a:cxn>
                <a:cxn ang="0">
                  <a:pos x="461" y="7"/>
                </a:cxn>
                <a:cxn ang="0">
                  <a:pos x="405" y="60"/>
                </a:cxn>
                <a:cxn ang="0">
                  <a:pos x="355" y="115"/>
                </a:cxn>
                <a:cxn ang="0">
                  <a:pos x="308" y="172"/>
                </a:cxn>
                <a:cxn ang="0">
                  <a:pos x="263" y="231"/>
                </a:cxn>
                <a:cxn ang="0">
                  <a:pos x="222" y="291"/>
                </a:cxn>
                <a:cxn ang="0">
                  <a:pos x="185" y="353"/>
                </a:cxn>
                <a:cxn ang="0">
                  <a:pos x="152" y="415"/>
                </a:cxn>
                <a:cxn ang="0">
                  <a:pos x="121" y="481"/>
                </a:cxn>
                <a:cxn ang="0">
                  <a:pos x="95" y="547"/>
                </a:cxn>
                <a:cxn ang="0">
                  <a:pos x="72" y="615"/>
                </a:cxn>
                <a:cxn ang="0">
                  <a:pos x="52" y="686"/>
                </a:cxn>
                <a:cxn ang="0">
                  <a:pos x="37" y="758"/>
                </a:cxn>
                <a:cxn ang="0">
                  <a:pos x="24" y="830"/>
                </a:cxn>
                <a:cxn ang="0">
                  <a:pos x="15" y="905"/>
                </a:cxn>
                <a:cxn ang="0">
                  <a:pos x="9" y="981"/>
                </a:cxn>
                <a:cxn ang="0">
                  <a:pos x="8" y="1060"/>
                </a:cxn>
                <a:cxn ang="0">
                  <a:pos x="0" y="1060"/>
                </a:cxn>
              </a:cxnLst>
              <a:rect l="0" t="0" r="r" b="b"/>
              <a:pathLst>
                <a:path w="461" h="1060">
                  <a:moveTo>
                    <a:pt x="0" y="1060"/>
                  </a:moveTo>
                  <a:lnTo>
                    <a:pt x="2" y="981"/>
                  </a:lnTo>
                  <a:lnTo>
                    <a:pt x="7" y="903"/>
                  </a:lnTo>
                  <a:lnTo>
                    <a:pt x="16" y="827"/>
                  </a:lnTo>
                  <a:lnTo>
                    <a:pt x="29" y="754"/>
                  </a:lnTo>
                  <a:lnTo>
                    <a:pt x="45" y="683"/>
                  </a:lnTo>
                  <a:lnTo>
                    <a:pt x="64" y="612"/>
                  </a:lnTo>
                  <a:lnTo>
                    <a:pt x="88" y="542"/>
                  </a:lnTo>
                  <a:lnTo>
                    <a:pt x="114" y="476"/>
                  </a:lnTo>
                  <a:lnTo>
                    <a:pt x="144" y="410"/>
                  </a:lnTo>
                  <a:lnTo>
                    <a:pt x="178" y="348"/>
                  </a:lnTo>
                  <a:lnTo>
                    <a:pt x="215" y="285"/>
                  </a:lnTo>
                  <a:lnTo>
                    <a:pt x="256" y="226"/>
                  </a:lnTo>
                  <a:lnTo>
                    <a:pt x="301" y="166"/>
                  </a:lnTo>
                  <a:lnTo>
                    <a:pt x="349" y="108"/>
                  </a:lnTo>
                  <a:lnTo>
                    <a:pt x="400" y="53"/>
                  </a:lnTo>
                  <a:lnTo>
                    <a:pt x="455" y="0"/>
                  </a:lnTo>
                  <a:lnTo>
                    <a:pt x="461" y="7"/>
                  </a:lnTo>
                  <a:lnTo>
                    <a:pt x="405" y="60"/>
                  </a:lnTo>
                  <a:lnTo>
                    <a:pt x="355" y="115"/>
                  </a:lnTo>
                  <a:lnTo>
                    <a:pt x="308" y="172"/>
                  </a:lnTo>
                  <a:lnTo>
                    <a:pt x="263" y="231"/>
                  </a:lnTo>
                  <a:lnTo>
                    <a:pt x="222" y="291"/>
                  </a:lnTo>
                  <a:lnTo>
                    <a:pt x="185" y="353"/>
                  </a:lnTo>
                  <a:lnTo>
                    <a:pt x="152" y="415"/>
                  </a:lnTo>
                  <a:lnTo>
                    <a:pt x="121" y="481"/>
                  </a:lnTo>
                  <a:lnTo>
                    <a:pt x="95" y="547"/>
                  </a:lnTo>
                  <a:lnTo>
                    <a:pt x="72" y="615"/>
                  </a:lnTo>
                  <a:lnTo>
                    <a:pt x="52" y="686"/>
                  </a:lnTo>
                  <a:lnTo>
                    <a:pt x="37" y="758"/>
                  </a:lnTo>
                  <a:lnTo>
                    <a:pt x="24" y="830"/>
                  </a:lnTo>
                  <a:lnTo>
                    <a:pt x="15" y="905"/>
                  </a:lnTo>
                  <a:lnTo>
                    <a:pt x="9" y="981"/>
                  </a:lnTo>
                  <a:lnTo>
                    <a:pt x="8" y="1060"/>
                  </a:lnTo>
                  <a:lnTo>
                    <a:pt x="0" y="106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3" name="Freeform 197"/>
            <p:cNvSpPr>
              <a:spLocks/>
            </p:cNvSpPr>
            <p:nvPr userDrawn="1"/>
          </p:nvSpPr>
          <p:spPr bwMode="auto">
            <a:xfrm>
              <a:off x="268" y="3941"/>
              <a:ext cx="1" cy="0"/>
            </a:xfrm>
            <a:custGeom>
              <a:avLst/>
              <a:gdLst/>
              <a:ahLst/>
              <a:cxnLst>
                <a:cxn ang="0">
                  <a:pos x="0" y="0"/>
                </a:cxn>
                <a:cxn ang="0">
                  <a:pos x="8" y="0"/>
                </a:cxn>
                <a:cxn ang="0">
                  <a:pos x="0" y="0"/>
                </a:cxn>
              </a:cxnLst>
              <a:rect l="0" t="0" r="r" b="b"/>
              <a:pathLst>
                <a:path w="8">
                  <a:moveTo>
                    <a:pt x="0" y="0"/>
                  </a:moveTo>
                  <a:lnTo>
                    <a:pt x="8" y="0"/>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4" name="Freeform 198"/>
            <p:cNvSpPr>
              <a:spLocks/>
            </p:cNvSpPr>
            <p:nvPr userDrawn="1"/>
          </p:nvSpPr>
          <p:spPr bwMode="auto">
            <a:xfrm>
              <a:off x="333" y="3764"/>
              <a:ext cx="38" cy="27"/>
            </a:xfrm>
            <a:custGeom>
              <a:avLst/>
              <a:gdLst/>
              <a:ahLst/>
              <a:cxnLst>
                <a:cxn ang="0">
                  <a:pos x="0" y="178"/>
                </a:cxn>
                <a:cxn ang="0">
                  <a:pos x="56" y="129"/>
                </a:cxn>
                <a:cxn ang="0">
                  <a:pos x="112" y="83"/>
                </a:cxn>
                <a:cxn ang="0">
                  <a:pos x="171" y="40"/>
                </a:cxn>
                <a:cxn ang="0">
                  <a:pos x="231" y="0"/>
                </a:cxn>
                <a:cxn ang="0">
                  <a:pos x="236" y="8"/>
                </a:cxn>
                <a:cxn ang="0">
                  <a:pos x="176" y="48"/>
                </a:cxn>
                <a:cxn ang="0">
                  <a:pos x="118" y="90"/>
                </a:cxn>
                <a:cxn ang="0">
                  <a:pos x="61" y="136"/>
                </a:cxn>
                <a:cxn ang="0">
                  <a:pos x="6" y="185"/>
                </a:cxn>
                <a:cxn ang="0">
                  <a:pos x="0" y="178"/>
                </a:cxn>
              </a:cxnLst>
              <a:rect l="0" t="0" r="r" b="b"/>
              <a:pathLst>
                <a:path w="236" h="185">
                  <a:moveTo>
                    <a:pt x="0" y="178"/>
                  </a:moveTo>
                  <a:lnTo>
                    <a:pt x="56" y="129"/>
                  </a:lnTo>
                  <a:lnTo>
                    <a:pt x="112" y="83"/>
                  </a:lnTo>
                  <a:lnTo>
                    <a:pt x="171" y="40"/>
                  </a:lnTo>
                  <a:lnTo>
                    <a:pt x="231" y="0"/>
                  </a:lnTo>
                  <a:lnTo>
                    <a:pt x="236" y="8"/>
                  </a:lnTo>
                  <a:lnTo>
                    <a:pt x="176" y="48"/>
                  </a:lnTo>
                  <a:lnTo>
                    <a:pt x="118" y="90"/>
                  </a:lnTo>
                  <a:lnTo>
                    <a:pt x="61" y="136"/>
                  </a:lnTo>
                  <a:lnTo>
                    <a:pt x="6" y="185"/>
                  </a:lnTo>
                  <a:lnTo>
                    <a:pt x="0" y="178"/>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5" name="Freeform 199"/>
            <p:cNvSpPr>
              <a:spLocks/>
            </p:cNvSpPr>
            <p:nvPr userDrawn="1"/>
          </p:nvSpPr>
          <p:spPr bwMode="auto">
            <a:xfrm>
              <a:off x="333" y="3790"/>
              <a:ext cx="1" cy="0"/>
            </a:xfrm>
            <a:custGeom>
              <a:avLst/>
              <a:gdLst/>
              <a:ahLst/>
              <a:cxnLst>
                <a:cxn ang="0">
                  <a:pos x="0" y="0"/>
                </a:cxn>
                <a:cxn ang="0">
                  <a:pos x="6" y="7"/>
                </a:cxn>
                <a:cxn ang="0">
                  <a:pos x="0" y="0"/>
                </a:cxn>
              </a:cxnLst>
              <a:rect l="0" t="0" r="r" b="b"/>
              <a:pathLst>
                <a:path w="6" h="7">
                  <a:moveTo>
                    <a:pt x="0" y="0"/>
                  </a:moveTo>
                  <a:lnTo>
                    <a:pt x="6" y="7"/>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6" name="Freeform 200"/>
            <p:cNvSpPr>
              <a:spLocks/>
            </p:cNvSpPr>
            <p:nvPr userDrawn="1"/>
          </p:nvSpPr>
          <p:spPr bwMode="auto">
            <a:xfrm>
              <a:off x="366" y="3764"/>
              <a:ext cx="13" cy="14"/>
            </a:xfrm>
            <a:custGeom>
              <a:avLst/>
              <a:gdLst/>
              <a:ahLst/>
              <a:cxnLst>
                <a:cxn ang="0">
                  <a:pos x="5" y="0"/>
                </a:cxn>
                <a:cxn ang="0">
                  <a:pos x="35" y="22"/>
                </a:cxn>
                <a:cxn ang="0">
                  <a:pos x="62" y="43"/>
                </a:cxn>
                <a:cxn ang="0">
                  <a:pos x="88" y="67"/>
                </a:cxn>
                <a:cxn ang="0">
                  <a:pos x="83" y="74"/>
                </a:cxn>
                <a:cxn ang="0">
                  <a:pos x="57" y="50"/>
                </a:cxn>
                <a:cxn ang="0">
                  <a:pos x="30" y="29"/>
                </a:cxn>
                <a:cxn ang="0">
                  <a:pos x="0" y="8"/>
                </a:cxn>
                <a:cxn ang="0">
                  <a:pos x="5" y="0"/>
                </a:cxn>
              </a:cxnLst>
              <a:rect l="0" t="0" r="r" b="b"/>
              <a:pathLst>
                <a:path w="88" h="74">
                  <a:moveTo>
                    <a:pt x="5" y="0"/>
                  </a:moveTo>
                  <a:lnTo>
                    <a:pt x="35" y="22"/>
                  </a:lnTo>
                  <a:lnTo>
                    <a:pt x="62" y="43"/>
                  </a:lnTo>
                  <a:lnTo>
                    <a:pt x="88" y="67"/>
                  </a:lnTo>
                  <a:lnTo>
                    <a:pt x="83" y="74"/>
                  </a:lnTo>
                  <a:lnTo>
                    <a:pt x="57" y="50"/>
                  </a:lnTo>
                  <a:lnTo>
                    <a:pt x="30" y="29"/>
                  </a:lnTo>
                  <a:lnTo>
                    <a:pt x="0" y="8"/>
                  </a:lnTo>
                  <a:lnTo>
                    <a:pt x="5"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7" name="Freeform 201"/>
            <p:cNvSpPr>
              <a:spLocks/>
            </p:cNvSpPr>
            <p:nvPr userDrawn="1"/>
          </p:nvSpPr>
          <p:spPr bwMode="auto">
            <a:xfrm>
              <a:off x="366" y="3764"/>
              <a:ext cx="1" cy="1"/>
            </a:xfrm>
            <a:custGeom>
              <a:avLst/>
              <a:gdLst/>
              <a:ahLst/>
              <a:cxnLst>
                <a:cxn ang="0">
                  <a:pos x="0" y="1"/>
                </a:cxn>
                <a:cxn ang="0">
                  <a:pos x="2" y="0"/>
                </a:cxn>
                <a:cxn ang="0">
                  <a:pos x="5" y="1"/>
                </a:cxn>
                <a:cxn ang="0">
                  <a:pos x="0" y="9"/>
                </a:cxn>
                <a:cxn ang="0">
                  <a:pos x="5" y="9"/>
                </a:cxn>
                <a:cxn ang="0">
                  <a:pos x="0" y="1"/>
                </a:cxn>
              </a:cxnLst>
              <a:rect l="0" t="0" r="r" b="b"/>
              <a:pathLst>
                <a:path w="5" h="9">
                  <a:moveTo>
                    <a:pt x="0" y="1"/>
                  </a:moveTo>
                  <a:lnTo>
                    <a:pt x="2" y="0"/>
                  </a:lnTo>
                  <a:lnTo>
                    <a:pt x="5" y="1"/>
                  </a:lnTo>
                  <a:lnTo>
                    <a:pt x="0" y="9"/>
                  </a:lnTo>
                  <a:lnTo>
                    <a:pt x="5" y="9"/>
                  </a:lnTo>
                  <a:lnTo>
                    <a:pt x="0"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8" name="Freeform 202"/>
            <p:cNvSpPr>
              <a:spLocks/>
            </p:cNvSpPr>
            <p:nvPr userDrawn="1"/>
          </p:nvSpPr>
          <p:spPr bwMode="auto">
            <a:xfrm>
              <a:off x="378" y="3774"/>
              <a:ext cx="12" cy="13"/>
            </a:xfrm>
            <a:custGeom>
              <a:avLst/>
              <a:gdLst/>
              <a:ahLst/>
              <a:cxnLst>
                <a:cxn ang="0">
                  <a:pos x="6" y="0"/>
                </a:cxn>
                <a:cxn ang="0">
                  <a:pos x="28" y="27"/>
                </a:cxn>
                <a:cxn ang="0">
                  <a:pos x="49" y="56"/>
                </a:cxn>
                <a:cxn ang="0">
                  <a:pos x="71" y="88"/>
                </a:cxn>
                <a:cxn ang="0">
                  <a:pos x="63" y="93"/>
                </a:cxn>
                <a:cxn ang="0">
                  <a:pos x="42" y="61"/>
                </a:cxn>
                <a:cxn ang="0">
                  <a:pos x="21" y="32"/>
                </a:cxn>
                <a:cxn ang="0">
                  <a:pos x="0" y="6"/>
                </a:cxn>
                <a:cxn ang="0">
                  <a:pos x="6" y="0"/>
                </a:cxn>
              </a:cxnLst>
              <a:rect l="0" t="0" r="r" b="b"/>
              <a:pathLst>
                <a:path w="71" h="93">
                  <a:moveTo>
                    <a:pt x="6" y="0"/>
                  </a:moveTo>
                  <a:lnTo>
                    <a:pt x="28" y="27"/>
                  </a:lnTo>
                  <a:lnTo>
                    <a:pt x="49" y="56"/>
                  </a:lnTo>
                  <a:lnTo>
                    <a:pt x="71" y="88"/>
                  </a:lnTo>
                  <a:lnTo>
                    <a:pt x="63" y="93"/>
                  </a:lnTo>
                  <a:lnTo>
                    <a:pt x="42" y="61"/>
                  </a:lnTo>
                  <a:lnTo>
                    <a:pt x="21" y="32"/>
                  </a:lnTo>
                  <a:lnTo>
                    <a:pt x="0" y="6"/>
                  </a:lnTo>
                  <a:lnTo>
                    <a:pt x="6"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19" name="Freeform 203"/>
            <p:cNvSpPr>
              <a:spLocks/>
            </p:cNvSpPr>
            <p:nvPr userDrawn="1"/>
          </p:nvSpPr>
          <p:spPr bwMode="auto">
            <a:xfrm>
              <a:off x="378" y="3774"/>
              <a:ext cx="1" cy="1"/>
            </a:xfrm>
            <a:custGeom>
              <a:avLst/>
              <a:gdLst/>
              <a:ahLst/>
              <a:cxnLst>
                <a:cxn ang="0">
                  <a:pos x="5" y="0"/>
                </a:cxn>
                <a:cxn ang="0">
                  <a:pos x="6" y="1"/>
                </a:cxn>
                <a:cxn ang="0">
                  <a:pos x="0" y="7"/>
                </a:cxn>
                <a:cxn ang="0">
                  <a:pos x="5" y="0"/>
                </a:cxn>
              </a:cxnLst>
              <a:rect l="0" t="0" r="r" b="b"/>
              <a:pathLst>
                <a:path w="6" h="7">
                  <a:moveTo>
                    <a:pt x="5" y="0"/>
                  </a:moveTo>
                  <a:lnTo>
                    <a:pt x="6" y="1"/>
                  </a:lnTo>
                  <a:lnTo>
                    <a:pt x="0" y="7"/>
                  </a:lnTo>
                  <a:lnTo>
                    <a:pt x="5"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20" name="Freeform 204"/>
            <p:cNvSpPr>
              <a:spLocks/>
            </p:cNvSpPr>
            <p:nvPr userDrawn="1"/>
          </p:nvSpPr>
          <p:spPr bwMode="auto">
            <a:xfrm>
              <a:off x="375" y="3787"/>
              <a:ext cx="15" cy="13"/>
            </a:xfrm>
            <a:custGeom>
              <a:avLst/>
              <a:gdLst/>
              <a:ahLst/>
              <a:cxnLst>
                <a:cxn ang="0">
                  <a:pos x="92" y="7"/>
                </a:cxn>
                <a:cxn ang="0">
                  <a:pos x="49" y="49"/>
                </a:cxn>
                <a:cxn ang="0">
                  <a:pos x="7" y="92"/>
                </a:cxn>
                <a:cxn ang="0">
                  <a:pos x="0" y="87"/>
                </a:cxn>
                <a:cxn ang="0">
                  <a:pos x="42" y="43"/>
                </a:cxn>
                <a:cxn ang="0">
                  <a:pos x="86" y="0"/>
                </a:cxn>
                <a:cxn ang="0">
                  <a:pos x="92" y="7"/>
                </a:cxn>
              </a:cxnLst>
              <a:rect l="0" t="0" r="r" b="b"/>
              <a:pathLst>
                <a:path w="92" h="92">
                  <a:moveTo>
                    <a:pt x="92" y="7"/>
                  </a:moveTo>
                  <a:lnTo>
                    <a:pt x="49" y="49"/>
                  </a:lnTo>
                  <a:lnTo>
                    <a:pt x="7" y="92"/>
                  </a:lnTo>
                  <a:lnTo>
                    <a:pt x="0" y="87"/>
                  </a:lnTo>
                  <a:lnTo>
                    <a:pt x="42" y="43"/>
                  </a:lnTo>
                  <a:lnTo>
                    <a:pt x="86" y="0"/>
                  </a:lnTo>
                  <a:lnTo>
                    <a:pt x="92" y="7"/>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21" name="Freeform 205"/>
            <p:cNvSpPr>
              <a:spLocks/>
            </p:cNvSpPr>
            <p:nvPr userDrawn="1"/>
          </p:nvSpPr>
          <p:spPr bwMode="auto">
            <a:xfrm>
              <a:off x="387" y="3787"/>
              <a:ext cx="1" cy="0"/>
            </a:xfrm>
            <a:custGeom>
              <a:avLst/>
              <a:gdLst/>
              <a:ahLst/>
              <a:cxnLst>
                <a:cxn ang="0">
                  <a:pos x="8" y="1"/>
                </a:cxn>
                <a:cxn ang="0">
                  <a:pos x="10" y="5"/>
                </a:cxn>
                <a:cxn ang="0">
                  <a:pos x="7" y="7"/>
                </a:cxn>
                <a:cxn ang="0">
                  <a:pos x="1" y="0"/>
                </a:cxn>
                <a:cxn ang="0">
                  <a:pos x="0" y="6"/>
                </a:cxn>
                <a:cxn ang="0">
                  <a:pos x="8" y="1"/>
                </a:cxn>
              </a:cxnLst>
              <a:rect l="0" t="0" r="r" b="b"/>
              <a:pathLst>
                <a:path w="10" h="7">
                  <a:moveTo>
                    <a:pt x="8" y="1"/>
                  </a:moveTo>
                  <a:lnTo>
                    <a:pt x="10" y="5"/>
                  </a:lnTo>
                  <a:lnTo>
                    <a:pt x="7" y="7"/>
                  </a:lnTo>
                  <a:lnTo>
                    <a:pt x="1" y="0"/>
                  </a:lnTo>
                  <a:lnTo>
                    <a:pt x="0" y="6"/>
                  </a:lnTo>
                  <a:lnTo>
                    <a:pt x="8" y="1"/>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22" name="Freeform 206"/>
            <p:cNvSpPr>
              <a:spLocks/>
            </p:cNvSpPr>
            <p:nvPr userDrawn="1"/>
          </p:nvSpPr>
          <p:spPr bwMode="auto">
            <a:xfrm>
              <a:off x="328" y="3799"/>
              <a:ext cx="42" cy="132"/>
            </a:xfrm>
            <a:custGeom>
              <a:avLst/>
              <a:gdLst/>
              <a:ahLst/>
              <a:cxnLst>
                <a:cxn ang="0">
                  <a:pos x="333" y="5"/>
                </a:cxn>
                <a:cxn ang="0">
                  <a:pos x="293" y="52"/>
                </a:cxn>
                <a:cxn ang="0">
                  <a:pos x="257" y="99"/>
                </a:cxn>
                <a:cxn ang="0">
                  <a:pos x="239" y="122"/>
                </a:cxn>
                <a:cxn ang="0">
                  <a:pos x="222" y="147"/>
                </a:cxn>
                <a:cxn ang="0">
                  <a:pos x="190" y="197"/>
                </a:cxn>
                <a:cxn ang="0">
                  <a:pos x="161" y="249"/>
                </a:cxn>
                <a:cxn ang="0">
                  <a:pos x="135" y="303"/>
                </a:cxn>
                <a:cxn ang="0">
                  <a:pos x="110" y="358"/>
                </a:cxn>
                <a:cxn ang="0">
                  <a:pos x="90" y="413"/>
                </a:cxn>
                <a:cxn ang="0">
                  <a:pos x="72" y="472"/>
                </a:cxn>
                <a:cxn ang="0">
                  <a:pos x="55" y="531"/>
                </a:cxn>
                <a:cxn ang="0">
                  <a:pos x="41" y="592"/>
                </a:cxn>
                <a:cxn ang="0">
                  <a:pos x="29" y="655"/>
                </a:cxn>
                <a:cxn ang="0">
                  <a:pos x="21" y="720"/>
                </a:cxn>
                <a:cxn ang="0">
                  <a:pos x="14" y="786"/>
                </a:cxn>
                <a:cxn ang="0">
                  <a:pos x="12" y="820"/>
                </a:cxn>
                <a:cxn ang="0">
                  <a:pos x="10" y="855"/>
                </a:cxn>
                <a:cxn ang="0">
                  <a:pos x="9" y="923"/>
                </a:cxn>
                <a:cxn ang="0">
                  <a:pos x="0" y="923"/>
                </a:cxn>
                <a:cxn ang="0">
                  <a:pos x="1" y="855"/>
                </a:cxn>
                <a:cxn ang="0">
                  <a:pos x="3" y="820"/>
                </a:cxn>
                <a:cxn ang="0">
                  <a:pos x="5" y="786"/>
                </a:cxn>
                <a:cxn ang="0">
                  <a:pos x="12" y="720"/>
                </a:cxn>
                <a:cxn ang="0">
                  <a:pos x="20" y="654"/>
                </a:cxn>
                <a:cxn ang="0">
                  <a:pos x="32" y="591"/>
                </a:cxn>
                <a:cxn ang="0">
                  <a:pos x="46" y="530"/>
                </a:cxn>
                <a:cxn ang="0">
                  <a:pos x="63" y="469"/>
                </a:cxn>
                <a:cxn ang="0">
                  <a:pos x="81" y="411"/>
                </a:cxn>
                <a:cxn ang="0">
                  <a:pos x="102" y="353"/>
                </a:cxn>
                <a:cxn ang="0">
                  <a:pos x="127" y="298"/>
                </a:cxn>
                <a:cxn ang="0">
                  <a:pos x="153" y="245"/>
                </a:cxn>
                <a:cxn ang="0">
                  <a:pos x="182" y="192"/>
                </a:cxn>
                <a:cxn ang="0">
                  <a:pos x="214" y="142"/>
                </a:cxn>
                <a:cxn ang="0">
                  <a:pos x="231" y="117"/>
                </a:cxn>
                <a:cxn ang="0">
                  <a:pos x="250" y="93"/>
                </a:cxn>
                <a:cxn ang="0">
                  <a:pos x="287" y="46"/>
                </a:cxn>
                <a:cxn ang="0">
                  <a:pos x="326" y="0"/>
                </a:cxn>
                <a:cxn ang="0">
                  <a:pos x="333" y="5"/>
                </a:cxn>
              </a:cxnLst>
              <a:rect l="0" t="0" r="r" b="b"/>
              <a:pathLst>
                <a:path w="333" h="923">
                  <a:moveTo>
                    <a:pt x="333" y="5"/>
                  </a:moveTo>
                  <a:lnTo>
                    <a:pt x="293" y="52"/>
                  </a:lnTo>
                  <a:lnTo>
                    <a:pt x="257" y="99"/>
                  </a:lnTo>
                  <a:lnTo>
                    <a:pt x="239" y="122"/>
                  </a:lnTo>
                  <a:lnTo>
                    <a:pt x="222" y="147"/>
                  </a:lnTo>
                  <a:lnTo>
                    <a:pt x="190" y="197"/>
                  </a:lnTo>
                  <a:lnTo>
                    <a:pt x="161" y="249"/>
                  </a:lnTo>
                  <a:lnTo>
                    <a:pt x="135" y="303"/>
                  </a:lnTo>
                  <a:lnTo>
                    <a:pt x="110" y="358"/>
                  </a:lnTo>
                  <a:lnTo>
                    <a:pt x="90" y="413"/>
                  </a:lnTo>
                  <a:lnTo>
                    <a:pt x="72" y="472"/>
                  </a:lnTo>
                  <a:lnTo>
                    <a:pt x="55" y="531"/>
                  </a:lnTo>
                  <a:lnTo>
                    <a:pt x="41" y="592"/>
                  </a:lnTo>
                  <a:lnTo>
                    <a:pt x="29" y="655"/>
                  </a:lnTo>
                  <a:lnTo>
                    <a:pt x="21" y="720"/>
                  </a:lnTo>
                  <a:lnTo>
                    <a:pt x="14" y="786"/>
                  </a:lnTo>
                  <a:lnTo>
                    <a:pt x="12" y="820"/>
                  </a:lnTo>
                  <a:lnTo>
                    <a:pt x="10" y="855"/>
                  </a:lnTo>
                  <a:lnTo>
                    <a:pt x="9" y="923"/>
                  </a:lnTo>
                  <a:lnTo>
                    <a:pt x="0" y="923"/>
                  </a:lnTo>
                  <a:lnTo>
                    <a:pt x="1" y="855"/>
                  </a:lnTo>
                  <a:lnTo>
                    <a:pt x="3" y="820"/>
                  </a:lnTo>
                  <a:lnTo>
                    <a:pt x="5" y="786"/>
                  </a:lnTo>
                  <a:lnTo>
                    <a:pt x="12" y="720"/>
                  </a:lnTo>
                  <a:lnTo>
                    <a:pt x="20" y="654"/>
                  </a:lnTo>
                  <a:lnTo>
                    <a:pt x="32" y="591"/>
                  </a:lnTo>
                  <a:lnTo>
                    <a:pt x="46" y="530"/>
                  </a:lnTo>
                  <a:lnTo>
                    <a:pt x="63" y="469"/>
                  </a:lnTo>
                  <a:lnTo>
                    <a:pt x="81" y="411"/>
                  </a:lnTo>
                  <a:lnTo>
                    <a:pt x="102" y="353"/>
                  </a:lnTo>
                  <a:lnTo>
                    <a:pt x="127" y="298"/>
                  </a:lnTo>
                  <a:lnTo>
                    <a:pt x="153" y="245"/>
                  </a:lnTo>
                  <a:lnTo>
                    <a:pt x="182" y="192"/>
                  </a:lnTo>
                  <a:lnTo>
                    <a:pt x="214" y="142"/>
                  </a:lnTo>
                  <a:lnTo>
                    <a:pt x="231" y="117"/>
                  </a:lnTo>
                  <a:lnTo>
                    <a:pt x="250" y="93"/>
                  </a:lnTo>
                  <a:lnTo>
                    <a:pt x="287" y="46"/>
                  </a:lnTo>
                  <a:lnTo>
                    <a:pt x="326" y="0"/>
                  </a:lnTo>
                  <a:lnTo>
                    <a:pt x="333" y="5"/>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sp>
          <p:nvSpPr>
            <p:cNvPr id="9423" name="Freeform 207"/>
            <p:cNvSpPr>
              <a:spLocks/>
            </p:cNvSpPr>
            <p:nvPr userDrawn="1"/>
          </p:nvSpPr>
          <p:spPr bwMode="auto">
            <a:xfrm>
              <a:off x="375" y="3799"/>
              <a:ext cx="1" cy="0"/>
            </a:xfrm>
            <a:custGeom>
              <a:avLst/>
              <a:gdLst/>
              <a:ahLst/>
              <a:cxnLst>
                <a:cxn ang="0">
                  <a:pos x="0" y="0"/>
                </a:cxn>
                <a:cxn ang="0">
                  <a:pos x="7" y="5"/>
                </a:cxn>
                <a:cxn ang="0">
                  <a:pos x="0" y="0"/>
                </a:cxn>
              </a:cxnLst>
              <a:rect l="0" t="0" r="r" b="b"/>
              <a:pathLst>
                <a:path w="7" h="5">
                  <a:moveTo>
                    <a:pt x="0" y="0"/>
                  </a:moveTo>
                  <a:lnTo>
                    <a:pt x="7" y="5"/>
                  </a:lnTo>
                  <a:lnTo>
                    <a:pt x="0" y="0"/>
                  </a:lnTo>
                  <a:close/>
                </a:path>
              </a:pathLst>
            </a:custGeom>
            <a:solidFill>
              <a:srgbClr val="660066"/>
            </a:solidFill>
            <a:ln w="9525">
              <a:noFill/>
              <a:round/>
              <a:headEnd/>
              <a:tailEnd/>
            </a:ln>
          </p:spPr>
          <p:txBody>
            <a:bodyPr/>
            <a:lstStyle/>
            <a:p>
              <a:pPr fontAlgn="base">
                <a:spcBef>
                  <a:spcPct val="0"/>
                </a:spcBef>
                <a:spcAft>
                  <a:spcPct val="0"/>
                </a:spcAft>
                <a:defRPr/>
              </a:pPr>
              <a:endParaRPr lang="en-US" sz="1600">
                <a:solidFill>
                  <a:srgbClr val="000000"/>
                </a:solidFill>
              </a:endParaRPr>
            </a:p>
          </p:txBody>
        </p:sp>
      </p:grpSp>
      <p:sp>
        <p:nvSpPr>
          <p:cNvPr id="9424" name="Line 208"/>
          <p:cNvSpPr>
            <a:spLocks noChangeShapeType="1"/>
          </p:cNvSpPr>
          <p:nvPr/>
        </p:nvSpPr>
        <p:spPr bwMode="auto">
          <a:xfrm>
            <a:off x="457200" y="1524000"/>
            <a:ext cx="8229600" cy="0"/>
          </a:xfrm>
          <a:prstGeom prst="line">
            <a:avLst/>
          </a:prstGeom>
          <a:noFill/>
          <a:ln w="38100">
            <a:solidFill>
              <a:srgbClr val="800080"/>
            </a:solidFill>
            <a:round/>
            <a:headEnd/>
            <a:tailEnd/>
          </a:ln>
          <a:effectLst/>
        </p:spPr>
        <p:txBody>
          <a:bodyPr/>
          <a:lstStyle/>
          <a:p>
            <a:pPr fontAlgn="base">
              <a:spcBef>
                <a:spcPct val="0"/>
              </a:spcBef>
              <a:spcAft>
                <a:spcPct val="0"/>
              </a:spcAft>
              <a:defRPr/>
            </a:pPr>
            <a:endParaRPr lang="en-US" sz="1600">
              <a:solidFill>
                <a:srgbClr val="000000"/>
              </a:solidFill>
            </a:endParaRPr>
          </a:p>
        </p:txBody>
      </p:sp>
    </p:spTree>
    <p:extLst>
      <p:ext uri="{BB962C8B-B14F-4D97-AF65-F5344CB8AC3E}">
        <p14:creationId xmlns:p14="http://schemas.microsoft.com/office/powerpoint/2010/main" val="147163619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bwMode="auto">
          <a:xfrm>
            <a:off x="457200" y="274638"/>
            <a:ext cx="8229600" cy="10207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20163" name="Rectangle 3"/>
          <p:cNvSpPr>
            <a:spLocks noGrp="1" noChangeArrowheads="1"/>
          </p:cNvSpPr>
          <p:nvPr>
            <p:ph type="body" idx="1"/>
          </p:nvPr>
        </p:nvSpPr>
        <p:spPr bwMode="auto">
          <a:xfrm>
            <a:off x="457200" y="1600200"/>
            <a:ext cx="8229600" cy="429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pic>
        <p:nvPicPr>
          <p:cNvPr id="220164" name="Picture 4" descr="IHI_LogoColor"/>
          <p:cNvPicPr>
            <a:picLocks noChangeAspect="1" noChangeArrowheads="1"/>
          </p:cNvPicPr>
          <p:nvPr/>
        </p:nvPicPr>
        <p:blipFill>
          <a:blip r:embed="rId14" cstate="print"/>
          <a:srcRect/>
          <a:stretch>
            <a:fillRect/>
          </a:stretch>
        </p:blipFill>
        <p:spPr bwMode="auto">
          <a:xfrm>
            <a:off x="7239000" y="6019800"/>
            <a:ext cx="1676400" cy="658813"/>
          </a:xfrm>
          <a:prstGeom prst="rect">
            <a:avLst/>
          </a:prstGeom>
          <a:noFill/>
        </p:spPr>
      </p:pic>
      <p:sp>
        <p:nvSpPr>
          <p:cNvPr id="220165" name="Rectangle 5"/>
          <p:cNvSpPr>
            <a:spLocks noChangeArrowheads="1"/>
          </p:cNvSpPr>
          <p:nvPr/>
        </p:nvSpPr>
        <p:spPr bwMode="auto">
          <a:xfrm>
            <a:off x="228600" y="1249363"/>
            <a:ext cx="8720138" cy="46037"/>
          </a:xfrm>
          <a:prstGeom prst="rect">
            <a:avLst/>
          </a:prstGeom>
          <a:gradFill rotWithShape="1">
            <a:gsLst>
              <a:gs pos="0">
                <a:srgbClr val="000099"/>
              </a:gs>
              <a:gs pos="100000">
                <a:srgbClr val="226A55"/>
              </a:gs>
            </a:gsLst>
            <a:lin ang="0" scaled="1"/>
          </a:gradFill>
          <a:ln w="9525">
            <a:solidFill>
              <a:schemeClr val="accent2"/>
            </a:solidFill>
            <a:miter lim="800000"/>
            <a:headEnd/>
            <a:tailEnd/>
          </a:ln>
          <a:effectLst/>
        </p:spPr>
        <p:txBody>
          <a:bodyPr wrap="none" anchor="ctr"/>
          <a:lstStyle/>
          <a:p>
            <a:pPr fontAlgn="base">
              <a:spcBef>
                <a:spcPct val="0"/>
              </a:spcBef>
              <a:spcAft>
                <a:spcPct val="0"/>
              </a:spcAft>
            </a:pPr>
            <a:endParaRPr lang="en-US">
              <a:solidFill>
                <a:srgbClr val="000000"/>
              </a:solidFill>
            </a:endParaRPr>
          </a:p>
        </p:txBody>
      </p:sp>
      <p:sp>
        <p:nvSpPr>
          <p:cNvPr id="220166" name="Rectangle 6"/>
          <p:cNvSpPr>
            <a:spLocks noGrp="1" noChangeArrowheads="1"/>
          </p:cNvSpPr>
          <p:nvPr>
            <p:ph type="ftr" sz="quarter" idx="3"/>
          </p:nvPr>
        </p:nvSpPr>
        <p:spPr bwMode="auto">
          <a:xfrm>
            <a:off x="1600200" y="615315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a:solidFill>
                <a:srgbClr val="000000"/>
              </a:solidFill>
            </a:endParaRPr>
          </a:p>
          <a:p>
            <a:pPr fontAlgn="base">
              <a:spcBef>
                <a:spcPct val="0"/>
              </a:spcBef>
              <a:spcAft>
                <a:spcPct val="0"/>
              </a:spcAft>
            </a:pPr>
            <a:endParaRPr lang="en-US">
              <a:solidFill>
                <a:srgbClr val="000000"/>
              </a:solidFill>
            </a:endParaRPr>
          </a:p>
        </p:txBody>
      </p:sp>
      <p:sp>
        <p:nvSpPr>
          <p:cNvPr id="220167" name="Rectangle 7"/>
          <p:cNvSpPr>
            <a:spLocks noGrp="1" noChangeArrowheads="1"/>
          </p:cNvSpPr>
          <p:nvPr>
            <p:ph type="sldNum" sz="quarter" idx="4"/>
          </p:nvPr>
        </p:nvSpPr>
        <p:spPr bwMode="auto">
          <a:xfrm>
            <a:off x="457200" y="6151563"/>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solidFill>
                <a:srgbClr val="000000"/>
              </a:solidFill>
            </a:endParaRPr>
          </a:p>
          <a:p>
            <a:pPr fontAlgn="base">
              <a:spcBef>
                <a:spcPct val="0"/>
              </a:spcBef>
              <a:spcAft>
                <a:spcPct val="0"/>
              </a:spcAft>
            </a:pPr>
            <a:fld id="{9424BB0D-6680-4481-9597-8D80EFEB3C0A}" type="slidenum">
              <a:rPr lang="en-US">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288475895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hf sldNum="0" hdr="0" dt="0"/>
  <p:txStyles>
    <p:titleStyle>
      <a:lvl1pPr algn="ctr" rtl="0" fontAlgn="base">
        <a:spcBef>
          <a:spcPct val="0"/>
        </a:spcBef>
        <a:spcAft>
          <a:spcPct val="0"/>
        </a:spcAft>
        <a:defRPr sz="4400">
          <a:solidFill>
            <a:srgbClr val="000099"/>
          </a:solidFill>
          <a:latin typeface="+mj-lt"/>
          <a:ea typeface="+mj-ea"/>
          <a:cs typeface="+mj-cs"/>
        </a:defRPr>
      </a:lvl1pPr>
      <a:lvl2pPr algn="ctr" rtl="0" fontAlgn="base">
        <a:spcBef>
          <a:spcPct val="0"/>
        </a:spcBef>
        <a:spcAft>
          <a:spcPct val="0"/>
        </a:spcAft>
        <a:defRPr sz="4400">
          <a:solidFill>
            <a:srgbClr val="000099"/>
          </a:solidFill>
          <a:latin typeface="Arial" pitchFamily="34" charset="0"/>
        </a:defRPr>
      </a:lvl2pPr>
      <a:lvl3pPr algn="ctr" rtl="0" fontAlgn="base">
        <a:spcBef>
          <a:spcPct val="0"/>
        </a:spcBef>
        <a:spcAft>
          <a:spcPct val="0"/>
        </a:spcAft>
        <a:defRPr sz="4400">
          <a:solidFill>
            <a:srgbClr val="000099"/>
          </a:solidFill>
          <a:latin typeface="Arial" pitchFamily="34" charset="0"/>
        </a:defRPr>
      </a:lvl3pPr>
      <a:lvl4pPr algn="ctr" rtl="0" fontAlgn="base">
        <a:spcBef>
          <a:spcPct val="0"/>
        </a:spcBef>
        <a:spcAft>
          <a:spcPct val="0"/>
        </a:spcAft>
        <a:defRPr sz="4400">
          <a:solidFill>
            <a:srgbClr val="000099"/>
          </a:solidFill>
          <a:latin typeface="Arial" pitchFamily="34" charset="0"/>
        </a:defRPr>
      </a:lvl4pPr>
      <a:lvl5pPr algn="ctr" rtl="0" fontAlgn="base">
        <a:spcBef>
          <a:spcPct val="0"/>
        </a:spcBef>
        <a:spcAft>
          <a:spcPct val="0"/>
        </a:spcAft>
        <a:defRPr sz="4400">
          <a:solidFill>
            <a:srgbClr val="000099"/>
          </a:solidFill>
          <a:latin typeface="Arial" pitchFamily="34" charset="0"/>
        </a:defRPr>
      </a:lvl5pPr>
      <a:lvl6pPr marL="457200" algn="ctr" rtl="0" fontAlgn="base">
        <a:spcBef>
          <a:spcPct val="0"/>
        </a:spcBef>
        <a:spcAft>
          <a:spcPct val="0"/>
        </a:spcAft>
        <a:defRPr sz="4400">
          <a:solidFill>
            <a:srgbClr val="000099"/>
          </a:solidFill>
          <a:latin typeface="Arial" pitchFamily="34" charset="0"/>
        </a:defRPr>
      </a:lvl6pPr>
      <a:lvl7pPr marL="914400" algn="ctr" rtl="0" fontAlgn="base">
        <a:spcBef>
          <a:spcPct val="0"/>
        </a:spcBef>
        <a:spcAft>
          <a:spcPct val="0"/>
        </a:spcAft>
        <a:defRPr sz="4400">
          <a:solidFill>
            <a:srgbClr val="000099"/>
          </a:solidFill>
          <a:latin typeface="Arial" pitchFamily="34" charset="0"/>
        </a:defRPr>
      </a:lvl7pPr>
      <a:lvl8pPr marL="1371600" algn="ctr" rtl="0" fontAlgn="base">
        <a:spcBef>
          <a:spcPct val="0"/>
        </a:spcBef>
        <a:spcAft>
          <a:spcPct val="0"/>
        </a:spcAft>
        <a:defRPr sz="4400">
          <a:solidFill>
            <a:srgbClr val="000099"/>
          </a:solidFill>
          <a:latin typeface="Arial" pitchFamily="34" charset="0"/>
        </a:defRPr>
      </a:lvl8pPr>
      <a:lvl9pPr marL="1828800" algn="ctr" rtl="0" fontAlgn="base">
        <a:spcBef>
          <a:spcPct val="0"/>
        </a:spcBef>
        <a:spcAft>
          <a:spcPct val="0"/>
        </a:spcAft>
        <a:defRPr sz="4400">
          <a:solidFill>
            <a:srgbClr val="000099"/>
          </a:solidFill>
          <a:latin typeface="Arial" pitchFamily="34" charset="0"/>
        </a:defRPr>
      </a:lvl9pPr>
    </p:titleStyle>
    <p:bodyStyle>
      <a:lvl1pPr marL="342900" indent="-342900" algn="l" rtl="0" fontAlgn="base">
        <a:spcBef>
          <a:spcPct val="20000"/>
        </a:spcBef>
        <a:spcAft>
          <a:spcPct val="0"/>
        </a:spcAft>
        <a:buClr>
          <a:schemeClr val="tx1"/>
        </a:buClr>
        <a:buChar char="•"/>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Font typeface="Arial" pitchFamily="34" charset="0"/>
        <a:buChar char="─"/>
        <a:defRPr sz="2800">
          <a:solidFill>
            <a:schemeClr val="tx1"/>
          </a:solidFill>
          <a:latin typeface="+mn-lt"/>
        </a:defRPr>
      </a:lvl2pPr>
      <a:lvl3pPr marL="1143000" indent="-228600" algn="l" rtl="0" fontAlgn="base">
        <a:spcBef>
          <a:spcPct val="20000"/>
        </a:spcBef>
        <a:spcAft>
          <a:spcPct val="0"/>
        </a:spcAft>
        <a:buClr>
          <a:schemeClr val="tx1"/>
        </a:buClr>
        <a:buFont typeface="Wingdings" pitchFamily="2" charset="2"/>
        <a:buChar char="Ø"/>
        <a:defRPr sz="2400">
          <a:solidFill>
            <a:schemeClr val="tx1"/>
          </a:solidFill>
          <a:latin typeface="+mn-lt"/>
        </a:defRPr>
      </a:lvl3pPr>
      <a:lvl4pPr marL="1600200" indent="-228600" algn="l" rtl="0" fontAlgn="base">
        <a:spcBef>
          <a:spcPct val="20000"/>
        </a:spcBef>
        <a:spcAft>
          <a:spcPct val="0"/>
        </a:spcAft>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07B1D7-21D1-4B7C-8AF2-C3ED09F8FC00}" type="datetimeFigureOut">
              <a:rPr lang="en-US" smtClean="0">
                <a:solidFill>
                  <a:prstClr val="white">
                    <a:tint val="75000"/>
                  </a:prstClr>
                </a:solidFill>
              </a:rPr>
              <a:pPr/>
              <a:t>9/23/2013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F4BF5-5595-4987-B9D4-8704AB5E118E}"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88928221"/>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5.xml"/><Relationship Id="rId5" Type="http://schemas.openxmlformats.org/officeDocument/2006/relationships/image" Target="../media/image20.JP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1.JP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tc.nphhi.org/Archive/EHEN-Events/Leadership-for-Safety-Yes-Its-Personal-A-Workshop-for-CEOs-Board-Members-and-C-Suite-Leader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tc.nphhi.org/Collaborat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Leadership for Safety: Will and Transparency</a:t>
            </a:r>
            <a:endParaRPr lang="en-US" dirty="0"/>
          </a:p>
        </p:txBody>
      </p:sp>
      <p:sp>
        <p:nvSpPr>
          <p:cNvPr id="3" name="Text Placeholder 2"/>
          <p:cNvSpPr>
            <a:spLocks noGrp="1"/>
          </p:cNvSpPr>
          <p:nvPr>
            <p:ph type="body" sz="quarter" idx="15"/>
          </p:nvPr>
        </p:nvSpPr>
        <p:spPr/>
        <p:txBody>
          <a:bodyPr/>
          <a:lstStyle/>
          <a:p>
            <a:r>
              <a:rPr lang="en-US" dirty="0" smtClean="0"/>
              <a:t>Essential Hospitals Engagement Network</a:t>
            </a:r>
            <a:endParaRPr lang="en-US" dirty="0"/>
          </a:p>
        </p:txBody>
      </p:sp>
      <p:sp>
        <p:nvSpPr>
          <p:cNvPr id="4" name="Content Placeholder 3"/>
          <p:cNvSpPr>
            <a:spLocks noGrp="1"/>
          </p:cNvSpPr>
          <p:nvPr>
            <p:ph sz="quarter" idx="16"/>
          </p:nvPr>
        </p:nvSpPr>
        <p:spPr/>
        <p:txBody>
          <a:bodyPr/>
          <a:lstStyle/>
          <a:p>
            <a:r>
              <a:rPr lang="en-US" dirty="0" smtClean="0"/>
              <a:t>September 19, 2013</a:t>
            </a:r>
            <a:endParaRPr lang="en-US" dirty="0"/>
          </a:p>
        </p:txBody>
      </p:sp>
    </p:spTree>
    <p:extLst>
      <p:ext uri="{BB962C8B-B14F-4D97-AF65-F5344CB8AC3E}">
        <p14:creationId xmlns:p14="http://schemas.microsoft.com/office/powerpoint/2010/main" val="934502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en-US" sz="3600" dirty="0" smtClean="0"/>
              <a:t>Ways to Channel Attention</a:t>
            </a:r>
            <a:endParaRPr lang="en-US" sz="3600" i="1" dirty="0"/>
          </a:p>
        </p:txBody>
      </p:sp>
      <p:sp>
        <p:nvSpPr>
          <p:cNvPr id="291843" name="Rectangle 3"/>
          <p:cNvSpPr>
            <a:spLocks noGrp="1" noChangeArrowheads="1"/>
          </p:cNvSpPr>
          <p:nvPr>
            <p:ph sz="half" idx="1"/>
          </p:nvPr>
        </p:nvSpPr>
        <p:spPr>
          <a:xfrm>
            <a:off x="457200" y="1600200"/>
            <a:ext cx="4343400" cy="5029200"/>
          </a:xfrm>
        </p:spPr>
        <p:txBody>
          <a:bodyPr/>
          <a:lstStyle/>
          <a:p>
            <a:r>
              <a:rPr lang="en-US" sz="3200" dirty="0"/>
              <a:t>Personal</a:t>
            </a:r>
          </a:p>
          <a:p>
            <a:pPr lvl="1"/>
            <a:r>
              <a:rPr lang="en-US" sz="2800" dirty="0"/>
              <a:t>Choices in calendar</a:t>
            </a:r>
          </a:p>
          <a:p>
            <a:pPr lvl="1"/>
            <a:r>
              <a:rPr lang="en-US" sz="2800" dirty="0"/>
              <a:t>Body language</a:t>
            </a:r>
          </a:p>
          <a:p>
            <a:pPr lvl="1"/>
            <a:r>
              <a:rPr lang="en-US" sz="2800" dirty="0"/>
              <a:t>Doing project </a:t>
            </a:r>
            <a:r>
              <a:rPr lang="en-US" sz="2800" dirty="0" smtClean="0"/>
              <a:t>reviews</a:t>
            </a:r>
          </a:p>
          <a:p>
            <a:pPr lvl="1"/>
            <a:r>
              <a:rPr lang="en-US" sz="2800" dirty="0" smtClean="0"/>
              <a:t>Behavior-based observation rounds</a:t>
            </a:r>
            <a:endParaRPr lang="en-US" sz="2800" dirty="0"/>
          </a:p>
          <a:p>
            <a:pPr lvl="1"/>
            <a:r>
              <a:rPr lang="en-US" sz="2800" dirty="0"/>
              <a:t>Stories</a:t>
            </a:r>
          </a:p>
          <a:p>
            <a:pPr lvl="1"/>
            <a:r>
              <a:rPr lang="en-US" sz="2800" dirty="0"/>
              <a:t>What is top of mind?</a:t>
            </a:r>
          </a:p>
          <a:p>
            <a:pPr lvl="1"/>
            <a:endParaRPr lang="en-US" sz="2800" dirty="0"/>
          </a:p>
          <a:p>
            <a:pPr lvl="1"/>
            <a:endParaRPr lang="en-US" sz="2800" dirty="0"/>
          </a:p>
        </p:txBody>
      </p:sp>
      <p:sp>
        <p:nvSpPr>
          <p:cNvPr id="291844" name="Rectangle 4"/>
          <p:cNvSpPr>
            <a:spLocks noGrp="1" noChangeArrowheads="1"/>
          </p:cNvSpPr>
          <p:nvPr>
            <p:ph sz="half" idx="2"/>
          </p:nvPr>
        </p:nvSpPr>
        <p:spPr>
          <a:xfrm>
            <a:off x="4646613" y="1600200"/>
            <a:ext cx="4040187" cy="4297363"/>
          </a:xfrm>
        </p:spPr>
        <p:txBody>
          <a:bodyPr/>
          <a:lstStyle/>
          <a:p>
            <a:r>
              <a:rPr lang="en-US" sz="3200"/>
              <a:t>Organizational</a:t>
            </a:r>
          </a:p>
          <a:p>
            <a:pPr lvl="1"/>
            <a:r>
              <a:rPr lang="en-US" sz="2800"/>
              <a:t>Transparency of data</a:t>
            </a:r>
          </a:p>
          <a:p>
            <a:pPr lvl="1"/>
            <a:r>
              <a:rPr lang="en-US" sz="2800"/>
              <a:t>Meeting agendas</a:t>
            </a:r>
          </a:p>
          <a:p>
            <a:pPr lvl="1"/>
            <a:r>
              <a:rPr lang="en-US" sz="2800"/>
              <a:t>Compensation</a:t>
            </a:r>
          </a:p>
          <a:p>
            <a:pPr lvl="1"/>
            <a:r>
              <a:rPr lang="en-US" sz="2800"/>
              <a:t>Promotion</a:t>
            </a:r>
          </a:p>
          <a:p>
            <a:pPr lvl="1"/>
            <a:r>
              <a:rPr lang="en-US" sz="2800"/>
              <a:t>Appointments</a:t>
            </a:r>
          </a:p>
        </p:txBody>
      </p:sp>
      <p:sp>
        <p:nvSpPr>
          <p:cNvPr id="5" name="Footer Placeholder 4"/>
          <p:cNvSpPr>
            <a:spLocks noGrp="1"/>
          </p:cNvSpPr>
          <p:nvPr>
            <p:ph type="ftr" sz="quarter" idx="11"/>
          </p:nvPr>
        </p:nvSpPr>
        <p:spPr/>
        <p:txBody>
          <a:bodyPr/>
          <a:lstStyle/>
          <a:p>
            <a:endParaRPr lang="en-US"/>
          </a:p>
          <a:p>
            <a:endParaRPr lang="en-US"/>
          </a:p>
        </p:txBody>
      </p:sp>
    </p:spTree>
    <p:extLst>
      <p:ext uri="{BB962C8B-B14F-4D97-AF65-F5344CB8AC3E}">
        <p14:creationId xmlns:p14="http://schemas.microsoft.com/office/powerpoint/2010/main" val="3418814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438400"/>
            <a:ext cx="8229600" cy="1600200"/>
          </a:xfrm>
        </p:spPr>
        <p:txBody>
          <a:bodyPr/>
          <a:lstStyle/>
          <a:p>
            <a:r>
              <a:rPr lang="en-US" dirty="0"/>
              <a:t/>
            </a:r>
            <a:br>
              <a:rPr lang="en-US" dirty="0"/>
            </a:br>
            <a:r>
              <a:rPr lang="en-US" dirty="0" smtClean="0"/>
              <a:t/>
            </a:r>
            <a:br>
              <a:rPr lang="en-US" dirty="0" smtClean="0"/>
            </a:br>
            <a:r>
              <a:rPr lang="en-US" dirty="0"/>
              <a:t/>
            </a:r>
            <a:br>
              <a:rPr lang="en-US" dirty="0"/>
            </a:br>
            <a:r>
              <a:rPr lang="en-US" dirty="0" smtClean="0"/>
              <a:t>Let’s Hear Some Stories and Examples from: </a:t>
            </a:r>
            <a:br>
              <a:rPr lang="en-US" dirty="0" smtClean="0"/>
            </a:br>
            <a:r>
              <a:rPr lang="en-US" dirty="0" smtClean="0"/>
              <a:t/>
            </a:r>
            <a:br>
              <a:rPr lang="en-US" dirty="0" smtClean="0"/>
            </a:br>
            <a:r>
              <a:rPr lang="en-US" sz="3600" dirty="0" smtClean="0"/>
              <a:t>Riverside Regional Medical Center</a:t>
            </a:r>
            <a:br>
              <a:rPr lang="en-US" sz="3600" dirty="0" smtClean="0"/>
            </a:br>
            <a:r>
              <a:rPr lang="en-US" sz="3600" dirty="0" smtClean="0"/>
              <a:t/>
            </a:r>
            <a:br>
              <a:rPr lang="en-US" sz="3600" dirty="0" smtClean="0"/>
            </a:br>
            <a:r>
              <a:rPr lang="en-US" sz="3600" dirty="0" smtClean="0"/>
              <a:t>San Francisco General Hospital </a:t>
            </a:r>
            <a:r>
              <a:rPr lang="en-US" sz="3600" dirty="0"/>
              <a:t/>
            </a:r>
            <a:br>
              <a:rPr lang="en-US" sz="3600" dirty="0"/>
            </a:br>
            <a:r>
              <a:rPr lang="en-US" sz="3600" dirty="0" smtClean="0"/>
              <a:t/>
            </a:r>
            <a:br>
              <a:rPr lang="en-US" sz="3600" dirty="0" smtClean="0"/>
            </a:br>
            <a:r>
              <a:rPr lang="en-US" sz="3600" dirty="0" smtClean="0"/>
              <a:t>Harbor-UCLA</a:t>
            </a:r>
            <a:br>
              <a:rPr lang="en-US" sz="3600" dirty="0" smtClean="0"/>
            </a:br>
            <a:endParaRPr lang="en-US" sz="3600" dirty="0"/>
          </a:p>
        </p:txBody>
      </p:sp>
    </p:spTree>
    <p:extLst>
      <p:ext uri="{BB962C8B-B14F-4D97-AF65-F5344CB8AC3E}">
        <p14:creationId xmlns:p14="http://schemas.microsoft.com/office/powerpoint/2010/main" val="406436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6849180" cy="502692"/>
          </a:xfrm>
        </p:spPr>
        <p:txBody>
          <a:bodyPr>
            <a:normAutofit/>
          </a:bodyPr>
          <a:lstStyle/>
          <a:p>
            <a:r>
              <a:rPr lang="en-US" dirty="0" smtClean="0"/>
              <a:t>Riverside County Regional Medical Center</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endParaRPr lang="en-US" dirty="0"/>
          </a:p>
        </p:txBody>
      </p:sp>
      <p:sp>
        <p:nvSpPr>
          <p:cNvPr id="5" name="TextBox 4"/>
          <p:cNvSpPr txBox="1"/>
          <p:nvPr/>
        </p:nvSpPr>
        <p:spPr>
          <a:xfrm>
            <a:off x="143262" y="4556760"/>
            <a:ext cx="8674618" cy="1200329"/>
          </a:xfrm>
          <a:prstGeom prst="rect">
            <a:avLst/>
          </a:prstGeom>
          <a:noFill/>
        </p:spPr>
        <p:txBody>
          <a:bodyPr wrap="none" rtlCol="0">
            <a:spAutoFit/>
          </a:bodyPr>
          <a:lstStyle/>
          <a:p>
            <a:pPr algn="ctr"/>
            <a:r>
              <a:rPr lang="en-US" dirty="0" smtClean="0">
                <a:solidFill>
                  <a:prstClr val="black">
                    <a:lumMod val="75000"/>
                    <a:lumOff val="25000"/>
                  </a:prstClr>
                </a:solidFill>
                <a:latin typeface="Cabin Regular"/>
                <a:cs typeface="Cabin Regular"/>
              </a:rPr>
              <a:t>Arnold </a:t>
            </a:r>
            <a:r>
              <a:rPr lang="en-US" dirty="0" err="1" smtClean="0">
                <a:solidFill>
                  <a:prstClr val="black">
                    <a:lumMod val="75000"/>
                    <a:lumOff val="25000"/>
                  </a:prstClr>
                </a:solidFill>
                <a:latin typeface="Cabin Regular"/>
                <a:cs typeface="Cabin Regular"/>
              </a:rPr>
              <a:t>Tabuenca</a:t>
            </a:r>
            <a:r>
              <a:rPr lang="en-US" dirty="0" smtClean="0">
                <a:solidFill>
                  <a:prstClr val="black">
                    <a:lumMod val="75000"/>
                    <a:lumOff val="25000"/>
                  </a:prstClr>
                </a:solidFill>
                <a:latin typeface="Cabin Regular"/>
                <a:cs typeface="Cabin Regular"/>
              </a:rPr>
              <a:t>, MD, FACS</a:t>
            </a:r>
            <a:endParaRPr lang="en-US" dirty="0">
              <a:solidFill>
                <a:prstClr val="black">
                  <a:lumMod val="75000"/>
                  <a:lumOff val="25000"/>
                </a:prstClr>
              </a:solidFill>
              <a:latin typeface="Cabin Regular"/>
              <a:cs typeface="Cabin Regular"/>
            </a:endParaRPr>
          </a:p>
          <a:p>
            <a:pPr algn="ctr"/>
            <a:r>
              <a:rPr lang="en-US" i="1" dirty="0" smtClean="0">
                <a:solidFill>
                  <a:prstClr val="black">
                    <a:lumMod val="75000"/>
                    <a:lumOff val="25000"/>
                  </a:prstClr>
                </a:solidFill>
                <a:latin typeface="Cabin Regular"/>
                <a:cs typeface="Cabin Regular"/>
              </a:rPr>
              <a:t>CMO, Riverside County Regional Medical Center</a:t>
            </a:r>
            <a:endParaRPr lang="en-US" i="1" dirty="0">
              <a:solidFill>
                <a:prstClr val="black">
                  <a:lumMod val="75000"/>
                  <a:lumOff val="25000"/>
                </a:prstClr>
              </a:solidFill>
              <a:latin typeface="Cabin Regular"/>
              <a:cs typeface="Cabin Regular"/>
            </a:endParaRPr>
          </a:p>
          <a:p>
            <a:pPr algn="ctr"/>
            <a:r>
              <a:rPr lang="en-US" i="1" dirty="0" smtClean="0">
                <a:solidFill>
                  <a:prstClr val="black">
                    <a:lumMod val="75000"/>
                    <a:lumOff val="25000"/>
                  </a:prstClr>
                </a:solidFill>
                <a:latin typeface="Cabin Regular"/>
                <a:cs typeface="Cabin Regular"/>
              </a:rPr>
              <a:t>Professor of Surgery and Chair, Department of Surgery, University of California Riverside</a:t>
            </a:r>
          </a:p>
          <a:p>
            <a:pPr algn="ctr"/>
            <a:r>
              <a:rPr lang="en-US" i="1" dirty="0" smtClean="0">
                <a:solidFill>
                  <a:prstClr val="black">
                    <a:lumMod val="75000"/>
                    <a:lumOff val="25000"/>
                  </a:prstClr>
                </a:solidFill>
                <a:latin typeface="Cabin Regular"/>
                <a:cs typeface="Cabin Regular"/>
              </a:rPr>
              <a:t>Professor of Surgery, Loma Linda University</a:t>
            </a:r>
            <a:endParaRPr lang="en-US" i="1" dirty="0">
              <a:solidFill>
                <a:prstClr val="black">
                  <a:lumMod val="75000"/>
                  <a:lumOff val="25000"/>
                </a:prstClr>
              </a:solidFill>
              <a:latin typeface="Cabin Regular"/>
              <a:cs typeface="Cabin Regular"/>
            </a:endParaRPr>
          </a:p>
        </p:txBody>
      </p:sp>
      <p:pic>
        <p:nvPicPr>
          <p:cNvPr id="6" name="Picture 5" descr="Arnold Tabuenca, MD, FACS&#10;CMO, Riverside County Regional Medical Center&#10;Professor of Surgery and Chair, Department of Surgery, University of California Riverside&#10;Professor of Surgery, Loma Linda University&#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571" y="2209800"/>
            <a:ext cx="1524000" cy="2076450"/>
          </a:xfrm>
          <a:prstGeom prst="rect">
            <a:avLst/>
          </a:prstGeom>
        </p:spPr>
      </p:pic>
    </p:spTree>
    <p:extLst>
      <p:ext uri="{BB962C8B-B14F-4D97-AF65-F5344CB8AC3E}">
        <p14:creationId xmlns:p14="http://schemas.microsoft.com/office/powerpoint/2010/main" val="96746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Signs at Riverside</a:t>
            </a:r>
            <a:endParaRPr lang="en-US" dirty="0"/>
          </a:p>
        </p:txBody>
      </p:sp>
      <p:pic>
        <p:nvPicPr>
          <p:cNvPr id="4" name="Content Placeholder 3" descr="Board in the doctors’ working area&#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494" y="1600200"/>
            <a:ext cx="4781550" cy="3586163"/>
          </a:xfrm>
        </p:spPr>
      </p:pic>
      <p:sp>
        <p:nvSpPr>
          <p:cNvPr id="5" name="TextBox 4"/>
          <p:cNvSpPr txBox="1"/>
          <p:nvPr/>
        </p:nvSpPr>
        <p:spPr>
          <a:xfrm>
            <a:off x="1828800" y="5511643"/>
            <a:ext cx="5943600" cy="400110"/>
          </a:xfrm>
          <a:prstGeom prst="rect">
            <a:avLst/>
          </a:prstGeom>
          <a:noFill/>
        </p:spPr>
        <p:txBody>
          <a:bodyPr wrap="square" rtlCol="0">
            <a:spAutoFit/>
          </a:bodyPr>
          <a:lstStyle/>
          <a:p>
            <a:pPr algn="ctr"/>
            <a:r>
              <a:rPr lang="en-US" sz="2000" dirty="0">
                <a:solidFill>
                  <a:schemeClr val="tx1">
                    <a:lumMod val="75000"/>
                    <a:lumOff val="25000"/>
                  </a:schemeClr>
                </a:solidFill>
                <a:latin typeface="Cabin Regular"/>
                <a:cs typeface="Cabin Regular"/>
              </a:rPr>
              <a:t>Board in the </a:t>
            </a:r>
            <a:r>
              <a:rPr lang="en-US" sz="2000" dirty="0" smtClean="0">
                <a:solidFill>
                  <a:schemeClr val="tx1">
                    <a:lumMod val="75000"/>
                    <a:lumOff val="25000"/>
                  </a:schemeClr>
                </a:solidFill>
                <a:latin typeface="Cabin Regular"/>
                <a:cs typeface="Cabin Regular"/>
              </a:rPr>
              <a:t>doctors</a:t>
            </a:r>
            <a:r>
              <a:rPr lang="en-US" sz="2000" dirty="0">
                <a:solidFill>
                  <a:schemeClr val="tx1">
                    <a:lumMod val="75000"/>
                    <a:lumOff val="25000"/>
                  </a:schemeClr>
                </a:solidFill>
                <a:latin typeface="Cabin Regular"/>
                <a:cs typeface="Cabin Regular"/>
              </a:rPr>
              <a:t>’ working area</a:t>
            </a:r>
          </a:p>
        </p:txBody>
      </p:sp>
    </p:spTree>
    <p:extLst>
      <p:ext uri="{BB962C8B-B14F-4D97-AF65-F5344CB8AC3E}">
        <p14:creationId xmlns:p14="http://schemas.microsoft.com/office/powerpoint/2010/main" val="610232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Signs at Riverside</a:t>
            </a:r>
            <a:endParaRPr lang="en-US" dirty="0"/>
          </a:p>
        </p:txBody>
      </p:sp>
      <p:pic>
        <p:nvPicPr>
          <p:cNvPr id="4" name="Content Placeholder 3" descr="Board #2 in the doctors’ working area&#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494" y="1600200"/>
            <a:ext cx="4781550" cy="3586163"/>
          </a:xfrm>
        </p:spPr>
      </p:pic>
      <p:sp>
        <p:nvSpPr>
          <p:cNvPr id="5" name="TextBox 4"/>
          <p:cNvSpPr txBox="1"/>
          <p:nvPr/>
        </p:nvSpPr>
        <p:spPr>
          <a:xfrm>
            <a:off x="2362200" y="5486400"/>
            <a:ext cx="4800600" cy="400110"/>
          </a:xfrm>
          <a:prstGeom prst="rect">
            <a:avLst/>
          </a:prstGeom>
          <a:noFill/>
        </p:spPr>
        <p:txBody>
          <a:bodyPr wrap="square" rtlCol="0">
            <a:spAutoFit/>
          </a:bodyPr>
          <a:lstStyle/>
          <a:p>
            <a:pPr algn="ctr"/>
            <a:r>
              <a:rPr lang="en-US" sz="2000" dirty="0">
                <a:solidFill>
                  <a:schemeClr val="tx1">
                    <a:lumMod val="75000"/>
                    <a:lumOff val="25000"/>
                  </a:schemeClr>
                </a:solidFill>
                <a:latin typeface="Cabin Regular"/>
                <a:cs typeface="Cabin Regular"/>
              </a:rPr>
              <a:t>Board #2 in the </a:t>
            </a:r>
            <a:r>
              <a:rPr lang="en-US" sz="2000" dirty="0" smtClean="0">
                <a:solidFill>
                  <a:schemeClr val="tx1">
                    <a:lumMod val="75000"/>
                    <a:lumOff val="25000"/>
                  </a:schemeClr>
                </a:solidFill>
                <a:latin typeface="Cabin Regular"/>
                <a:cs typeface="Cabin Regular"/>
              </a:rPr>
              <a:t>doctors</a:t>
            </a:r>
            <a:r>
              <a:rPr lang="en-US" sz="2000" dirty="0">
                <a:solidFill>
                  <a:schemeClr val="tx1">
                    <a:lumMod val="75000"/>
                    <a:lumOff val="25000"/>
                  </a:schemeClr>
                </a:solidFill>
                <a:latin typeface="Cabin Regular"/>
                <a:cs typeface="Cabin Regular"/>
              </a:rPr>
              <a:t>’ working area</a:t>
            </a:r>
          </a:p>
        </p:txBody>
      </p:sp>
    </p:spTree>
    <p:extLst>
      <p:ext uri="{BB962C8B-B14F-4D97-AF65-F5344CB8AC3E}">
        <p14:creationId xmlns:p14="http://schemas.microsoft.com/office/powerpoint/2010/main" val="15822185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Signs at Riverside</a:t>
            </a:r>
            <a:endParaRPr lang="en-US" dirty="0"/>
          </a:p>
        </p:txBody>
      </p:sp>
      <p:pic>
        <p:nvPicPr>
          <p:cNvPr id="4" name="Content Placeholder 3" descr="New sign in the patient hallway&#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494" y="1600200"/>
            <a:ext cx="4781550" cy="3586163"/>
          </a:xfrm>
        </p:spPr>
      </p:pic>
      <p:sp>
        <p:nvSpPr>
          <p:cNvPr id="5" name="TextBox 4"/>
          <p:cNvSpPr txBox="1"/>
          <p:nvPr/>
        </p:nvSpPr>
        <p:spPr>
          <a:xfrm>
            <a:off x="2057400" y="5490882"/>
            <a:ext cx="5105400" cy="400110"/>
          </a:xfrm>
          <a:prstGeom prst="rect">
            <a:avLst/>
          </a:prstGeom>
          <a:noFill/>
        </p:spPr>
        <p:txBody>
          <a:bodyPr wrap="square" rtlCol="0">
            <a:spAutoFit/>
          </a:bodyPr>
          <a:lstStyle/>
          <a:p>
            <a:pPr algn="ctr"/>
            <a:r>
              <a:rPr lang="en-US" sz="2000" dirty="0">
                <a:solidFill>
                  <a:schemeClr val="tx1">
                    <a:lumMod val="75000"/>
                    <a:lumOff val="25000"/>
                  </a:schemeClr>
                </a:solidFill>
                <a:latin typeface="Cabin Regular"/>
                <a:cs typeface="Cabin Regular"/>
              </a:rPr>
              <a:t>New</a:t>
            </a:r>
            <a:r>
              <a:rPr lang="en-US" dirty="0" smtClean="0"/>
              <a:t> </a:t>
            </a:r>
            <a:r>
              <a:rPr lang="en-US" sz="2000" dirty="0">
                <a:solidFill>
                  <a:schemeClr val="tx1">
                    <a:lumMod val="75000"/>
                    <a:lumOff val="25000"/>
                  </a:schemeClr>
                </a:solidFill>
                <a:latin typeface="Cabin Regular"/>
                <a:cs typeface="Cabin Regular"/>
              </a:rPr>
              <a:t>sign in the </a:t>
            </a:r>
            <a:r>
              <a:rPr lang="en-US" sz="2000" dirty="0" smtClean="0">
                <a:solidFill>
                  <a:schemeClr val="tx1">
                    <a:lumMod val="75000"/>
                    <a:lumOff val="25000"/>
                  </a:schemeClr>
                </a:solidFill>
                <a:latin typeface="Cabin Regular"/>
                <a:cs typeface="Cabin Regular"/>
              </a:rPr>
              <a:t>patient hallway</a:t>
            </a:r>
            <a:endParaRPr lang="en-US" sz="2000" dirty="0">
              <a:solidFill>
                <a:schemeClr val="tx1">
                  <a:lumMod val="75000"/>
                  <a:lumOff val="25000"/>
                </a:schemeClr>
              </a:solidFill>
              <a:latin typeface="Cabin Regular"/>
              <a:cs typeface="Cabin Regular"/>
            </a:endParaRPr>
          </a:p>
        </p:txBody>
      </p:sp>
    </p:spTree>
    <p:extLst>
      <p:ext uri="{BB962C8B-B14F-4D97-AF65-F5344CB8AC3E}">
        <p14:creationId xmlns:p14="http://schemas.microsoft.com/office/powerpoint/2010/main" val="1657788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Signs at Riverside</a:t>
            </a:r>
            <a:endParaRPr lang="en-US" dirty="0"/>
          </a:p>
        </p:txBody>
      </p:sp>
      <p:pic>
        <p:nvPicPr>
          <p:cNvPr id="4" name="Content Placeholder 3" descr="New ZERO CAUTI sign in unit&#1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45458" y="1600200"/>
            <a:ext cx="2689622" cy="3586163"/>
          </a:xfrm>
        </p:spPr>
      </p:pic>
      <p:sp>
        <p:nvSpPr>
          <p:cNvPr id="5" name="TextBox 4"/>
          <p:cNvSpPr txBox="1"/>
          <p:nvPr/>
        </p:nvSpPr>
        <p:spPr>
          <a:xfrm>
            <a:off x="2949388" y="5493714"/>
            <a:ext cx="3505200" cy="400110"/>
          </a:xfrm>
          <a:prstGeom prst="rect">
            <a:avLst/>
          </a:prstGeom>
          <a:noFill/>
        </p:spPr>
        <p:txBody>
          <a:bodyPr wrap="square" rtlCol="0">
            <a:spAutoFit/>
          </a:bodyPr>
          <a:lstStyle/>
          <a:p>
            <a:pPr algn="ctr"/>
            <a:r>
              <a:rPr lang="en-US" sz="2000" dirty="0">
                <a:solidFill>
                  <a:schemeClr val="tx1">
                    <a:lumMod val="75000"/>
                    <a:lumOff val="25000"/>
                  </a:schemeClr>
                </a:solidFill>
                <a:latin typeface="Cabin Regular"/>
                <a:cs typeface="Cabin Regular"/>
              </a:rPr>
              <a:t>New</a:t>
            </a:r>
            <a:r>
              <a:rPr lang="en-US" dirty="0" smtClean="0"/>
              <a:t> </a:t>
            </a:r>
            <a:r>
              <a:rPr lang="en-US" sz="2000" dirty="0">
                <a:solidFill>
                  <a:schemeClr val="tx1">
                    <a:lumMod val="75000"/>
                    <a:lumOff val="25000"/>
                  </a:schemeClr>
                </a:solidFill>
                <a:latin typeface="Cabin Regular"/>
                <a:cs typeface="Cabin Regular"/>
              </a:rPr>
              <a:t>ZERO CAUTI sign </a:t>
            </a:r>
            <a:r>
              <a:rPr lang="en-US" sz="2000" dirty="0" smtClean="0">
                <a:solidFill>
                  <a:schemeClr val="tx1">
                    <a:lumMod val="75000"/>
                    <a:lumOff val="25000"/>
                  </a:schemeClr>
                </a:solidFill>
                <a:latin typeface="Cabin Regular"/>
                <a:cs typeface="Cabin Regular"/>
              </a:rPr>
              <a:t>in unit</a:t>
            </a:r>
            <a:endParaRPr lang="en-US" sz="2000" dirty="0">
              <a:solidFill>
                <a:schemeClr val="tx1">
                  <a:lumMod val="75000"/>
                  <a:lumOff val="25000"/>
                </a:schemeClr>
              </a:solidFill>
              <a:latin typeface="Cabin Regular"/>
              <a:cs typeface="Cabin Regular"/>
            </a:endParaRPr>
          </a:p>
        </p:txBody>
      </p:sp>
    </p:spTree>
    <p:extLst>
      <p:ext uri="{BB962C8B-B14F-4D97-AF65-F5344CB8AC3E}">
        <p14:creationId xmlns:p14="http://schemas.microsoft.com/office/powerpoint/2010/main" val="41304171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Signs at Riverside</a:t>
            </a:r>
            <a:endParaRPr lang="en-US" dirty="0"/>
          </a:p>
        </p:txBody>
      </p:sp>
      <p:pic>
        <p:nvPicPr>
          <p:cNvPr id="4" name="Content Placeholder 3" descr="New CAUTI sign in unit&#1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45458" y="1600200"/>
            <a:ext cx="2689622" cy="3586163"/>
          </a:xfrm>
        </p:spPr>
      </p:pic>
      <p:sp>
        <p:nvSpPr>
          <p:cNvPr id="5" name="TextBox 4"/>
          <p:cNvSpPr txBox="1"/>
          <p:nvPr/>
        </p:nvSpPr>
        <p:spPr>
          <a:xfrm>
            <a:off x="3124200" y="5511643"/>
            <a:ext cx="3048000" cy="400110"/>
          </a:xfrm>
          <a:prstGeom prst="rect">
            <a:avLst/>
          </a:prstGeom>
          <a:noFill/>
        </p:spPr>
        <p:txBody>
          <a:bodyPr wrap="square" rtlCol="0">
            <a:spAutoFit/>
          </a:bodyPr>
          <a:lstStyle/>
          <a:p>
            <a:pPr algn="ctr"/>
            <a:r>
              <a:rPr lang="en-US" sz="2000" dirty="0">
                <a:solidFill>
                  <a:schemeClr val="tx1">
                    <a:lumMod val="75000"/>
                    <a:lumOff val="25000"/>
                  </a:schemeClr>
                </a:solidFill>
                <a:latin typeface="Cabin Regular"/>
                <a:cs typeface="Cabin Regular"/>
              </a:rPr>
              <a:t>New</a:t>
            </a:r>
            <a:r>
              <a:rPr lang="en-US" dirty="0" smtClean="0"/>
              <a:t> </a:t>
            </a:r>
            <a:r>
              <a:rPr lang="en-US" sz="2000" dirty="0">
                <a:solidFill>
                  <a:schemeClr val="tx1">
                    <a:lumMod val="75000"/>
                    <a:lumOff val="25000"/>
                  </a:schemeClr>
                </a:solidFill>
                <a:latin typeface="Cabin Regular"/>
                <a:cs typeface="Cabin Regular"/>
              </a:rPr>
              <a:t>CAUTI sign in u</a:t>
            </a:r>
            <a:r>
              <a:rPr lang="en-US" sz="2000" dirty="0" smtClean="0">
                <a:solidFill>
                  <a:schemeClr val="tx1">
                    <a:lumMod val="75000"/>
                    <a:lumOff val="25000"/>
                  </a:schemeClr>
                </a:solidFill>
                <a:latin typeface="Cabin Regular"/>
                <a:cs typeface="Cabin Regular"/>
              </a:rPr>
              <a:t>nit</a:t>
            </a:r>
            <a:endParaRPr lang="en-US" sz="2000" dirty="0">
              <a:solidFill>
                <a:schemeClr val="tx1">
                  <a:lumMod val="75000"/>
                  <a:lumOff val="25000"/>
                </a:schemeClr>
              </a:solidFill>
              <a:latin typeface="Cabin Regular"/>
              <a:cs typeface="Cabin Regular"/>
            </a:endParaRPr>
          </a:p>
        </p:txBody>
      </p:sp>
    </p:spTree>
    <p:extLst>
      <p:ext uri="{BB962C8B-B14F-4D97-AF65-F5344CB8AC3E}">
        <p14:creationId xmlns:p14="http://schemas.microsoft.com/office/powerpoint/2010/main" val="1691024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4620" y="599703"/>
            <a:ext cx="6772980" cy="502692"/>
          </a:xfrm>
        </p:spPr>
        <p:txBody>
          <a:bodyPr>
            <a:normAutofit/>
          </a:bodyPr>
          <a:lstStyle/>
          <a:p>
            <a:r>
              <a:rPr lang="en-US" dirty="0" smtClean="0"/>
              <a:t>San Francisco General Hospital</a:t>
            </a:r>
            <a:endParaRPr lang="en-US" dirty="0"/>
          </a:p>
        </p:txBody>
      </p:sp>
      <p:sp>
        <p:nvSpPr>
          <p:cNvPr id="7" name="TextBox 6"/>
          <p:cNvSpPr txBox="1"/>
          <p:nvPr/>
        </p:nvSpPr>
        <p:spPr>
          <a:xfrm>
            <a:off x="1422400" y="4191000"/>
            <a:ext cx="5715000" cy="1200329"/>
          </a:xfrm>
          <a:prstGeom prst="rect">
            <a:avLst/>
          </a:prstGeom>
          <a:noFill/>
        </p:spPr>
        <p:txBody>
          <a:bodyPr wrap="square" rtlCol="0">
            <a:spAutoFit/>
          </a:bodyPr>
          <a:lstStyle/>
          <a:p>
            <a:pPr algn="ctr"/>
            <a:r>
              <a:rPr lang="en-US" dirty="0" smtClean="0">
                <a:solidFill>
                  <a:prstClr val="black">
                    <a:lumMod val="75000"/>
                    <a:lumOff val="25000"/>
                  </a:prstClr>
                </a:solidFill>
                <a:latin typeface="Cabin Regular"/>
                <a:cs typeface="Cabin Regular"/>
              </a:rPr>
              <a:t>Thomas </a:t>
            </a:r>
            <a:r>
              <a:rPr lang="en-US" dirty="0">
                <a:solidFill>
                  <a:prstClr val="black">
                    <a:lumMod val="75000"/>
                    <a:lumOff val="25000"/>
                  </a:prstClr>
                </a:solidFill>
                <a:latin typeface="Cabin Regular"/>
                <a:cs typeface="Cabin Regular"/>
              </a:rPr>
              <a:t>Holton MS, RN</a:t>
            </a:r>
            <a:br>
              <a:rPr lang="en-US" dirty="0">
                <a:solidFill>
                  <a:prstClr val="black">
                    <a:lumMod val="75000"/>
                    <a:lumOff val="25000"/>
                  </a:prstClr>
                </a:solidFill>
                <a:latin typeface="Cabin Regular"/>
                <a:cs typeface="Cabin Regular"/>
              </a:rPr>
            </a:br>
            <a:r>
              <a:rPr lang="en-US" i="1" dirty="0">
                <a:solidFill>
                  <a:prstClr val="black">
                    <a:lumMod val="75000"/>
                    <a:lumOff val="25000"/>
                  </a:prstClr>
                </a:solidFill>
                <a:latin typeface="Cabin Regular"/>
                <a:cs typeface="Cabin Regular"/>
              </a:rPr>
              <a:t>Patient Safety Officer &amp; </a:t>
            </a:r>
            <a:endParaRPr lang="en-US" i="1" dirty="0" smtClean="0">
              <a:solidFill>
                <a:prstClr val="black">
                  <a:lumMod val="75000"/>
                  <a:lumOff val="25000"/>
                </a:prstClr>
              </a:solidFill>
              <a:latin typeface="Cabin Regular"/>
              <a:cs typeface="Cabin Regular"/>
            </a:endParaRPr>
          </a:p>
          <a:p>
            <a:pPr algn="ctr"/>
            <a:r>
              <a:rPr lang="en-US" i="1" dirty="0" smtClean="0">
                <a:solidFill>
                  <a:prstClr val="black">
                    <a:lumMod val="75000"/>
                    <a:lumOff val="25000"/>
                  </a:prstClr>
                </a:solidFill>
                <a:latin typeface="Cabin Regular"/>
                <a:cs typeface="Cabin Regular"/>
              </a:rPr>
              <a:t>Director </a:t>
            </a:r>
            <a:r>
              <a:rPr lang="en-US" i="1" dirty="0">
                <a:solidFill>
                  <a:prstClr val="black">
                    <a:lumMod val="75000"/>
                    <a:lumOff val="25000"/>
                  </a:prstClr>
                </a:solidFill>
                <a:latin typeface="Cabin Regular"/>
                <a:cs typeface="Cabin Regular"/>
              </a:rPr>
              <a:t>of Education and Training</a:t>
            </a:r>
            <a:br>
              <a:rPr lang="en-US" i="1" dirty="0">
                <a:solidFill>
                  <a:prstClr val="black">
                    <a:lumMod val="75000"/>
                    <a:lumOff val="25000"/>
                  </a:prstClr>
                </a:solidFill>
                <a:latin typeface="Cabin Regular"/>
                <a:cs typeface="Cabin Regular"/>
              </a:rPr>
            </a:br>
            <a:r>
              <a:rPr lang="en-US" i="1" dirty="0">
                <a:solidFill>
                  <a:prstClr val="black">
                    <a:lumMod val="75000"/>
                    <a:lumOff val="25000"/>
                  </a:prstClr>
                </a:solidFill>
                <a:latin typeface="Cabin Regular"/>
                <a:cs typeface="Cabin Regular"/>
              </a:rPr>
              <a:t>San Francisco General Hospital and Trauma Center</a:t>
            </a:r>
          </a:p>
        </p:txBody>
      </p:sp>
      <p:pic>
        <p:nvPicPr>
          <p:cNvPr id="8" name="Picture 2" descr="Thomas Holton MS, RN&#10;Patient Safety Officer &amp; &#10;Director of Education and Training&#10;San Francisco General Hospital and Trauma Center&#10;"/>
          <p:cNvPicPr>
            <a:picLocks noChangeAspect="1" noChangeArrowheads="1"/>
          </p:cNvPicPr>
          <p:nvPr/>
        </p:nvPicPr>
        <p:blipFill>
          <a:blip r:embed="rId2" cstate="print">
            <a:extLst>
              <a:ext uri="{28A0092B-C50C-407E-A947-70E740481C1C}">
                <a14:useLocalDpi xmlns:a14="http://schemas.microsoft.com/office/drawing/2010/main" val="0"/>
              </a:ext>
            </a:extLst>
          </a:blip>
          <a:srcRect l="21507" t="17049" r="51921" b="41898"/>
          <a:stretch>
            <a:fillRect/>
          </a:stretch>
        </p:blipFill>
        <p:spPr bwMode="auto">
          <a:xfrm>
            <a:off x="3429000" y="2057400"/>
            <a:ext cx="1701800" cy="197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5732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Wall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371600"/>
            <a:ext cx="6705600" cy="4572000"/>
          </a:xfrm>
          <a:prstGeom prst="rect">
            <a:avLst/>
          </a:prstGeom>
        </p:spPr>
      </p:pic>
    </p:spTree>
    <p:extLst>
      <p:ext uri="{BB962C8B-B14F-4D97-AF65-F5344CB8AC3E}">
        <p14:creationId xmlns:p14="http://schemas.microsoft.com/office/powerpoint/2010/main" val="3227382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Our new Name</a:t>
            </a:r>
          </a:p>
        </p:txBody>
      </p:sp>
      <p:sp>
        <p:nvSpPr>
          <p:cNvPr id="3" name="Content Placeholder 2"/>
          <p:cNvSpPr>
            <a:spLocks noGrp="1"/>
          </p:cNvSpPr>
          <p:nvPr>
            <p:ph idx="1"/>
          </p:nvPr>
        </p:nvSpPr>
        <p:spPr/>
        <p:txBody>
          <a:bodyPr/>
          <a:lstStyle/>
          <a:p>
            <a:pPr marL="0" indent="0">
              <a:buNone/>
            </a:pPr>
            <a:r>
              <a:rPr lang="en-US" sz="1800" dirty="0"/>
              <a:t>We’ve rebranded! The National Association of Public Hospitals and Health Systems is now </a:t>
            </a:r>
            <a:r>
              <a:rPr lang="en-US" sz="1800" b="1" dirty="0"/>
              <a:t>America’s Essential Hospitals</a:t>
            </a:r>
            <a:r>
              <a:rPr lang="en-US" sz="1800" dirty="0"/>
              <a:t>.</a:t>
            </a:r>
          </a:p>
          <a:p>
            <a:pPr marL="0" indent="0">
              <a:buNone/>
            </a:pPr>
            <a:r>
              <a:rPr lang="en-US" sz="1800" dirty="0"/>
              <a:t> </a:t>
            </a:r>
          </a:p>
          <a:p>
            <a:pPr marL="0" indent="0">
              <a:buNone/>
            </a:pPr>
            <a:r>
              <a:rPr lang="en-US" sz="1800" dirty="0"/>
              <a:t>Although we’ve changed our name, our mission is the same: to champion hospitals and health systems that provide the highest quality of service to all by achieving the best health outcomes for every patient, especially those in greatest need. The new name underscores our members’ continuing public commitment and the essential nature of our work to care for the most vulnerable and provide vital community services, such as trauma care and disaster response.</a:t>
            </a:r>
          </a:p>
          <a:p>
            <a:endParaRPr lang="en-US" sz="1800" dirty="0"/>
          </a:p>
          <a:p>
            <a:pPr marL="0" indent="0">
              <a:buNone/>
            </a:pPr>
            <a:r>
              <a:rPr lang="en-US" sz="1800" dirty="0"/>
              <a:t>This is an exciting time for us and our members, as we lean forward into new care models, opportunities and challenges of reform, and quality and safety innovations that often take root in our member systems.</a:t>
            </a:r>
          </a:p>
          <a:p>
            <a:pPr marL="0" indent="0">
              <a:buNone/>
            </a:pPr>
            <a:r>
              <a:rPr lang="en-US" sz="1800" dirty="0" smtClean="0"/>
              <a:t>                                                    </a:t>
            </a:r>
          </a:p>
          <a:p>
            <a:pPr marL="0" indent="0">
              <a:buNone/>
            </a:pPr>
            <a:r>
              <a:rPr lang="en-US" sz="1800" dirty="0"/>
              <a:t> </a:t>
            </a:r>
            <a:r>
              <a:rPr lang="en-US" sz="1800" dirty="0" smtClean="0"/>
              <a:t>                                                   Our </a:t>
            </a:r>
            <a:r>
              <a:rPr lang="en-US" sz="1800" dirty="0"/>
              <a:t>new website address: www.EssentialHospitals.org</a:t>
            </a:r>
          </a:p>
          <a:p>
            <a:endParaRPr lang="en-US" dirty="0"/>
          </a:p>
        </p:txBody>
      </p:sp>
    </p:spTree>
    <p:extLst>
      <p:ext uri="{BB962C8B-B14F-4D97-AF65-F5344CB8AC3E}">
        <p14:creationId xmlns:p14="http://schemas.microsoft.com/office/powerpoint/2010/main" val="28958678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Harbor-UCLA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endParaRPr lang="en-US" dirty="0"/>
          </a:p>
        </p:txBody>
      </p:sp>
      <p:pic>
        <p:nvPicPr>
          <p:cNvPr id="4" name="Picture 3" descr="Susan Black, RN, MSN&#10;Chief Kaizen Promotion Officer&#10;Harbor-UCLA Medical Center&#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979" y="2331720"/>
            <a:ext cx="1915160" cy="2090965"/>
          </a:xfrm>
          <a:prstGeom prst="rect">
            <a:avLst/>
          </a:prstGeom>
        </p:spPr>
      </p:pic>
      <p:sp>
        <p:nvSpPr>
          <p:cNvPr id="5" name="TextBox 4"/>
          <p:cNvSpPr txBox="1"/>
          <p:nvPr/>
        </p:nvSpPr>
        <p:spPr>
          <a:xfrm>
            <a:off x="2874702" y="4556760"/>
            <a:ext cx="3211713" cy="923330"/>
          </a:xfrm>
          <a:prstGeom prst="rect">
            <a:avLst/>
          </a:prstGeom>
          <a:noFill/>
        </p:spPr>
        <p:txBody>
          <a:bodyPr wrap="none" rtlCol="0">
            <a:spAutoFit/>
          </a:bodyPr>
          <a:lstStyle/>
          <a:p>
            <a:pPr algn="ctr"/>
            <a:r>
              <a:rPr lang="en-US" dirty="0">
                <a:solidFill>
                  <a:prstClr val="black">
                    <a:lumMod val="75000"/>
                    <a:lumOff val="25000"/>
                  </a:prstClr>
                </a:solidFill>
                <a:latin typeface="Cabin Regular"/>
                <a:cs typeface="Cabin Regular"/>
              </a:rPr>
              <a:t>Susan Black, RN, MSN</a:t>
            </a:r>
          </a:p>
          <a:p>
            <a:pPr algn="ctr"/>
            <a:r>
              <a:rPr lang="en-US" i="1" dirty="0">
                <a:solidFill>
                  <a:prstClr val="black">
                    <a:lumMod val="75000"/>
                    <a:lumOff val="25000"/>
                  </a:prstClr>
                </a:solidFill>
                <a:latin typeface="Cabin Regular"/>
                <a:cs typeface="Cabin Regular"/>
              </a:rPr>
              <a:t>Chief Kaizen Promotion Officer</a:t>
            </a:r>
          </a:p>
          <a:p>
            <a:pPr algn="ctr"/>
            <a:r>
              <a:rPr lang="en-US" i="1" dirty="0">
                <a:solidFill>
                  <a:prstClr val="black">
                    <a:lumMod val="75000"/>
                    <a:lumOff val="25000"/>
                  </a:prstClr>
                </a:solidFill>
                <a:latin typeface="Cabin Regular"/>
                <a:cs typeface="Cabin Regular"/>
              </a:rPr>
              <a:t>Harbor-UCLA Medical Center</a:t>
            </a:r>
          </a:p>
        </p:txBody>
      </p:sp>
    </p:spTree>
    <p:extLst>
      <p:ext uri="{BB962C8B-B14F-4D97-AF65-F5344CB8AC3E}">
        <p14:creationId xmlns:p14="http://schemas.microsoft.com/office/powerpoint/2010/main" val="38660332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Improving Data Display</a:t>
            </a:r>
            <a:br>
              <a:rPr lang="en-US" dirty="0" smtClean="0"/>
            </a:br>
            <a:r>
              <a:rPr lang="en-US" dirty="0" smtClean="0"/>
              <a:t>Using PDSA</a:t>
            </a:r>
            <a:endParaRPr lang="en-US" dirty="0"/>
          </a:p>
        </p:txBody>
      </p:sp>
      <p:sp>
        <p:nvSpPr>
          <p:cNvPr id="3" name="Subtitle 2"/>
          <p:cNvSpPr>
            <a:spLocks noGrp="1"/>
          </p:cNvSpPr>
          <p:nvPr>
            <p:ph type="subTitle" idx="1"/>
          </p:nvPr>
        </p:nvSpPr>
        <p:spPr/>
        <p:txBody>
          <a:bodyPr/>
          <a:lstStyle/>
          <a:p>
            <a:r>
              <a:rPr lang="en-US" dirty="0" smtClean="0"/>
              <a:t>Unit Level Data: Phase 1 </a:t>
            </a:r>
          </a:p>
          <a:p>
            <a:r>
              <a:rPr lang="en-US" dirty="0" smtClean="0"/>
              <a:t>(Med/</a:t>
            </a:r>
            <a:r>
              <a:rPr lang="en-US" dirty="0" err="1" smtClean="0"/>
              <a:t>Surg</a:t>
            </a:r>
            <a:r>
              <a:rPr lang="en-US" dirty="0" smtClean="0"/>
              <a:t> Wards and ICUs)</a:t>
            </a:r>
            <a:endParaRPr lang="en-US" dirty="0"/>
          </a:p>
        </p:txBody>
      </p:sp>
    </p:spTree>
    <p:extLst>
      <p:ext uri="{BB962C8B-B14F-4D97-AF65-F5344CB8AC3E}">
        <p14:creationId xmlns:p14="http://schemas.microsoft.com/office/powerpoint/2010/main" val="1230873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“Your staff can’t speak to quality.”</a:t>
            </a:r>
            <a:endParaRPr lang="en-US" dirty="0"/>
          </a:p>
        </p:txBody>
      </p:sp>
      <p:sp>
        <p:nvSpPr>
          <p:cNvPr id="5" name="Subtitle 4"/>
          <p:cNvSpPr>
            <a:spLocks noGrp="1"/>
          </p:cNvSpPr>
          <p:nvPr>
            <p:ph type="subTitle" idx="1"/>
          </p:nvPr>
        </p:nvSpPr>
        <p:spPr>
          <a:xfrm>
            <a:off x="2971800" y="3657600"/>
            <a:ext cx="6400800" cy="457200"/>
          </a:xfrm>
        </p:spPr>
        <p:txBody>
          <a:bodyPr>
            <a:normAutofit/>
          </a:bodyPr>
          <a:lstStyle/>
          <a:p>
            <a:r>
              <a:rPr lang="en-US" sz="1800" dirty="0" smtClean="0"/>
              <a:t> Joint Commission Survey</a:t>
            </a:r>
            <a:endParaRPr lang="en-US" sz="1800" dirty="0"/>
          </a:p>
        </p:txBody>
      </p:sp>
    </p:spTree>
    <p:extLst>
      <p:ext uri="{BB962C8B-B14F-4D97-AF65-F5344CB8AC3E}">
        <p14:creationId xmlns:p14="http://schemas.microsoft.com/office/powerpoint/2010/main" val="4046416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 y="-152400"/>
            <a:ext cx="8229600" cy="1143000"/>
          </a:xfrm>
        </p:spPr>
        <p:txBody>
          <a:bodyPr>
            <a:normAutofit/>
          </a:bodyPr>
          <a:lstStyle/>
          <a:p>
            <a:r>
              <a:rPr lang="en-US" dirty="0" smtClean="0"/>
              <a:t>Wonder why?</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807497">
            <a:off x="-139719" y="1466868"/>
            <a:ext cx="3820001" cy="2865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2438400" y="3975970"/>
            <a:ext cx="4194386" cy="2653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578129" y="1529719"/>
            <a:ext cx="3794263" cy="28456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rot="405568">
            <a:off x="3477268" y="1000664"/>
            <a:ext cx="2895600"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6527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0"/>
            <a:ext cx="8229600" cy="1143000"/>
          </a:xfrm>
        </p:spPr>
        <p:txBody>
          <a:bodyPr/>
          <a:lstStyle/>
          <a:p>
            <a:r>
              <a:rPr lang="en-US" dirty="0" smtClean="0"/>
              <a:t>Background</a:t>
            </a:r>
            <a:endParaRPr lang="en-US" dirty="0"/>
          </a:p>
        </p:txBody>
      </p:sp>
      <p:sp>
        <p:nvSpPr>
          <p:cNvPr id="3" name="Content Placeholder 2"/>
          <p:cNvSpPr>
            <a:spLocks noGrp="1"/>
          </p:cNvSpPr>
          <p:nvPr>
            <p:ph sz="half" idx="1"/>
          </p:nvPr>
        </p:nvSpPr>
        <p:spPr>
          <a:xfrm>
            <a:off x="228600" y="1219200"/>
            <a:ext cx="4038600" cy="5410200"/>
          </a:xfrm>
        </p:spPr>
        <p:txBody>
          <a:bodyPr>
            <a:normAutofit fontScale="85000" lnSpcReduction="10000"/>
          </a:bodyPr>
          <a:lstStyle/>
          <a:p>
            <a:r>
              <a:rPr lang="en-US" dirty="0" smtClean="0"/>
              <a:t>No “dedicated” board for Quality &amp; Safety</a:t>
            </a:r>
          </a:p>
          <a:p>
            <a:r>
              <a:rPr lang="en-US" dirty="0" smtClean="0"/>
              <a:t>Data not </a:t>
            </a:r>
            <a:r>
              <a:rPr lang="en-US" dirty="0"/>
              <a:t>timely </a:t>
            </a:r>
            <a:r>
              <a:rPr lang="en-US" dirty="0" smtClean="0"/>
              <a:t>often </a:t>
            </a:r>
            <a:r>
              <a:rPr lang="en-US" dirty="0"/>
              <a:t>months </a:t>
            </a:r>
            <a:r>
              <a:rPr lang="en-US" dirty="0" smtClean="0"/>
              <a:t>(even years) old </a:t>
            </a:r>
          </a:p>
          <a:p>
            <a:r>
              <a:rPr lang="en-US" dirty="0" smtClean="0"/>
              <a:t>Multiple formats used</a:t>
            </a:r>
          </a:p>
          <a:p>
            <a:r>
              <a:rPr lang="en-US" dirty="0" smtClean="0"/>
              <a:t>Data not always unit specific</a:t>
            </a:r>
          </a:p>
          <a:p>
            <a:r>
              <a:rPr lang="en-US" dirty="0" smtClean="0"/>
              <a:t>Data hard to read (no real analysis)</a:t>
            </a:r>
          </a:p>
          <a:p>
            <a:r>
              <a:rPr lang="en-US" dirty="0" smtClean="0"/>
              <a:t>Unit based initiatives MIA!</a:t>
            </a:r>
          </a:p>
          <a:p>
            <a:r>
              <a:rPr lang="en-US" dirty="0" smtClean="0"/>
              <a:t>No alignment to organizational priorities (no ties to goal to reduce harm by 40% by December 2013)</a:t>
            </a:r>
          </a:p>
          <a:p>
            <a:endParaRPr lang="en-US" dirty="0" smtClean="0"/>
          </a:p>
          <a:p>
            <a:pPr marL="0" indent="0">
              <a:buNone/>
            </a:pPr>
            <a:endParaRPr lang="en-US" dirty="0" smtClean="0"/>
          </a:p>
          <a:p>
            <a:endParaRPr lang="en-US" dirty="0" smtClean="0"/>
          </a:p>
          <a:p>
            <a:endParaRPr lang="en-US" dirty="0"/>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267200" y="1066800"/>
            <a:ext cx="4596121"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5410200" y="4889140"/>
            <a:ext cx="3048000" cy="369332"/>
          </a:xfrm>
          <a:prstGeom prst="rect">
            <a:avLst/>
          </a:prstGeom>
          <a:solidFill>
            <a:schemeClr val="bg2">
              <a:lumMod val="20000"/>
              <a:lumOff val="80000"/>
            </a:schemeClr>
          </a:solidFill>
        </p:spPr>
        <p:txBody>
          <a:bodyPr wrap="square" rtlCol="0">
            <a:spAutoFit/>
          </a:bodyPr>
          <a:lstStyle/>
          <a:p>
            <a:pPr algn="ctr"/>
            <a:r>
              <a:rPr lang="en-US" dirty="0" smtClean="0">
                <a:solidFill>
                  <a:prstClr val="black"/>
                </a:solidFill>
              </a:rPr>
              <a:t>Quality &amp; Safety Board?</a:t>
            </a:r>
            <a:endParaRPr lang="en-US" dirty="0">
              <a:solidFill>
                <a:prstClr val="black"/>
              </a:solidFill>
            </a:endParaRPr>
          </a:p>
        </p:txBody>
      </p:sp>
    </p:spTree>
    <p:extLst>
      <p:ext uri="{BB962C8B-B14F-4D97-AF65-F5344CB8AC3E}">
        <p14:creationId xmlns:p14="http://schemas.microsoft.com/office/powerpoint/2010/main" val="584947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Form a Team (Alpha Order)</a:t>
            </a:r>
            <a:endParaRPr lang="en-US" dirty="0"/>
          </a:p>
        </p:txBody>
      </p:sp>
      <p:sp>
        <p:nvSpPr>
          <p:cNvPr id="3" name="Content Placeholder 2"/>
          <p:cNvSpPr>
            <a:spLocks noGrp="1"/>
          </p:cNvSpPr>
          <p:nvPr>
            <p:ph idx="1"/>
          </p:nvPr>
        </p:nvSpPr>
        <p:spPr>
          <a:xfrm>
            <a:off x="381000" y="990600"/>
            <a:ext cx="3200400" cy="5257800"/>
          </a:xfrm>
          <a:ln w="57150">
            <a:solidFill>
              <a:schemeClr val="tx2">
                <a:lumMod val="75000"/>
              </a:schemeClr>
            </a:solidFill>
          </a:ln>
        </p:spPr>
        <p:txBody>
          <a:bodyPr>
            <a:noAutofit/>
          </a:bodyPr>
          <a:lstStyle/>
          <a:p>
            <a:r>
              <a:rPr lang="en-US" sz="1800" dirty="0" smtClean="0"/>
              <a:t>Debbie </a:t>
            </a:r>
            <a:r>
              <a:rPr lang="en-US" sz="1800" dirty="0" err="1" smtClean="0"/>
              <a:t>Balster</a:t>
            </a:r>
            <a:r>
              <a:rPr lang="en-US" sz="1800" dirty="0" smtClean="0"/>
              <a:t>, RN (Lean)</a:t>
            </a:r>
          </a:p>
          <a:p>
            <a:r>
              <a:rPr lang="en-US" sz="1800" dirty="0" smtClean="0"/>
              <a:t>Susan Black, RN (Quality)</a:t>
            </a:r>
          </a:p>
          <a:p>
            <a:r>
              <a:rPr lang="en-US" sz="1800" dirty="0" smtClean="0"/>
              <a:t>Michele </a:t>
            </a:r>
            <a:r>
              <a:rPr lang="en-US" sz="1800" dirty="0" err="1" smtClean="0"/>
              <a:t>Bundalian</a:t>
            </a:r>
            <a:r>
              <a:rPr lang="en-US" sz="1800" dirty="0" smtClean="0"/>
              <a:t>, RN (Quality/Waiver)</a:t>
            </a:r>
          </a:p>
          <a:p>
            <a:r>
              <a:rPr lang="en-US" sz="1800" dirty="0" smtClean="0"/>
              <a:t>Clinton Coil, MD (Patient Safety)</a:t>
            </a:r>
          </a:p>
          <a:p>
            <a:r>
              <a:rPr lang="en-US" sz="1800" dirty="0" smtClean="0"/>
              <a:t>Lisa Kido, RN (Performance Improvement)</a:t>
            </a:r>
          </a:p>
          <a:p>
            <a:r>
              <a:rPr lang="en-US" sz="1800" dirty="0" smtClean="0"/>
              <a:t>Arlene </a:t>
            </a:r>
            <a:r>
              <a:rPr lang="en-US" sz="1800" dirty="0" err="1" smtClean="0"/>
              <a:t>Malabanan</a:t>
            </a:r>
            <a:r>
              <a:rPr lang="en-US" sz="1800" dirty="0" smtClean="0"/>
              <a:t>, RN (Infection Prevention &amp; Control)</a:t>
            </a:r>
          </a:p>
          <a:p>
            <a:r>
              <a:rPr lang="en-US" sz="1800" dirty="0" smtClean="0"/>
              <a:t>Elizabeth </a:t>
            </a:r>
            <a:r>
              <a:rPr lang="en-US" sz="1800" dirty="0" err="1" smtClean="0"/>
              <a:t>Magsino</a:t>
            </a:r>
            <a:r>
              <a:rPr lang="en-US" sz="1800" dirty="0" smtClean="0"/>
              <a:t> (Quality)</a:t>
            </a:r>
          </a:p>
          <a:p>
            <a:r>
              <a:rPr lang="en-US" sz="1800" dirty="0" smtClean="0"/>
              <a:t>Christine Nakagawa, </a:t>
            </a:r>
            <a:r>
              <a:rPr lang="en-US" sz="1800" dirty="0" err="1" smtClean="0"/>
              <a:t>PharmD</a:t>
            </a:r>
            <a:r>
              <a:rPr lang="en-US" sz="1800" dirty="0" smtClean="0"/>
              <a:t> (Pharmacy)</a:t>
            </a:r>
          </a:p>
          <a:p>
            <a:r>
              <a:rPr lang="en-US" sz="1800" dirty="0" smtClean="0"/>
              <a:t>Randy </a:t>
            </a:r>
            <a:r>
              <a:rPr lang="en-US" sz="1800" dirty="0" err="1" smtClean="0"/>
              <a:t>Sattazahn</a:t>
            </a:r>
            <a:r>
              <a:rPr lang="en-US" sz="1800" dirty="0" smtClean="0"/>
              <a:t>, RN (Nursing)</a:t>
            </a:r>
          </a:p>
          <a:p>
            <a:r>
              <a:rPr lang="en-US" sz="1800" dirty="0" smtClean="0"/>
              <a:t>Robin Watson (Quality)</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990600"/>
            <a:ext cx="4267200" cy="3200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3733800" y="4321076"/>
            <a:ext cx="5410200" cy="2308324"/>
          </a:xfrm>
          <a:prstGeom prst="rect">
            <a:avLst/>
          </a:prstGeom>
          <a:noFill/>
        </p:spPr>
        <p:txBody>
          <a:bodyPr wrap="square" rtlCol="0">
            <a:spAutoFit/>
          </a:bodyPr>
          <a:lstStyle/>
          <a:p>
            <a:r>
              <a:rPr lang="en-US" sz="2400" b="1" u="sng" dirty="0" smtClean="0">
                <a:solidFill>
                  <a:prstClr val="white"/>
                </a:solidFill>
              </a:rPr>
              <a:t>Aim 1</a:t>
            </a:r>
            <a:r>
              <a:rPr lang="en-US" sz="2400" b="1" dirty="0" smtClean="0">
                <a:solidFill>
                  <a:prstClr val="white"/>
                </a:solidFill>
              </a:rPr>
              <a:t>: </a:t>
            </a:r>
            <a:r>
              <a:rPr lang="en-US" sz="2400" dirty="0" smtClean="0">
                <a:solidFill>
                  <a:prstClr val="white"/>
                </a:solidFill>
              </a:rPr>
              <a:t>Improve staff confidence in their ability to speak to quality 50% over baseline in Phase 1/ Med/</a:t>
            </a:r>
            <a:r>
              <a:rPr lang="en-US" sz="2400" dirty="0" err="1" smtClean="0">
                <a:solidFill>
                  <a:prstClr val="white"/>
                </a:solidFill>
              </a:rPr>
              <a:t>Surg</a:t>
            </a:r>
            <a:r>
              <a:rPr lang="en-US" sz="2400" dirty="0" smtClean="0">
                <a:solidFill>
                  <a:prstClr val="white"/>
                </a:solidFill>
              </a:rPr>
              <a:t> Wards and ICU’s</a:t>
            </a:r>
            <a:r>
              <a:rPr lang="en-US" sz="2400" dirty="0">
                <a:solidFill>
                  <a:prstClr val="white"/>
                </a:solidFill>
              </a:rPr>
              <a:t> by August </a:t>
            </a:r>
            <a:r>
              <a:rPr lang="en-US" sz="2400" dirty="0" smtClean="0">
                <a:solidFill>
                  <a:prstClr val="white"/>
                </a:solidFill>
              </a:rPr>
              <a:t>2013. </a:t>
            </a:r>
          </a:p>
          <a:p>
            <a:r>
              <a:rPr lang="en-US" sz="2400" b="1" u="sng" dirty="0" smtClean="0">
                <a:solidFill>
                  <a:prstClr val="white"/>
                </a:solidFill>
              </a:rPr>
              <a:t>Aim 2:</a:t>
            </a:r>
            <a:r>
              <a:rPr lang="en-US" sz="2400" b="1" dirty="0" smtClean="0">
                <a:solidFill>
                  <a:prstClr val="white"/>
                </a:solidFill>
              </a:rPr>
              <a:t> </a:t>
            </a:r>
            <a:r>
              <a:rPr lang="en-US" sz="2400" dirty="0" smtClean="0">
                <a:solidFill>
                  <a:prstClr val="white"/>
                </a:solidFill>
              </a:rPr>
              <a:t>Promote goal of “Zero Harm” facility wide. </a:t>
            </a:r>
            <a:endParaRPr lang="en-US" sz="2400" dirty="0">
              <a:solidFill>
                <a:prstClr val="white"/>
              </a:solidFill>
            </a:endParaRPr>
          </a:p>
        </p:txBody>
      </p:sp>
    </p:spTree>
    <p:extLst>
      <p:ext uri="{BB962C8B-B14F-4D97-AF65-F5344CB8AC3E}">
        <p14:creationId xmlns:p14="http://schemas.microsoft.com/office/powerpoint/2010/main" val="21156218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Plan: develop data display template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124807" y="780177"/>
            <a:ext cx="4038601" cy="5125415"/>
          </a:xfrm>
          <a:prstGeom prst="rect">
            <a:avLst/>
          </a:prstGeom>
        </p:spPr>
      </p:pic>
      <p:sp>
        <p:nvSpPr>
          <p:cNvPr id="5" name="Content Placeholder 4"/>
          <p:cNvSpPr>
            <a:spLocks noGrp="1"/>
          </p:cNvSpPr>
          <p:nvPr>
            <p:ph idx="1"/>
          </p:nvPr>
        </p:nvSpPr>
        <p:spPr>
          <a:xfrm>
            <a:off x="457200" y="1329847"/>
            <a:ext cx="3124200" cy="4525963"/>
          </a:xfrm>
        </p:spPr>
        <p:txBody>
          <a:bodyPr/>
          <a:lstStyle/>
          <a:p>
            <a:pPr marL="0" indent="0">
              <a:buNone/>
            </a:pPr>
            <a:r>
              <a:rPr lang="en-US" dirty="0" smtClean="0"/>
              <a:t>Must:</a:t>
            </a:r>
          </a:p>
          <a:p>
            <a:r>
              <a:rPr lang="en-US" dirty="0" smtClean="0"/>
              <a:t>Be simple</a:t>
            </a:r>
          </a:p>
          <a:p>
            <a:r>
              <a:rPr lang="en-US" dirty="0" smtClean="0"/>
              <a:t>Tell you where you are</a:t>
            </a:r>
          </a:p>
          <a:p>
            <a:r>
              <a:rPr lang="en-US" dirty="0" smtClean="0"/>
              <a:t>Tell you what the target is</a:t>
            </a:r>
          </a:p>
          <a:p>
            <a:r>
              <a:rPr lang="en-US" dirty="0" smtClean="0"/>
              <a:t>Tell you how to improve</a:t>
            </a:r>
            <a:endParaRPr lang="en-US" dirty="0"/>
          </a:p>
        </p:txBody>
      </p:sp>
      <p:sp>
        <p:nvSpPr>
          <p:cNvPr id="6" name="TextBox 5"/>
          <p:cNvSpPr txBox="1"/>
          <p:nvPr/>
        </p:nvSpPr>
        <p:spPr>
          <a:xfrm>
            <a:off x="3733799" y="5486400"/>
            <a:ext cx="4973015" cy="646331"/>
          </a:xfrm>
          <a:prstGeom prst="rect">
            <a:avLst/>
          </a:prstGeom>
          <a:noFill/>
        </p:spPr>
        <p:txBody>
          <a:bodyPr wrap="square" rtlCol="0">
            <a:spAutoFit/>
          </a:bodyPr>
          <a:lstStyle/>
          <a:p>
            <a:r>
              <a:rPr lang="en-US" dirty="0" smtClean="0">
                <a:solidFill>
                  <a:prstClr val="white"/>
                </a:solidFill>
              </a:rPr>
              <a:t>Sample Data Display Presented by A. Frankel, MD at  Harbor-UCLA, September 2012</a:t>
            </a:r>
            <a:endParaRPr lang="en-US" dirty="0">
              <a:solidFill>
                <a:prstClr val="white"/>
              </a:solidFill>
            </a:endParaRPr>
          </a:p>
        </p:txBody>
      </p:sp>
    </p:spTree>
    <p:extLst>
      <p:ext uri="{BB962C8B-B14F-4D97-AF65-F5344CB8AC3E}">
        <p14:creationId xmlns:p14="http://schemas.microsoft.com/office/powerpoint/2010/main" val="3754101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Harborize</a:t>
            </a:r>
            <a:r>
              <a:rPr lang="en-US" dirty="0" smtClean="0"/>
              <a:t>” it…</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6908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6153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05400" y="530225"/>
            <a:ext cx="3657600" cy="1470025"/>
          </a:xfrm>
        </p:spPr>
        <p:txBody>
          <a:bodyPr>
            <a:normAutofit fontScale="90000"/>
          </a:bodyPr>
          <a:lstStyle/>
          <a:p>
            <a:r>
              <a:rPr lang="en-US" dirty="0" smtClean="0"/>
              <a:t>Do: Implemented on 6 West Test Unit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04800"/>
            <a:ext cx="4521200" cy="3390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277" y="3048000"/>
            <a:ext cx="4419600" cy="3314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76200" y="3837444"/>
            <a:ext cx="4267200" cy="2677656"/>
          </a:xfrm>
          <a:prstGeom prst="rect">
            <a:avLst/>
          </a:prstGeom>
          <a:noFill/>
        </p:spPr>
        <p:txBody>
          <a:bodyPr wrap="square" rtlCol="0">
            <a:spAutoFit/>
          </a:bodyPr>
          <a:lstStyle/>
          <a:p>
            <a:pPr marL="285750" indent="-285750">
              <a:buFont typeface="Arial" pitchFamily="34" charset="0"/>
              <a:buChar char="•"/>
            </a:pPr>
            <a:r>
              <a:rPr lang="en-US" sz="2400" dirty="0" smtClean="0">
                <a:solidFill>
                  <a:prstClr val="white"/>
                </a:solidFill>
              </a:rPr>
              <a:t>Small test of change (1 unit, 1 – 2 nurses)</a:t>
            </a:r>
          </a:p>
          <a:p>
            <a:pPr marL="285750" indent="-285750">
              <a:buFont typeface="Arial" pitchFamily="34" charset="0"/>
              <a:buChar char="•"/>
            </a:pPr>
            <a:r>
              <a:rPr lang="en-US" sz="2400" dirty="0" smtClean="0">
                <a:solidFill>
                  <a:prstClr val="white"/>
                </a:solidFill>
              </a:rPr>
              <a:t>Asked staff to “Tell me what you are doing to improve quality &amp; safety”</a:t>
            </a:r>
          </a:p>
          <a:p>
            <a:pPr marL="285750" indent="-285750">
              <a:buFont typeface="Arial" pitchFamily="34" charset="0"/>
              <a:buChar char="•"/>
            </a:pPr>
            <a:r>
              <a:rPr lang="en-US" sz="2400" dirty="0" smtClean="0">
                <a:solidFill>
                  <a:prstClr val="white"/>
                </a:solidFill>
              </a:rPr>
              <a:t>Collected data: staff opinions (old vs. new data display)</a:t>
            </a:r>
            <a:endParaRPr lang="en-US" sz="2400" dirty="0">
              <a:solidFill>
                <a:prstClr val="white"/>
              </a:solidFill>
            </a:endParaRPr>
          </a:p>
        </p:txBody>
      </p:sp>
    </p:spTree>
    <p:extLst>
      <p:ext uri="{BB962C8B-B14F-4D97-AF65-F5344CB8AC3E}">
        <p14:creationId xmlns:p14="http://schemas.microsoft.com/office/powerpoint/2010/main" val="3329616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Bump in the road questions…</a:t>
            </a:r>
            <a:endParaRPr lang="en-US" dirty="0"/>
          </a:p>
        </p:txBody>
      </p:sp>
      <p:sp>
        <p:nvSpPr>
          <p:cNvPr id="3" name="Content Placeholder 2"/>
          <p:cNvSpPr>
            <a:spLocks noGrp="1"/>
          </p:cNvSpPr>
          <p:nvPr>
            <p:ph idx="1"/>
          </p:nvPr>
        </p:nvSpPr>
        <p:spPr>
          <a:xfrm>
            <a:off x="228600" y="1600200"/>
            <a:ext cx="4191000" cy="3657600"/>
          </a:xfrm>
        </p:spPr>
        <p:txBody>
          <a:bodyPr>
            <a:normAutofit/>
          </a:bodyPr>
          <a:lstStyle/>
          <a:p>
            <a:pPr marL="514350" indent="-514350">
              <a:buAutoNum type="arabicPeriod"/>
            </a:pPr>
            <a:r>
              <a:rPr lang="en-US" i="1" dirty="0" smtClean="0"/>
              <a:t>Do you remember when your last event was?</a:t>
            </a:r>
          </a:p>
          <a:p>
            <a:pPr marL="514350" indent="-514350">
              <a:buAutoNum type="arabicPeriod"/>
            </a:pPr>
            <a:r>
              <a:rPr lang="en-US" i="1" dirty="0" smtClean="0"/>
              <a:t>What were the lessons learned from that event?</a:t>
            </a:r>
            <a:endParaRPr lang="en-US" i="1" dirty="0"/>
          </a:p>
        </p:txBody>
      </p:sp>
      <p:pic>
        <p:nvPicPr>
          <p:cNvPr id="1026" name="Picture 2" descr="http://ts3.mm.bing.net/th?id=H.4614531152020434&amp;pid=1.7&amp;w=263&amp;h=184&amp;c=7&amp;r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81200"/>
            <a:ext cx="4029903" cy="2819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2888207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Chat feature</a:t>
            </a:r>
            <a:endParaRPr lang="en-US" dirty="0"/>
          </a:p>
        </p:txBody>
      </p:sp>
      <p:sp>
        <p:nvSpPr>
          <p:cNvPr id="3" name="Content Placeholder 2"/>
          <p:cNvSpPr>
            <a:spLocks noGrp="1"/>
          </p:cNvSpPr>
          <p:nvPr>
            <p:ph idx="1"/>
          </p:nvPr>
        </p:nvSpPr>
        <p:spPr>
          <a:xfrm>
            <a:off x="693144" y="1600201"/>
            <a:ext cx="3214827" cy="3276600"/>
          </a:xfrm>
        </p:spPr>
        <p:txBody>
          <a:bodyPr/>
          <a:lstStyle/>
          <a:p>
            <a:r>
              <a:rPr lang="en-US" dirty="0">
                <a:solidFill>
                  <a:prstClr val="black">
                    <a:lumMod val="75000"/>
                    <a:lumOff val="25000"/>
                  </a:prstClr>
                </a:solidFill>
              </a:rPr>
              <a:t>Please use the Chat Box on the webinar screen to type your question or comment at any time.</a:t>
            </a:r>
          </a:p>
          <a:p>
            <a:endParaRPr lang="en-US" dirty="0">
              <a:solidFill>
                <a:prstClr val="black">
                  <a:lumMod val="75000"/>
                  <a:lumOff val="25000"/>
                </a:prstClr>
              </a:solidFill>
            </a:endParaRPr>
          </a:p>
          <a:p>
            <a:r>
              <a:rPr lang="en-US" b="1" dirty="0">
                <a:solidFill>
                  <a:prstClr val="black">
                    <a:lumMod val="75000"/>
                    <a:lumOff val="25000"/>
                  </a:prstClr>
                </a:solidFill>
              </a:rPr>
              <a:t>NOW: Use the Chat Box to </a:t>
            </a:r>
            <a:r>
              <a:rPr lang="en-US" sz="1800" dirty="0"/>
              <a:t>sign in. </a:t>
            </a:r>
            <a:r>
              <a:rPr lang="en-US" b="1" dirty="0">
                <a:solidFill>
                  <a:prstClr val="black">
                    <a:lumMod val="75000"/>
                    <a:lumOff val="25000"/>
                  </a:prstClr>
                </a:solidFill>
              </a:rPr>
              <a:t>Enter your organization and names of all people in the room.</a:t>
            </a:r>
          </a:p>
        </p:txBody>
      </p:sp>
      <p:pic>
        <p:nvPicPr>
          <p:cNvPr id="5" name="Picture 2" descr="Please use the Chat Box on the webinar screen to type your question or comment at any time.&#10;&#10;NOW: Use the Chat Box to sign in. Enter your organization and names of all people in the room.&#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562" y="1812925"/>
            <a:ext cx="3152775"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9167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27" y="1625252"/>
            <a:ext cx="410094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3"/>
          <p:cNvSpPr txBox="1"/>
          <p:nvPr/>
        </p:nvSpPr>
        <p:spPr>
          <a:xfrm>
            <a:off x="872244" y="2749292"/>
            <a:ext cx="2971800" cy="703659"/>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000" dirty="0">
                <a:solidFill>
                  <a:prstClr val="black"/>
                </a:solidFill>
              </a:rPr>
              <a:t>No ADE w/ harm score ≥ 6 last six months: </a:t>
            </a:r>
            <a:r>
              <a:rPr lang="en-US" sz="2000" b="1" dirty="0">
                <a:solidFill>
                  <a:srgbClr val="00B050"/>
                </a:solidFill>
              </a:rPr>
              <a:t>Great Job!</a:t>
            </a:r>
          </a:p>
        </p:txBody>
      </p:sp>
      <p:sp>
        <p:nvSpPr>
          <p:cNvPr id="2" name="Title 1"/>
          <p:cNvSpPr>
            <a:spLocks noGrp="1"/>
          </p:cNvSpPr>
          <p:nvPr>
            <p:ph type="title"/>
          </p:nvPr>
        </p:nvSpPr>
        <p:spPr/>
        <p:txBody>
          <a:bodyPr>
            <a:normAutofit/>
          </a:bodyPr>
          <a:lstStyle/>
          <a:p>
            <a:r>
              <a:rPr lang="en-US" dirty="0" smtClean="0"/>
              <a:t>Addressed by adding…</a:t>
            </a:r>
            <a:endParaRPr lang="en-US" dirty="0"/>
          </a:p>
        </p:txBody>
      </p:sp>
      <p:sp>
        <p:nvSpPr>
          <p:cNvPr id="4" name="TextBox 3"/>
          <p:cNvSpPr txBox="1"/>
          <p:nvPr/>
        </p:nvSpPr>
        <p:spPr>
          <a:xfrm>
            <a:off x="457200" y="4495800"/>
            <a:ext cx="3733800" cy="1077218"/>
          </a:xfrm>
          <a:prstGeom prst="rect">
            <a:avLst/>
          </a:prstGeom>
          <a:noFill/>
        </p:spPr>
        <p:txBody>
          <a:bodyPr wrap="square" rtlCol="0">
            <a:spAutoFit/>
          </a:bodyPr>
          <a:lstStyle/>
          <a:p>
            <a:pPr algn="ctr"/>
            <a:r>
              <a:rPr lang="en-US" sz="3200" dirty="0" smtClean="0">
                <a:solidFill>
                  <a:prstClr val="white"/>
                </a:solidFill>
              </a:rPr>
              <a:t>Simple run chart with analysis </a:t>
            </a:r>
            <a:endParaRPr lang="en-US" sz="3200" dirty="0">
              <a:solidFill>
                <a:prstClr val="white"/>
              </a:solidFill>
            </a:endParaRPr>
          </a:p>
        </p:txBody>
      </p:sp>
      <p:sp>
        <p:nvSpPr>
          <p:cNvPr id="9" name="TextBox 8"/>
          <p:cNvSpPr txBox="1"/>
          <p:nvPr/>
        </p:nvSpPr>
        <p:spPr>
          <a:xfrm>
            <a:off x="4771720" y="5280630"/>
            <a:ext cx="3733800" cy="584775"/>
          </a:xfrm>
          <a:prstGeom prst="rect">
            <a:avLst/>
          </a:prstGeom>
          <a:noFill/>
        </p:spPr>
        <p:txBody>
          <a:bodyPr wrap="square" rtlCol="0">
            <a:spAutoFit/>
          </a:bodyPr>
          <a:lstStyle/>
          <a:p>
            <a:pPr algn="ctr"/>
            <a:r>
              <a:rPr lang="en-US" sz="3200" dirty="0" smtClean="0">
                <a:solidFill>
                  <a:prstClr val="white"/>
                </a:solidFill>
              </a:rPr>
              <a:t>Lessons Learned!</a:t>
            </a:r>
            <a:endParaRPr lang="en-US" sz="3200" dirty="0">
              <a:solidFill>
                <a:prstClr val="white"/>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48474"/>
            <a:ext cx="4133241" cy="309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58676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Study… (Pilot Unit)</a:t>
            </a:r>
            <a:endParaRPr lang="en-US" dirty="0"/>
          </a:p>
        </p:txBody>
      </p:sp>
      <p:sp>
        <p:nvSpPr>
          <p:cNvPr id="3" name="Content Placeholder 2"/>
          <p:cNvSpPr>
            <a:spLocks noGrp="1"/>
          </p:cNvSpPr>
          <p:nvPr>
            <p:ph idx="4294967295"/>
          </p:nvPr>
        </p:nvSpPr>
        <p:spPr>
          <a:xfrm>
            <a:off x="609600" y="5105400"/>
            <a:ext cx="8229600" cy="1600200"/>
          </a:xfrm>
        </p:spPr>
        <p:txBody>
          <a:bodyPr>
            <a:normAutofit fontScale="85000" lnSpcReduction="20000"/>
          </a:bodyPr>
          <a:lstStyle/>
          <a:p>
            <a:r>
              <a:rPr lang="en-US" dirty="0" smtClean="0"/>
              <a:t>Staff confidence in speaking about quality improved (doubled)</a:t>
            </a:r>
          </a:p>
          <a:p>
            <a:r>
              <a:rPr lang="en-US" dirty="0" smtClean="0"/>
              <a:t>Staff “agreed” we should roll out “new” display boards facility-wide. </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781496509"/>
              </p:ext>
            </p:extLst>
          </p:nvPr>
        </p:nvGraphicFramePr>
        <p:xfrm>
          <a:off x="457200" y="1507299"/>
          <a:ext cx="7010400" cy="352190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2"/>
          <p:cNvSpPr txBox="1"/>
          <p:nvPr/>
        </p:nvSpPr>
        <p:spPr>
          <a:xfrm>
            <a:off x="457200" y="990600"/>
            <a:ext cx="7010400" cy="533400"/>
          </a:xfrm>
          <a:prstGeom prst="rect">
            <a:avLst/>
          </a:prstGeom>
          <a:solidFill>
            <a:schemeClr val="tx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800" dirty="0">
                <a:solidFill>
                  <a:prstClr val="black"/>
                </a:solidFill>
              </a:rPr>
              <a:t>6 West Staff Opinions on </a:t>
            </a:r>
            <a:r>
              <a:rPr lang="en-US" sz="1800" dirty="0" smtClean="0">
                <a:solidFill>
                  <a:prstClr val="black"/>
                </a:solidFill>
              </a:rPr>
              <a:t>Quality &amp; Safety </a:t>
            </a:r>
            <a:r>
              <a:rPr lang="en-US" sz="1800" dirty="0">
                <a:solidFill>
                  <a:prstClr val="black"/>
                </a:solidFill>
              </a:rPr>
              <a:t>Board Display (June 27, 2013)</a:t>
            </a:r>
          </a:p>
          <a:p>
            <a:pPr algn="ctr"/>
            <a:r>
              <a:rPr lang="en-US" sz="1800" dirty="0" smtClean="0">
                <a:solidFill>
                  <a:prstClr val="black"/>
                </a:solidFill>
              </a:rPr>
              <a:t>n=6</a:t>
            </a:r>
            <a:endParaRPr lang="en-US" sz="1800" dirty="0">
              <a:solidFill>
                <a:prstClr val="black"/>
              </a:solidFill>
            </a:endParaRPr>
          </a:p>
        </p:txBody>
      </p:sp>
      <p:sp>
        <p:nvSpPr>
          <p:cNvPr id="7" name="TextBox 3"/>
          <p:cNvSpPr txBox="1"/>
          <p:nvPr/>
        </p:nvSpPr>
        <p:spPr>
          <a:xfrm>
            <a:off x="6705600" y="2895600"/>
            <a:ext cx="1828800" cy="211905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800" dirty="0">
                <a:solidFill>
                  <a:prstClr val="black"/>
                </a:solidFill>
              </a:rPr>
              <a:t>Scale:</a:t>
            </a:r>
          </a:p>
          <a:p>
            <a:r>
              <a:rPr lang="en-US" sz="1800" dirty="0">
                <a:solidFill>
                  <a:prstClr val="black"/>
                </a:solidFill>
              </a:rPr>
              <a:t>1. Strongly Disagree</a:t>
            </a:r>
          </a:p>
          <a:p>
            <a:r>
              <a:rPr lang="en-US" sz="1800" dirty="0">
                <a:solidFill>
                  <a:prstClr val="black"/>
                </a:solidFill>
              </a:rPr>
              <a:t>2. Disagree</a:t>
            </a:r>
          </a:p>
          <a:p>
            <a:r>
              <a:rPr lang="en-US" sz="1800" dirty="0">
                <a:solidFill>
                  <a:prstClr val="black"/>
                </a:solidFill>
              </a:rPr>
              <a:t>3. Neutral</a:t>
            </a:r>
          </a:p>
          <a:p>
            <a:r>
              <a:rPr lang="en-US" sz="1800" dirty="0">
                <a:solidFill>
                  <a:prstClr val="black"/>
                </a:solidFill>
              </a:rPr>
              <a:t>4. Agree</a:t>
            </a:r>
          </a:p>
          <a:p>
            <a:r>
              <a:rPr lang="en-US" sz="1800" dirty="0">
                <a:solidFill>
                  <a:prstClr val="black"/>
                </a:solidFill>
              </a:rPr>
              <a:t>5. Strongly agree</a:t>
            </a:r>
          </a:p>
          <a:p>
            <a:endParaRPr lang="en-US" sz="1400" dirty="0">
              <a:solidFill>
                <a:prstClr val="black"/>
              </a:solidFill>
            </a:endParaRPr>
          </a:p>
        </p:txBody>
      </p:sp>
    </p:spTree>
    <p:extLst>
      <p:ext uri="{BB962C8B-B14F-4D97-AF65-F5344CB8AC3E}">
        <p14:creationId xmlns:p14="http://schemas.microsoft.com/office/powerpoint/2010/main" val="36012213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9284" y="304800"/>
            <a:ext cx="8229600" cy="1143000"/>
          </a:xfrm>
        </p:spPr>
        <p:txBody>
          <a:bodyPr>
            <a:normAutofit fontScale="90000"/>
          </a:bodyPr>
          <a:lstStyle/>
          <a:p>
            <a:r>
              <a:rPr lang="en-US" dirty="0" smtClean="0"/>
              <a:t>Act: Roll out the new boards to Med/</a:t>
            </a:r>
            <a:r>
              <a:rPr lang="en-US" dirty="0" err="1" smtClean="0"/>
              <a:t>Surg</a:t>
            </a:r>
            <a:r>
              <a:rPr lang="en-US" dirty="0" smtClean="0"/>
              <a:t> Wards &amp; ICUs (Phase I)</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81000" y="2171701"/>
            <a:ext cx="3381096" cy="2971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ight Arrow 1"/>
          <p:cNvSpPr/>
          <p:nvPr/>
        </p:nvSpPr>
        <p:spPr>
          <a:xfrm>
            <a:off x="3581400" y="3238501"/>
            <a:ext cx="990600" cy="838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699948" y="5398532"/>
            <a:ext cx="2743200" cy="369332"/>
          </a:xfrm>
          <a:prstGeom prst="rect">
            <a:avLst/>
          </a:prstGeom>
          <a:solidFill>
            <a:srgbClr val="C00000"/>
          </a:solidFill>
        </p:spPr>
        <p:txBody>
          <a:bodyPr wrap="square" rtlCol="0">
            <a:spAutoFit/>
          </a:bodyPr>
          <a:lstStyle/>
          <a:p>
            <a:pPr algn="ctr"/>
            <a:r>
              <a:rPr lang="en-US" b="1" dirty="0" smtClean="0">
                <a:solidFill>
                  <a:prstClr val="white"/>
                </a:solidFill>
              </a:rPr>
              <a:t>“OLD” Data Display Board</a:t>
            </a:r>
            <a:endParaRPr lang="en-US" b="1" dirty="0">
              <a:solidFill>
                <a:prstClr val="white"/>
              </a:solidFill>
            </a:endParaRPr>
          </a:p>
        </p:txBody>
      </p:sp>
      <p:sp>
        <p:nvSpPr>
          <p:cNvPr id="6" name="TextBox 5"/>
          <p:cNvSpPr txBox="1"/>
          <p:nvPr/>
        </p:nvSpPr>
        <p:spPr>
          <a:xfrm>
            <a:off x="5492085" y="5377934"/>
            <a:ext cx="2743200" cy="369332"/>
          </a:xfrm>
          <a:prstGeom prst="rect">
            <a:avLst/>
          </a:prstGeom>
          <a:solidFill>
            <a:srgbClr val="00B050"/>
          </a:solidFill>
        </p:spPr>
        <p:txBody>
          <a:bodyPr wrap="square" rtlCol="0">
            <a:spAutoFit/>
          </a:bodyPr>
          <a:lstStyle/>
          <a:p>
            <a:pPr algn="ctr"/>
            <a:r>
              <a:rPr lang="en-US" b="1" dirty="0" smtClean="0">
                <a:solidFill>
                  <a:prstClr val="white"/>
                </a:solidFill>
              </a:rPr>
              <a:t>“New” Data Display Board</a:t>
            </a:r>
            <a:endParaRPr lang="en-US" b="1" dirty="0">
              <a:solidFill>
                <a:prstClr val="white"/>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742" y="2177894"/>
            <a:ext cx="3970687" cy="29656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48212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67" y="-148225"/>
            <a:ext cx="8229600" cy="1143000"/>
          </a:xfrm>
        </p:spPr>
        <p:txBody>
          <a:bodyPr/>
          <a:lstStyle/>
          <a:p>
            <a:pPr algn="l"/>
            <a:r>
              <a:rPr lang="en-US" dirty="0" smtClean="0"/>
              <a:t>Education!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914400"/>
            <a:ext cx="5571995" cy="4178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685800" y="5093396"/>
            <a:ext cx="7086600" cy="1569660"/>
          </a:xfrm>
          <a:prstGeom prst="rect">
            <a:avLst/>
          </a:prstGeom>
          <a:noFill/>
        </p:spPr>
        <p:txBody>
          <a:bodyPr wrap="square" rtlCol="0">
            <a:spAutoFit/>
          </a:bodyPr>
          <a:lstStyle/>
          <a:p>
            <a:pPr algn="ctr"/>
            <a:r>
              <a:rPr lang="en-US" sz="3200" dirty="0" smtClean="0">
                <a:solidFill>
                  <a:prstClr val="white"/>
                </a:solidFill>
              </a:rPr>
              <a:t>Helping staff to “connect the dots” between daily work and outcomes  (monthly as data are posted)</a:t>
            </a:r>
            <a:endParaRPr lang="en-US" sz="3200" dirty="0">
              <a:solidFill>
                <a:prstClr val="white"/>
              </a:solidFill>
            </a:endParaRPr>
          </a:p>
        </p:txBody>
      </p:sp>
    </p:spTree>
    <p:extLst>
      <p:ext uri="{BB962C8B-B14F-4D97-AF65-F5344CB8AC3E}">
        <p14:creationId xmlns:p14="http://schemas.microsoft.com/office/powerpoint/2010/main" val="2511372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52400"/>
            <a:ext cx="8153400" cy="1362075"/>
          </a:xfrm>
        </p:spPr>
        <p:txBody>
          <a:bodyPr>
            <a:noAutofit/>
          </a:bodyPr>
          <a:lstStyle/>
          <a:p>
            <a:r>
              <a:rPr lang="en-US" sz="4400" dirty="0" smtClean="0"/>
              <a:t>Study (Again…)</a:t>
            </a:r>
            <a:endParaRPr lang="en-US" sz="4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14400"/>
            <a:ext cx="6781800" cy="407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4800" y="5059740"/>
            <a:ext cx="8458200" cy="1569660"/>
          </a:xfrm>
          <a:prstGeom prst="rect">
            <a:avLst/>
          </a:prstGeom>
          <a:noFill/>
        </p:spPr>
        <p:txBody>
          <a:bodyPr wrap="square" rtlCol="0">
            <a:spAutoFit/>
          </a:bodyPr>
          <a:lstStyle/>
          <a:p>
            <a:r>
              <a:rPr lang="en-US" sz="3200" u="sng" dirty="0" smtClean="0">
                <a:solidFill>
                  <a:prstClr val="white"/>
                </a:solidFill>
              </a:rPr>
              <a:t>Aim 1:</a:t>
            </a:r>
            <a:r>
              <a:rPr lang="en-US" sz="3200" dirty="0" smtClean="0">
                <a:solidFill>
                  <a:prstClr val="white"/>
                </a:solidFill>
              </a:rPr>
              <a:t> We met/exceeded our goal to improve staff’s confidence in their ability to speak to quality &amp; safety 50% over baseline (1% to 100%). </a:t>
            </a:r>
            <a:endParaRPr lang="en-US" sz="3200" dirty="0">
              <a:solidFill>
                <a:prstClr val="white"/>
              </a:solidFill>
            </a:endParaRPr>
          </a:p>
        </p:txBody>
      </p:sp>
    </p:spTree>
    <p:extLst>
      <p:ext uri="{BB962C8B-B14F-4D97-AF65-F5344CB8AC3E}">
        <p14:creationId xmlns:p14="http://schemas.microsoft.com/office/powerpoint/2010/main" val="5266708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772400" cy="1362075"/>
          </a:xfrm>
        </p:spPr>
        <p:txBody>
          <a:bodyPr/>
          <a:lstStyle/>
          <a:p>
            <a:r>
              <a:rPr lang="en-US" dirty="0" smtClean="0"/>
              <a:t>Improving alignment…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43942"/>
            <a:ext cx="4052877"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275" y="1752600"/>
            <a:ext cx="4267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 Arrow 3"/>
          <p:cNvSpPr/>
          <p:nvPr/>
        </p:nvSpPr>
        <p:spPr>
          <a:xfrm>
            <a:off x="4614275" y="836635"/>
            <a:ext cx="2819400" cy="1034442"/>
          </a:xfrm>
          <a:prstGeom prst="leftArrow">
            <a:avLst/>
          </a:prstGeom>
          <a:solidFill>
            <a:srgbClr val="D1FF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ight Arrow 4"/>
          <p:cNvSpPr/>
          <p:nvPr/>
        </p:nvSpPr>
        <p:spPr>
          <a:xfrm>
            <a:off x="1399598" y="3991625"/>
            <a:ext cx="3214677" cy="1110642"/>
          </a:xfrm>
          <a:prstGeom prst="rightArrow">
            <a:avLst/>
          </a:prstGeom>
          <a:solidFill>
            <a:srgbClr val="D1FF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extBox 2"/>
          <p:cNvSpPr txBox="1"/>
          <p:nvPr/>
        </p:nvSpPr>
        <p:spPr>
          <a:xfrm>
            <a:off x="178496" y="4876800"/>
            <a:ext cx="9194104" cy="1815882"/>
          </a:xfrm>
          <a:prstGeom prst="rect">
            <a:avLst/>
          </a:prstGeom>
          <a:noFill/>
        </p:spPr>
        <p:txBody>
          <a:bodyPr wrap="square" rtlCol="0">
            <a:spAutoFit/>
          </a:bodyPr>
          <a:lstStyle/>
          <a:p>
            <a:r>
              <a:rPr lang="en-US" sz="2800" dirty="0" smtClean="0">
                <a:solidFill>
                  <a:prstClr val="white"/>
                </a:solidFill>
              </a:rPr>
              <a:t>Rapid Cycle Improvements (based on staff suggestions):</a:t>
            </a:r>
          </a:p>
          <a:p>
            <a:pPr marL="457200" indent="-457200">
              <a:buFontTx/>
              <a:buAutoNum type="arabicPeriod"/>
            </a:pPr>
            <a:r>
              <a:rPr lang="en-US" sz="2800" dirty="0" smtClean="0">
                <a:solidFill>
                  <a:prstClr val="white"/>
                </a:solidFill>
              </a:rPr>
              <a:t>Added “mini pillars” to board</a:t>
            </a:r>
          </a:p>
          <a:p>
            <a:pPr marL="457200" indent="-457200">
              <a:buFontTx/>
              <a:buAutoNum type="arabicPeriod"/>
            </a:pPr>
            <a:r>
              <a:rPr lang="en-US" sz="2800" dirty="0" smtClean="0">
                <a:solidFill>
                  <a:prstClr val="white"/>
                </a:solidFill>
              </a:rPr>
              <a:t>Color coding of data border to match pillars to improve “connections”</a:t>
            </a:r>
          </a:p>
        </p:txBody>
      </p:sp>
    </p:spTree>
    <p:extLst>
      <p:ext uri="{BB962C8B-B14F-4D97-AF65-F5344CB8AC3E}">
        <p14:creationId xmlns:p14="http://schemas.microsoft.com/office/powerpoint/2010/main" val="824906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838" y="381000"/>
            <a:ext cx="6085562" cy="1143000"/>
          </a:xfrm>
        </p:spPr>
        <p:txBody>
          <a:bodyPr>
            <a:normAutofit fontScale="90000"/>
          </a:bodyPr>
          <a:lstStyle/>
          <a:p>
            <a:r>
              <a:rPr lang="en-US" u="sng" dirty="0" smtClean="0"/>
              <a:t>Aim 2</a:t>
            </a:r>
            <a:r>
              <a:rPr lang="en-US" dirty="0" smtClean="0"/>
              <a:t>: Promote Goal of “Zero Harm” </a:t>
            </a:r>
            <a:br>
              <a:rPr lang="en-US" dirty="0" smtClean="0"/>
            </a:b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638" y="2784695"/>
            <a:ext cx="4368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94756" y="6019800"/>
            <a:ext cx="4150638" cy="523220"/>
          </a:xfrm>
          <a:prstGeom prst="rect">
            <a:avLst/>
          </a:prstGeom>
          <a:noFill/>
        </p:spPr>
        <p:txBody>
          <a:bodyPr wrap="square" rtlCol="0">
            <a:spAutoFit/>
          </a:bodyPr>
          <a:lstStyle/>
          <a:p>
            <a:pPr algn="ctr"/>
            <a:r>
              <a:rPr lang="en-US" sz="2800" b="1" dirty="0" smtClean="0">
                <a:solidFill>
                  <a:prstClr val="white"/>
                </a:solidFill>
              </a:rPr>
              <a:t>June 2013 Screen Saver!</a:t>
            </a:r>
            <a:endParaRPr lang="en-US" sz="2800" b="1" dirty="0">
              <a:solidFill>
                <a:prstClr val="white"/>
              </a:soli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22" y="1374858"/>
            <a:ext cx="3221678" cy="5102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32-Point Star 6"/>
          <p:cNvSpPr/>
          <p:nvPr/>
        </p:nvSpPr>
        <p:spPr>
          <a:xfrm>
            <a:off x="5838173" y="76200"/>
            <a:ext cx="3001027" cy="2667000"/>
          </a:xfrm>
          <a:prstGeom prst="star32">
            <a:avLst/>
          </a:prstGeom>
          <a:solidFill>
            <a:srgbClr val="FFFF00"/>
          </a:solidFill>
          <a:ln w="76200" cap="flat" cmpd="sng" algn="ctr">
            <a:solidFill>
              <a:srgbClr val="4F81BD">
                <a:shade val="50000"/>
              </a:srgbClr>
            </a:solidFill>
            <a:prstDash val="solid"/>
          </a:ln>
          <a:effectLst/>
        </p:spPr>
        <p:txBody>
          <a:bodyPr rtlCol="0" anchor="ctr">
            <a:scene3d>
              <a:camera prst="orthographicFront"/>
              <a:lightRig rig="threePt" dir="t"/>
            </a:scene3d>
            <a:sp3d extrusionH="57150">
              <a:bevelT w="38100" h="38100" prst="relaxedInset"/>
            </a:sp3d>
          </a:bodyPr>
          <a:lstStyle/>
          <a:p>
            <a:pPr algn="ctr">
              <a:defRPr/>
            </a:pPr>
            <a:r>
              <a:rPr lang="en-US" sz="1400" kern="0" dirty="0" smtClean="0">
                <a:solidFill>
                  <a:sysClr val="windowText" lastClr="000000"/>
                </a:solidFill>
                <a:latin typeface="Albertus Extra Bold" pitchFamily="34" charset="0"/>
              </a:rPr>
              <a:t>ZERO Heroes!</a:t>
            </a:r>
          </a:p>
          <a:p>
            <a:pPr algn="ctr">
              <a:defRPr/>
            </a:pPr>
            <a:r>
              <a:rPr lang="en-US" sz="1100" kern="0" dirty="0" smtClean="0">
                <a:solidFill>
                  <a:sysClr val="windowText" lastClr="000000"/>
                </a:solidFill>
                <a:latin typeface="Albertus Extra Bold" pitchFamily="34" charset="0"/>
              </a:rPr>
              <a:t>An Award Recognizing Your Unit for Achieving </a:t>
            </a:r>
            <a:r>
              <a:rPr lang="en-US" sz="1100" kern="0" dirty="0">
                <a:solidFill>
                  <a:sysClr val="windowText" lastClr="000000"/>
                </a:solidFill>
                <a:latin typeface="Albertus Extra Bold" pitchFamily="34" charset="0"/>
              </a:rPr>
              <a:t>Z</a:t>
            </a:r>
            <a:r>
              <a:rPr lang="en-US" sz="1100" kern="0" dirty="0" smtClean="0">
                <a:solidFill>
                  <a:sysClr val="windowText" lastClr="000000"/>
                </a:solidFill>
                <a:latin typeface="Albertus Extra Bold" pitchFamily="34" charset="0"/>
              </a:rPr>
              <a:t>ero Harm and 100% Compliance to Hand </a:t>
            </a:r>
            <a:r>
              <a:rPr lang="en-US" sz="1100" kern="0" dirty="0">
                <a:solidFill>
                  <a:sysClr val="windowText" lastClr="000000"/>
                </a:solidFill>
                <a:latin typeface="Albertus Extra Bold" pitchFamily="34" charset="0"/>
              </a:rPr>
              <a:t>H</a:t>
            </a:r>
            <a:r>
              <a:rPr lang="en-US" sz="1100" kern="0" dirty="0" smtClean="0">
                <a:solidFill>
                  <a:sysClr val="windowText" lastClr="000000"/>
                </a:solidFill>
                <a:latin typeface="Albertus Extra Bold" pitchFamily="34" charset="0"/>
              </a:rPr>
              <a:t>ygiene!</a:t>
            </a:r>
          </a:p>
        </p:txBody>
      </p:sp>
    </p:spTree>
    <p:extLst>
      <p:ext uri="{BB962C8B-B14F-4D97-AF65-F5344CB8AC3E}">
        <p14:creationId xmlns:p14="http://schemas.microsoft.com/office/powerpoint/2010/main" val="231165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smtClean="0"/>
              <a:t>Summary</a:t>
            </a:r>
            <a:endParaRPr lang="en-US" dirty="0"/>
          </a:p>
        </p:txBody>
      </p:sp>
      <p:sp>
        <p:nvSpPr>
          <p:cNvPr id="5" name="Content Placeholder 4"/>
          <p:cNvSpPr>
            <a:spLocks noGrp="1"/>
          </p:cNvSpPr>
          <p:nvPr>
            <p:ph idx="1"/>
          </p:nvPr>
        </p:nvSpPr>
        <p:spPr>
          <a:xfrm>
            <a:off x="381000" y="838200"/>
            <a:ext cx="8458200" cy="4267200"/>
          </a:xfrm>
        </p:spPr>
        <p:txBody>
          <a:bodyPr>
            <a:normAutofit fontScale="92500"/>
          </a:bodyPr>
          <a:lstStyle/>
          <a:p>
            <a:r>
              <a:rPr lang="en-US" sz="3000" dirty="0" smtClean="0"/>
              <a:t>“Staff can’t speak to quality”- </a:t>
            </a:r>
            <a:r>
              <a:rPr lang="en-US" sz="3000" b="1" u="sng" dirty="0" smtClean="0"/>
              <a:t>We were the problem! </a:t>
            </a:r>
          </a:p>
          <a:p>
            <a:r>
              <a:rPr lang="en-US" sz="3000" dirty="0" smtClean="0"/>
              <a:t>Format- remember KISS.</a:t>
            </a:r>
          </a:p>
          <a:p>
            <a:r>
              <a:rPr lang="en-US" sz="3000" dirty="0" smtClean="0"/>
              <a:t>Data must be </a:t>
            </a:r>
            <a:r>
              <a:rPr lang="en-US" sz="3000" u="sng" dirty="0" smtClean="0"/>
              <a:t>timely</a:t>
            </a:r>
            <a:r>
              <a:rPr lang="en-US" sz="3000" dirty="0" smtClean="0"/>
              <a:t> and </a:t>
            </a:r>
            <a:r>
              <a:rPr lang="en-US" sz="3000" u="sng" dirty="0" smtClean="0"/>
              <a:t>unit-specific</a:t>
            </a:r>
            <a:r>
              <a:rPr lang="en-US" sz="3000" dirty="0" smtClean="0"/>
              <a:t>.</a:t>
            </a:r>
          </a:p>
          <a:p>
            <a:r>
              <a:rPr lang="en-US" sz="3000" dirty="0"/>
              <a:t>Seek frequent </a:t>
            </a:r>
            <a:r>
              <a:rPr lang="en-US" sz="3000" dirty="0" smtClean="0"/>
              <a:t>staff feedback on boards/data display with </a:t>
            </a:r>
            <a:r>
              <a:rPr lang="en-US" sz="3000" dirty="0"/>
              <a:t>rapid cycle improvements</a:t>
            </a:r>
          </a:p>
          <a:p>
            <a:r>
              <a:rPr lang="en-US" sz="3000" dirty="0" smtClean="0"/>
              <a:t>Unit “owns” the data &amp; performance; Q &amp; S Board Team “owns” the responsibility to update boards and be a resource to promote performance improvement!</a:t>
            </a:r>
          </a:p>
          <a:p>
            <a:endParaRPr lang="en-US" dirty="0" smtClean="0"/>
          </a:p>
          <a:p>
            <a:endParaRPr lang="en-US" dirty="0" smtClean="0"/>
          </a:p>
          <a:p>
            <a:pPr marL="0" indent="0">
              <a:buNone/>
            </a:pPr>
            <a:endParaRPr lang="en-US" dirty="0"/>
          </a:p>
        </p:txBody>
      </p:sp>
      <p:sp>
        <p:nvSpPr>
          <p:cNvPr id="14" name="Arc 13"/>
          <p:cNvSpPr/>
          <p:nvPr/>
        </p:nvSpPr>
        <p:spPr>
          <a:xfrm>
            <a:off x="1600200" y="5105400"/>
            <a:ext cx="3505200" cy="15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white"/>
              </a:solidFill>
            </a:endParaRPr>
          </a:p>
        </p:txBody>
      </p:sp>
      <p:sp>
        <p:nvSpPr>
          <p:cNvPr id="2" name="TextBox 1"/>
          <p:cNvSpPr txBox="1"/>
          <p:nvPr/>
        </p:nvSpPr>
        <p:spPr>
          <a:xfrm>
            <a:off x="228600" y="5029200"/>
            <a:ext cx="8610600" cy="1384995"/>
          </a:xfrm>
          <a:prstGeom prst="rect">
            <a:avLst/>
          </a:prstGeom>
          <a:solidFill>
            <a:schemeClr val="bg2">
              <a:lumMod val="20000"/>
              <a:lumOff val="80000"/>
            </a:schemeClr>
          </a:solidFill>
        </p:spPr>
        <p:txBody>
          <a:bodyPr wrap="square" rtlCol="0">
            <a:spAutoFit/>
          </a:bodyPr>
          <a:lstStyle/>
          <a:p>
            <a:r>
              <a:rPr lang="en-US" sz="2800" dirty="0">
                <a:solidFill>
                  <a:prstClr val="black"/>
                </a:solidFill>
              </a:rPr>
              <a:t>Improving data display is key to improving staff’s confidence </a:t>
            </a:r>
            <a:r>
              <a:rPr lang="en-US" sz="2800" dirty="0" smtClean="0">
                <a:solidFill>
                  <a:prstClr val="black"/>
                </a:solidFill>
              </a:rPr>
              <a:t>in their ability to speak </a:t>
            </a:r>
            <a:r>
              <a:rPr lang="en-US" sz="2800" dirty="0">
                <a:solidFill>
                  <a:prstClr val="black"/>
                </a:solidFill>
              </a:rPr>
              <a:t>to </a:t>
            </a:r>
            <a:r>
              <a:rPr lang="en-US" sz="2800" dirty="0" smtClean="0">
                <a:solidFill>
                  <a:prstClr val="black"/>
                </a:solidFill>
              </a:rPr>
              <a:t>quality/safety data </a:t>
            </a:r>
            <a:r>
              <a:rPr lang="en-US" sz="2800" dirty="0">
                <a:solidFill>
                  <a:prstClr val="black"/>
                </a:solidFill>
              </a:rPr>
              <a:t>and </a:t>
            </a:r>
            <a:r>
              <a:rPr lang="en-US" sz="2800" dirty="0" smtClean="0">
                <a:solidFill>
                  <a:prstClr val="black"/>
                </a:solidFill>
              </a:rPr>
              <a:t>we believe the key to </a:t>
            </a:r>
            <a:r>
              <a:rPr lang="en-US" sz="2800" i="1" dirty="0" smtClean="0">
                <a:solidFill>
                  <a:prstClr val="black"/>
                </a:solidFill>
              </a:rPr>
              <a:t>ultimately</a:t>
            </a:r>
            <a:r>
              <a:rPr lang="en-US" sz="2800" dirty="0" smtClean="0">
                <a:solidFill>
                  <a:prstClr val="black"/>
                </a:solidFill>
              </a:rPr>
              <a:t> </a:t>
            </a:r>
            <a:r>
              <a:rPr lang="en-US" sz="2800" dirty="0">
                <a:solidFill>
                  <a:prstClr val="black"/>
                </a:solidFill>
              </a:rPr>
              <a:t>improving outcomes.</a:t>
            </a:r>
          </a:p>
        </p:txBody>
      </p:sp>
    </p:spTree>
    <p:extLst>
      <p:ext uri="{BB962C8B-B14F-4D97-AF65-F5344CB8AC3E}">
        <p14:creationId xmlns:p14="http://schemas.microsoft.com/office/powerpoint/2010/main" val="981070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normAutofit/>
          </a:bodyPr>
          <a:lstStyle/>
          <a:p>
            <a:r>
              <a:rPr lang="en-US" dirty="0" smtClean="0"/>
              <a:t>Q &amp; S Board Next Steps…</a:t>
            </a:r>
            <a:endParaRPr lang="en-US" dirty="0"/>
          </a:p>
        </p:txBody>
      </p:sp>
      <p:sp>
        <p:nvSpPr>
          <p:cNvPr id="5" name="Content Placeholder 4"/>
          <p:cNvSpPr>
            <a:spLocks noGrp="1"/>
          </p:cNvSpPr>
          <p:nvPr>
            <p:ph sz="half" idx="1"/>
          </p:nvPr>
        </p:nvSpPr>
        <p:spPr>
          <a:xfrm>
            <a:off x="457200" y="1219200"/>
            <a:ext cx="2743200" cy="4525963"/>
          </a:xfrm>
          <a:solidFill>
            <a:schemeClr val="bg2">
              <a:lumMod val="50000"/>
            </a:schemeClr>
          </a:solidFill>
          <a:ln>
            <a:solidFill>
              <a:schemeClr val="tx1"/>
            </a:solidFill>
          </a:ln>
        </p:spPr>
        <p:txBody>
          <a:bodyPr>
            <a:normAutofit fontScale="62500" lnSpcReduction="20000"/>
          </a:bodyPr>
          <a:lstStyle/>
          <a:p>
            <a:pPr marL="0" indent="0">
              <a:buNone/>
            </a:pPr>
            <a:r>
              <a:rPr lang="en-US" dirty="0" smtClean="0"/>
              <a:t>Phase I (Med/</a:t>
            </a:r>
            <a:r>
              <a:rPr lang="en-US" dirty="0" err="1" smtClean="0"/>
              <a:t>Surg</a:t>
            </a:r>
            <a:r>
              <a:rPr lang="en-US" dirty="0" smtClean="0"/>
              <a:t> Wards &amp; ICUs)</a:t>
            </a:r>
          </a:p>
          <a:p>
            <a:pPr marL="0" indent="0">
              <a:buNone/>
            </a:pPr>
            <a:r>
              <a:rPr lang="en-US" dirty="0" smtClean="0"/>
              <a:t>(August 30, 2013)</a:t>
            </a:r>
          </a:p>
          <a:p>
            <a:pPr marL="0" indent="0">
              <a:buNone/>
            </a:pPr>
            <a:endParaRPr lang="en-US" dirty="0" smtClean="0"/>
          </a:p>
          <a:p>
            <a:pPr>
              <a:buFont typeface="Wingdings" pitchFamily="2" charset="2"/>
              <a:buChar char=""/>
            </a:pPr>
            <a:r>
              <a:rPr lang="en-US" dirty="0" smtClean="0"/>
              <a:t>6 West</a:t>
            </a:r>
          </a:p>
          <a:p>
            <a:pPr>
              <a:buFont typeface="Wingdings" pitchFamily="2" charset="2"/>
              <a:buChar char=""/>
            </a:pPr>
            <a:r>
              <a:rPr lang="en-US" dirty="0" smtClean="0"/>
              <a:t>6 West ICU</a:t>
            </a:r>
          </a:p>
          <a:p>
            <a:pPr>
              <a:buFont typeface="Wingdings" pitchFamily="2" charset="2"/>
              <a:buChar char=""/>
            </a:pPr>
            <a:r>
              <a:rPr lang="en-US" dirty="0" smtClean="0"/>
              <a:t>5 West ICU</a:t>
            </a:r>
          </a:p>
          <a:p>
            <a:pPr>
              <a:buFont typeface="Wingdings" pitchFamily="2" charset="2"/>
              <a:buChar char=""/>
            </a:pPr>
            <a:r>
              <a:rPr lang="en-US" dirty="0" smtClean="0"/>
              <a:t>5 West RTU</a:t>
            </a:r>
          </a:p>
          <a:p>
            <a:pPr>
              <a:buFont typeface="Wingdings" pitchFamily="2" charset="2"/>
              <a:buChar char=""/>
            </a:pPr>
            <a:r>
              <a:rPr lang="en-US" dirty="0" smtClean="0"/>
              <a:t>5 East</a:t>
            </a:r>
          </a:p>
          <a:p>
            <a:pPr>
              <a:buFont typeface="Wingdings" pitchFamily="2" charset="2"/>
              <a:buChar char=""/>
            </a:pPr>
            <a:r>
              <a:rPr lang="en-US" dirty="0" smtClean="0"/>
              <a:t>4 West</a:t>
            </a:r>
          </a:p>
          <a:p>
            <a:pPr>
              <a:buFont typeface="Wingdings" pitchFamily="2" charset="2"/>
              <a:buChar char=""/>
            </a:pPr>
            <a:r>
              <a:rPr lang="en-US" dirty="0" smtClean="0"/>
              <a:t>4 West CCU</a:t>
            </a:r>
          </a:p>
          <a:p>
            <a:pPr>
              <a:buFont typeface="Wingdings" pitchFamily="2" charset="2"/>
              <a:buChar char=""/>
            </a:pPr>
            <a:r>
              <a:rPr lang="en-US" dirty="0" smtClean="0"/>
              <a:t>4 East</a:t>
            </a:r>
          </a:p>
          <a:p>
            <a:pPr>
              <a:buFont typeface="Wingdings" pitchFamily="2" charset="2"/>
              <a:buChar char=""/>
            </a:pPr>
            <a:r>
              <a:rPr lang="en-US" dirty="0" smtClean="0"/>
              <a:t>3 West</a:t>
            </a:r>
          </a:p>
          <a:p>
            <a:pPr>
              <a:buFont typeface="Wingdings" pitchFamily="2" charset="2"/>
              <a:buChar char=""/>
            </a:pPr>
            <a:r>
              <a:rPr lang="en-US" dirty="0" smtClean="0"/>
              <a:t>3 West ICU </a:t>
            </a:r>
          </a:p>
          <a:p>
            <a:pPr>
              <a:buFont typeface="Wingdings" pitchFamily="2" charset="2"/>
              <a:buChar char=""/>
            </a:pPr>
            <a:r>
              <a:rPr lang="en-US" dirty="0" smtClean="0"/>
              <a:t>3 West CTU</a:t>
            </a:r>
          </a:p>
          <a:p>
            <a:pPr>
              <a:buFont typeface="Wingdings" pitchFamily="2" charset="2"/>
              <a:buChar char=""/>
            </a:pPr>
            <a:r>
              <a:rPr lang="en-US" dirty="0" smtClean="0"/>
              <a:t>3 East</a:t>
            </a:r>
          </a:p>
          <a:p>
            <a:endParaRPr lang="en-US" dirty="0" smtClean="0"/>
          </a:p>
          <a:p>
            <a:endParaRPr lang="en-US" dirty="0" smtClean="0"/>
          </a:p>
          <a:p>
            <a:endParaRPr lang="en-US" dirty="0"/>
          </a:p>
        </p:txBody>
      </p:sp>
      <p:sp>
        <p:nvSpPr>
          <p:cNvPr id="8" name="Content Placeholder 4"/>
          <p:cNvSpPr txBox="1">
            <a:spLocks/>
          </p:cNvSpPr>
          <p:nvPr/>
        </p:nvSpPr>
        <p:spPr>
          <a:xfrm>
            <a:off x="3200400" y="1219200"/>
            <a:ext cx="2743200" cy="4525963"/>
          </a:xfrm>
          <a:prstGeom prst="rect">
            <a:avLst/>
          </a:prstGeom>
          <a:solidFill>
            <a:schemeClr val="bg2">
              <a:lumMod val="60000"/>
              <a:lumOff val="40000"/>
            </a:schemeClr>
          </a:solidFill>
          <a:ln>
            <a:solidFill>
              <a:schemeClr val="tx1"/>
            </a:solidFill>
            <a:prstDash val="lgDash"/>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80000"/>
              </a:lnSpc>
              <a:buFont typeface="Arial" pitchFamily="34" charset="0"/>
              <a:buNone/>
            </a:pPr>
            <a:r>
              <a:rPr lang="en-US" sz="1800" dirty="0">
                <a:solidFill>
                  <a:prstClr val="white"/>
                </a:solidFill>
              </a:rPr>
              <a:t>Phase </a:t>
            </a:r>
            <a:r>
              <a:rPr lang="en-US" sz="1800" dirty="0" smtClean="0">
                <a:solidFill>
                  <a:prstClr val="white"/>
                </a:solidFill>
              </a:rPr>
              <a:t>II (Remaining inpatient units, OR &amp; ED)</a:t>
            </a:r>
            <a:endParaRPr lang="en-US" sz="1800" dirty="0">
              <a:solidFill>
                <a:prstClr val="white"/>
              </a:solidFill>
            </a:endParaRPr>
          </a:p>
          <a:p>
            <a:pPr marL="0" indent="0">
              <a:lnSpc>
                <a:spcPct val="80000"/>
              </a:lnSpc>
              <a:buFont typeface="Arial" pitchFamily="34" charset="0"/>
              <a:buNone/>
            </a:pPr>
            <a:r>
              <a:rPr lang="en-US" sz="1800" dirty="0" smtClean="0">
                <a:solidFill>
                  <a:prstClr val="white"/>
                </a:solidFill>
              </a:rPr>
              <a:t>(December 30, 2013)</a:t>
            </a:r>
            <a:endParaRPr lang="en-US" sz="1800" dirty="0">
              <a:solidFill>
                <a:prstClr val="white"/>
              </a:solidFill>
            </a:endParaRPr>
          </a:p>
          <a:p>
            <a:pPr>
              <a:lnSpc>
                <a:spcPct val="80000"/>
              </a:lnSpc>
            </a:pPr>
            <a:endParaRPr lang="en-US" sz="1800" dirty="0">
              <a:solidFill>
                <a:prstClr val="white"/>
              </a:solidFill>
            </a:endParaRPr>
          </a:p>
          <a:p>
            <a:pPr>
              <a:lnSpc>
                <a:spcPct val="80000"/>
              </a:lnSpc>
              <a:buFont typeface="Wingdings" pitchFamily="2" charset="2"/>
              <a:buChar char="q"/>
            </a:pPr>
            <a:r>
              <a:rPr lang="en-US" sz="1800" dirty="0">
                <a:solidFill>
                  <a:prstClr val="white"/>
                </a:solidFill>
              </a:rPr>
              <a:t>8 </a:t>
            </a:r>
            <a:r>
              <a:rPr lang="en-US" sz="1800" dirty="0" smtClean="0">
                <a:solidFill>
                  <a:prstClr val="white"/>
                </a:solidFill>
              </a:rPr>
              <a:t>West</a:t>
            </a:r>
          </a:p>
          <a:p>
            <a:pPr>
              <a:lnSpc>
                <a:spcPct val="80000"/>
              </a:lnSpc>
              <a:buFont typeface="Wingdings" pitchFamily="2" charset="2"/>
              <a:buChar char="q"/>
            </a:pPr>
            <a:r>
              <a:rPr lang="en-US" sz="1800" dirty="0" smtClean="0">
                <a:solidFill>
                  <a:prstClr val="white"/>
                </a:solidFill>
              </a:rPr>
              <a:t>1 South CRU</a:t>
            </a:r>
            <a:endParaRPr lang="en-US" sz="1800" dirty="0">
              <a:solidFill>
                <a:prstClr val="white"/>
              </a:solidFill>
            </a:endParaRPr>
          </a:p>
          <a:p>
            <a:pPr>
              <a:lnSpc>
                <a:spcPct val="80000"/>
              </a:lnSpc>
              <a:buFont typeface="Wingdings" pitchFamily="2" charset="2"/>
              <a:buChar char="q"/>
            </a:pPr>
            <a:r>
              <a:rPr lang="en-US" sz="1800" dirty="0">
                <a:solidFill>
                  <a:prstClr val="white"/>
                </a:solidFill>
              </a:rPr>
              <a:t>7 West</a:t>
            </a:r>
          </a:p>
          <a:p>
            <a:pPr>
              <a:lnSpc>
                <a:spcPct val="80000"/>
              </a:lnSpc>
              <a:buFont typeface="Wingdings" pitchFamily="2" charset="2"/>
              <a:buChar char="q"/>
            </a:pPr>
            <a:r>
              <a:rPr lang="en-US" sz="1800" dirty="0">
                <a:solidFill>
                  <a:prstClr val="white"/>
                </a:solidFill>
              </a:rPr>
              <a:t>7 L &amp; </a:t>
            </a:r>
            <a:r>
              <a:rPr lang="en-US" sz="1800" dirty="0" smtClean="0">
                <a:solidFill>
                  <a:prstClr val="white"/>
                </a:solidFill>
              </a:rPr>
              <a:t>D</a:t>
            </a:r>
          </a:p>
          <a:p>
            <a:pPr>
              <a:lnSpc>
                <a:spcPct val="80000"/>
              </a:lnSpc>
              <a:buFont typeface="Wingdings" pitchFamily="2" charset="2"/>
              <a:buChar char="q"/>
            </a:pPr>
            <a:r>
              <a:rPr lang="en-US" sz="1800" dirty="0" smtClean="0">
                <a:solidFill>
                  <a:prstClr val="white"/>
                </a:solidFill>
              </a:rPr>
              <a:t>6 East </a:t>
            </a:r>
            <a:r>
              <a:rPr lang="en-US" sz="1800" dirty="0" err="1" smtClean="0">
                <a:solidFill>
                  <a:prstClr val="white"/>
                </a:solidFill>
              </a:rPr>
              <a:t>Peds</a:t>
            </a:r>
            <a:endParaRPr lang="en-US" sz="1800" dirty="0" smtClean="0">
              <a:solidFill>
                <a:prstClr val="white"/>
              </a:solidFill>
            </a:endParaRPr>
          </a:p>
          <a:p>
            <a:pPr>
              <a:lnSpc>
                <a:spcPct val="80000"/>
              </a:lnSpc>
              <a:buFont typeface="Wingdings" pitchFamily="2" charset="2"/>
              <a:buChar char="q"/>
            </a:pPr>
            <a:r>
              <a:rPr lang="en-US" sz="1800" dirty="0" smtClean="0">
                <a:solidFill>
                  <a:prstClr val="white"/>
                </a:solidFill>
              </a:rPr>
              <a:t>6 East ICU</a:t>
            </a:r>
          </a:p>
          <a:p>
            <a:pPr>
              <a:lnSpc>
                <a:spcPct val="80000"/>
              </a:lnSpc>
              <a:buFont typeface="Wingdings" pitchFamily="2" charset="2"/>
              <a:buChar char="q"/>
            </a:pPr>
            <a:r>
              <a:rPr lang="en-US" sz="1800" dirty="0" smtClean="0">
                <a:solidFill>
                  <a:prstClr val="white"/>
                </a:solidFill>
              </a:rPr>
              <a:t>6 East NICU</a:t>
            </a:r>
            <a:endParaRPr lang="en-US" sz="1800" dirty="0">
              <a:solidFill>
                <a:prstClr val="white"/>
              </a:solidFill>
            </a:endParaRPr>
          </a:p>
          <a:p>
            <a:pPr>
              <a:lnSpc>
                <a:spcPct val="80000"/>
              </a:lnSpc>
              <a:buFont typeface="Wingdings" pitchFamily="2" charset="2"/>
              <a:buChar char="q"/>
            </a:pPr>
            <a:r>
              <a:rPr lang="en-US" sz="1800" dirty="0" smtClean="0">
                <a:solidFill>
                  <a:prstClr val="white"/>
                </a:solidFill>
              </a:rPr>
              <a:t>OR</a:t>
            </a:r>
            <a:endParaRPr lang="en-US" sz="1800" dirty="0">
              <a:solidFill>
                <a:prstClr val="white"/>
              </a:solidFill>
            </a:endParaRPr>
          </a:p>
          <a:p>
            <a:pPr>
              <a:lnSpc>
                <a:spcPct val="80000"/>
              </a:lnSpc>
              <a:buFont typeface="Wingdings" pitchFamily="2" charset="2"/>
              <a:buChar char="q"/>
            </a:pPr>
            <a:r>
              <a:rPr lang="en-US" sz="1800" dirty="0" smtClean="0">
                <a:solidFill>
                  <a:prstClr val="white"/>
                </a:solidFill>
              </a:rPr>
              <a:t>ED </a:t>
            </a:r>
            <a:endParaRPr lang="en-US" sz="1800" dirty="0">
              <a:solidFill>
                <a:prstClr val="white"/>
              </a:solidFill>
            </a:endParaRPr>
          </a:p>
          <a:p>
            <a:endParaRPr lang="en-US" dirty="0" smtClean="0">
              <a:solidFill>
                <a:prstClr val="white"/>
              </a:solidFill>
            </a:endParaRPr>
          </a:p>
          <a:p>
            <a:endParaRPr lang="en-US" dirty="0" smtClean="0">
              <a:solidFill>
                <a:prstClr val="white"/>
              </a:solidFill>
            </a:endParaRPr>
          </a:p>
          <a:p>
            <a:pPr marL="0" indent="0">
              <a:buFont typeface="Arial" pitchFamily="34" charset="0"/>
              <a:buNone/>
            </a:pPr>
            <a:endParaRPr lang="en-US" dirty="0">
              <a:solidFill>
                <a:prstClr val="white"/>
              </a:solidFill>
            </a:endParaRPr>
          </a:p>
        </p:txBody>
      </p:sp>
      <p:sp>
        <p:nvSpPr>
          <p:cNvPr id="9" name="Content Placeholder 4"/>
          <p:cNvSpPr txBox="1">
            <a:spLocks/>
          </p:cNvSpPr>
          <p:nvPr/>
        </p:nvSpPr>
        <p:spPr>
          <a:xfrm>
            <a:off x="5943600" y="1219200"/>
            <a:ext cx="2743200" cy="4525963"/>
          </a:xfrm>
          <a:prstGeom prst="rect">
            <a:avLst/>
          </a:prstGeom>
          <a:solidFill>
            <a:schemeClr val="bg2">
              <a:lumMod val="40000"/>
              <a:lumOff val="60000"/>
            </a:schemeClr>
          </a:solidFill>
          <a:ln>
            <a:solidFill>
              <a:schemeClr val="bg1">
                <a:lumMod val="65000"/>
              </a:schemeClr>
            </a:solidFill>
            <a:prstDash val="lgDash"/>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80000"/>
              </a:lnSpc>
              <a:buFont typeface="Arial" pitchFamily="34" charset="0"/>
              <a:buNone/>
            </a:pPr>
            <a:r>
              <a:rPr lang="en-US" sz="1800" dirty="0">
                <a:solidFill>
                  <a:prstClr val="white"/>
                </a:solidFill>
              </a:rPr>
              <a:t>Phase III &amp; IV</a:t>
            </a:r>
          </a:p>
          <a:p>
            <a:pPr marL="0" indent="0">
              <a:lnSpc>
                <a:spcPct val="80000"/>
              </a:lnSpc>
              <a:buFont typeface="Arial" pitchFamily="34" charset="0"/>
              <a:buNone/>
            </a:pPr>
            <a:r>
              <a:rPr lang="en-US" sz="1800" dirty="0">
                <a:solidFill>
                  <a:prstClr val="white"/>
                </a:solidFill>
              </a:rPr>
              <a:t>(TBD)</a:t>
            </a:r>
          </a:p>
          <a:p>
            <a:pPr marL="0" indent="0">
              <a:lnSpc>
                <a:spcPct val="80000"/>
              </a:lnSpc>
              <a:buFont typeface="Arial" pitchFamily="34" charset="0"/>
              <a:buNone/>
            </a:pPr>
            <a:endParaRPr lang="en-US" sz="1800" dirty="0">
              <a:solidFill>
                <a:prstClr val="white"/>
              </a:solidFill>
            </a:endParaRPr>
          </a:p>
          <a:p>
            <a:pPr>
              <a:lnSpc>
                <a:spcPct val="80000"/>
              </a:lnSpc>
              <a:buFont typeface="Wingdings" pitchFamily="2" charset="2"/>
              <a:buChar char="q"/>
            </a:pPr>
            <a:r>
              <a:rPr lang="en-US" sz="1800" dirty="0" smtClean="0">
                <a:solidFill>
                  <a:prstClr val="white"/>
                </a:solidFill>
              </a:rPr>
              <a:t>Outpatient Clinics including Dialysis; Infusion</a:t>
            </a:r>
            <a:endParaRPr lang="en-US" sz="1800" dirty="0">
              <a:solidFill>
                <a:prstClr val="white"/>
              </a:solidFill>
            </a:endParaRPr>
          </a:p>
          <a:p>
            <a:pPr>
              <a:lnSpc>
                <a:spcPct val="80000"/>
              </a:lnSpc>
              <a:buFont typeface="Wingdings" pitchFamily="2" charset="2"/>
              <a:buChar char="q"/>
            </a:pPr>
            <a:r>
              <a:rPr lang="en-US" sz="1800" dirty="0" smtClean="0">
                <a:solidFill>
                  <a:prstClr val="white"/>
                </a:solidFill>
              </a:rPr>
              <a:t>Other Departments (Pharmacy, Nutrition, etc.)</a:t>
            </a:r>
            <a:endParaRPr lang="en-US" sz="1800" dirty="0">
              <a:solidFill>
                <a:prstClr val="white"/>
              </a:solidFill>
            </a:endParaRPr>
          </a:p>
          <a:p>
            <a:pPr marL="0" indent="0">
              <a:lnSpc>
                <a:spcPct val="80000"/>
              </a:lnSpc>
              <a:buFont typeface="Arial" pitchFamily="34" charset="0"/>
              <a:buNone/>
            </a:pPr>
            <a:endParaRPr lang="en-US" sz="1800" dirty="0">
              <a:solidFill>
                <a:prstClr val="white"/>
              </a:solidFill>
            </a:endParaRPr>
          </a:p>
          <a:p>
            <a:endParaRPr lang="en-US" dirty="0" smtClean="0">
              <a:solidFill>
                <a:prstClr val="white"/>
              </a:solidFill>
            </a:endParaRPr>
          </a:p>
          <a:p>
            <a:endParaRPr lang="en-US" dirty="0">
              <a:solidFill>
                <a:prstClr val="white"/>
              </a:solidFill>
            </a:endParaRPr>
          </a:p>
        </p:txBody>
      </p:sp>
      <p:sp>
        <p:nvSpPr>
          <p:cNvPr id="7" name="Chevron 6"/>
          <p:cNvSpPr/>
          <p:nvPr/>
        </p:nvSpPr>
        <p:spPr>
          <a:xfrm>
            <a:off x="5791200" y="5830669"/>
            <a:ext cx="2895600" cy="646331"/>
          </a:xfrm>
          <a:prstGeom prst="chevron">
            <a:avLst/>
          </a:prstGeom>
          <a:solidFill>
            <a:srgbClr val="D1FF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Target Date TBD</a:t>
            </a:r>
            <a:endParaRPr lang="en-US" dirty="0">
              <a:solidFill>
                <a:prstClr val="black"/>
              </a:solidFill>
            </a:endParaRPr>
          </a:p>
        </p:txBody>
      </p:sp>
      <p:sp>
        <p:nvSpPr>
          <p:cNvPr id="12" name="Chevron 11"/>
          <p:cNvSpPr/>
          <p:nvPr/>
        </p:nvSpPr>
        <p:spPr>
          <a:xfrm>
            <a:off x="3124200" y="5830669"/>
            <a:ext cx="2895600" cy="646331"/>
          </a:xfrm>
          <a:prstGeom prst="chevron">
            <a:avLst/>
          </a:prstGeom>
          <a:solidFill>
            <a:srgbClr val="9BFF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Target Date: December 2013</a:t>
            </a:r>
            <a:endParaRPr lang="en-US" dirty="0">
              <a:solidFill>
                <a:prstClr val="black"/>
              </a:solidFill>
            </a:endParaRPr>
          </a:p>
        </p:txBody>
      </p:sp>
      <p:sp>
        <p:nvSpPr>
          <p:cNvPr id="13" name="Chevron 12"/>
          <p:cNvSpPr/>
          <p:nvPr/>
        </p:nvSpPr>
        <p:spPr>
          <a:xfrm>
            <a:off x="420666" y="5830668"/>
            <a:ext cx="2895600" cy="646331"/>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Completed July 15, 2013- a month a head of schedule</a:t>
            </a:r>
            <a:endParaRPr lang="en-US" sz="1400" dirty="0">
              <a:solidFill>
                <a:prstClr val="black"/>
              </a:solidFill>
            </a:endParaRPr>
          </a:p>
        </p:txBody>
      </p:sp>
    </p:spTree>
    <p:extLst>
      <p:ext uri="{BB962C8B-B14F-4D97-AF65-F5344CB8AC3E}">
        <p14:creationId xmlns:p14="http://schemas.microsoft.com/office/powerpoint/2010/main" val="18361534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1143000"/>
          </a:xfrm>
        </p:spPr>
        <p:txBody>
          <a:bodyPr/>
          <a:lstStyle/>
          <a:p>
            <a:r>
              <a:rPr lang="en-US" dirty="0" smtClean="0"/>
              <a:t>Next Steps Continued…</a:t>
            </a:r>
            <a:endParaRPr lang="en-US" dirty="0"/>
          </a:p>
        </p:txBody>
      </p:sp>
      <p:sp>
        <p:nvSpPr>
          <p:cNvPr id="5" name="Content Placeholder 4"/>
          <p:cNvSpPr>
            <a:spLocks noGrp="1"/>
          </p:cNvSpPr>
          <p:nvPr>
            <p:ph idx="1"/>
          </p:nvPr>
        </p:nvSpPr>
        <p:spPr>
          <a:xfrm>
            <a:off x="524799" y="803359"/>
            <a:ext cx="8229600" cy="3048000"/>
          </a:xfrm>
        </p:spPr>
        <p:txBody>
          <a:bodyPr>
            <a:normAutofit fontScale="85000" lnSpcReduction="20000"/>
          </a:bodyPr>
          <a:lstStyle/>
          <a:p>
            <a:r>
              <a:rPr lang="en-US" dirty="0" smtClean="0"/>
              <a:t>Formalize standard work around monthly/ quarterly updates</a:t>
            </a:r>
          </a:p>
          <a:p>
            <a:r>
              <a:rPr lang="en-US" dirty="0" smtClean="0"/>
              <a:t>Continue to seek staff feedback with rapid cycle response/improvements to boards/data display</a:t>
            </a:r>
          </a:p>
          <a:p>
            <a:r>
              <a:rPr lang="en-US" b="1" u="sng" dirty="0" smtClean="0"/>
              <a:t>Ultimate goal</a:t>
            </a:r>
            <a:r>
              <a:rPr lang="en-US" b="1" dirty="0" smtClean="0"/>
              <a:t>: </a:t>
            </a:r>
            <a:r>
              <a:rPr lang="en-US" dirty="0" smtClean="0"/>
              <a:t>Shift huddles where quality/safety is the focus. Transition from: </a:t>
            </a:r>
            <a:r>
              <a:rPr lang="en-US" i="1" dirty="0" smtClean="0"/>
              <a:t>What happened last month? </a:t>
            </a:r>
            <a:r>
              <a:rPr lang="en-US" dirty="0" smtClean="0"/>
              <a:t>to: </a:t>
            </a:r>
            <a:r>
              <a:rPr lang="en-US" i="1" dirty="0"/>
              <a:t>W</a:t>
            </a:r>
            <a:r>
              <a:rPr lang="en-US" i="1" dirty="0" smtClean="0"/>
              <a:t>hat happened last shift and how can we make our patients safer? </a:t>
            </a:r>
            <a:endParaRPr lang="en-US" i="1" dirty="0"/>
          </a:p>
        </p:txBody>
      </p:sp>
      <p:sp>
        <p:nvSpPr>
          <p:cNvPr id="12" name="TextBox 11"/>
          <p:cNvSpPr txBox="1"/>
          <p:nvPr/>
        </p:nvSpPr>
        <p:spPr>
          <a:xfrm>
            <a:off x="1856461" y="4263777"/>
            <a:ext cx="1219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solidFill>
                  <a:prstClr val="black"/>
                </a:solidFill>
              </a:rPr>
              <a:t>My Work</a:t>
            </a:r>
            <a:endParaRPr lang="en-US" dirty="0">
              <a:solidFill>
                <a:prstClr val="black"/>
              </a:solidFill>
            </a:endParaRPr>
          </a:p>
        </p:txBody>
      </p:sp>
      <p:sp>
        <p:nvSpPr>
          <p:cNvPr id="3" name="Oval 2"/>
          <p:cNvSpPr/>
          <p:nvPr/>
        </p:nvSpPr>
        <p:spPr>
          <a:xfrm>
            <a:off x="914400" y="3962400"/>
            <a:ext cx="3276600" cy="2590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p:cNvSpPr txBox="1"/>
          <p:nvPr/>
        </p:nvSpPr>
        <p:spPr>
          <a:xfrm>
            <a:off x="3113761" y="4621771"/>
            <a:ext cx="1219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solidFill>
                  <a:prstClr val="black"/>
                </a:solidFill>
              </a:rPr>
              <a:t>Safety</a:t>
            </a:r>
            <a:endParaRPr lang="en-US" dirty="0">
              <a:solidFill>
                <a:prstClr val="black"/>
              </a:solidFill>
            </a:endParaRPr>
          </a:p>
        </p:txBody>
      </p:sp>
      <p:sp>
        <p:nvSpPr>
          <p:cNvPr id="15" name="Oval 14"/>
          <p:cNvSpPr/>
          <p:nvPr/>
        </p:nvSpPr>
        <p:spPr>
          <a:xfrm>
            <a:off x="4953000" y="3962400"/>
            <a:ext cx="3276600" cy="2590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p:cNvSpPr txBox="1"/>
          <p:nvPr/>
        </p:nvSpPr>
        <p:spPr>
          <a:xfrm>
            <a:off x="5867400" y="5029200"/>
            <a:ext cx="14859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solidFill>
                  <a:prstClr val="black"/>
                </a:solidFill>
              </a:rPr>
              <a:t>“Safe Harbor”</a:t>
            </a:r>
          </a:p>
        </p:txBody>
      </p:sp>
      <p:sp>
        <p:nvSpPr>
          <p:cNvPr id="17" name="TextBox 16"/>
          <p:cNvSpPr txBox="1"/>
          <p:nvPr/>
        </p:nvSpPr>
        <p:spPr>
          <a:xfrm>
            <a:off x="533400" y="4659868"/>
            <a:ext cx="1219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solidFill>
                  <a:prstClr val="black"/>
                </a:solidFill>
              </a:rPr>
              <a:t>Data</a:t>
            </a:r>
            <a:endParaRPr lang="en-US" dirty="0">
              <a:solidFill>
                <a:prstClr val="black"/>
              </a:solidFill>
            </a:endParaRPr>
          </a:p>
        </p:txBody>
      </p:sp>
      <p:sp>
        <p:nvSpPr>
          <p:cNvPr id="18" name="TextBox 17"/>
          <p:cNvSpPr txBox="1"/>
          <p:nvPr/>
        </p:nvSpPr>
        <p:spPr>
          <a:xfrm>
            <a:off x="1856461" y="5917824"/>
            <a:ext cx="1219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solidFill>
                  <a:prstClr val="black"/>
                </a:solidFill>
              </a:rPr>
              <a:t>Patients</a:t>
            </a:r>
            <a:endParaRPr lang="en-US" dirty="0">
              <a:solidFill>
                <a:prstClr val="black"/>
              </a:solidFill>
            </a:endParaRPr>
          </a:p>
        </p:txBody>
      </p:sp>
      <p:sp>
        <p:nvSpPr>
          <p:cNvPr id="19" name="TextBox 18"/>
          <p:cNvSpPr txBox="1"/>
          <p:nvPr/>
        </p:nvSpPr>
        <p:spPr>
          <a:xfrm>
            <a:off x="2362200" y="5262647"/>
            <a:ext cx="1219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solidFill>
                  <a:prstClr val="black"/>
                </a:solidFill>
              </a:rPr>
              <a:t>Staff</a:t>
            </a:r>
            <a:endParaRPr lang="en-US" dirty="0">
              <a:solidFill>
                <a:prstClr val="black"/>
              </a:solidFill>
            </a:endParaRPr>
          </a:p>
        </p:txBody>
      </p:sp>
      <p:sp>
        <p:nvSpPr>
          <p:cNvPr id="20" name="Right Arrow 19"/>
          <p:cNvSpPr/>
          <p:nvPr/>
        </p:nvSpPr>
        <p:spPr>
          <a:xfrm>
            <a:off x="4267200" y="4844916"/>
            <a:ext cx="762000" cy="64633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TextBox 20"/>
          <p:cNvSpPr txBox="1"/>
          <p:nvPr/>
        </p:nvSpPr>
        <p:spPr>
          <a:xfrm>
            <a:off x="3162300" y="3890839"/>
            <a:ext cx="1219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solidFill>
                  <a:prstClr val="black"/>
                </a:solidFill>
              </a:rPr>
              <a:t>Outcomes</a:t>
            </a:r>
            <a:endParaRPr lang="en-US" dirty="0">
              <a:solidFill>
                <a:prstClr val="black"/>
              </a:solidFill>
            </a:endParaRPr>
          </a:p>
        </p:txBody>
      </p:sp>
      <p:sp>
        <p:nvSpPr>
          <p:cNvPr id="2" name="TextBox 1"/>
          <p:cNvSpPr txBox="1"/>
          <p:nvPr/>
        </p:nvSpPr>
        <p:spPr>
          <a:xfrm>
            <a:off x="304800" y="3851359"/>
            <a:ext cx="1219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solidFill>
                  <a:prstClr val="black"/>
                </a:solidFill>
              </a:rPr>
              <a:t>Quality</a:t>
            </a:r>
            <a:endParaRPr lang="en-US" dirty="0">
              <a:solidFill>
                <a:prstClr val="black"/>
              </a:solidFill>
            </a:endParaRPr>
          </a:p>
        </p:txBody>
      </p:sp>
      <p:sp>
        <p:nvSpPr>
          <p:cNvPr id="7" name="Rectangle 6"/>
          <p:cNvSpPr/>
          <p:nvPr/>
        </p:nvSpPr>
        <p:spPr>
          <a:xfrm>
            <a:off x="3221822" y="6025546"/>
            <a:ext cx="2835555" cy="523220"/>
          </a:xfrm>
          <a:prstGeom prst="rect">
            <a:avLst/>
          </a:prstGeom>
          <a:noFill/>
        </p:spPr>
        <p:txBody>
          <a:bodyPr wrap="square" lIns="91440" tIns="45720" rIns="91440" bIns="45720">
            <a:spAutoFit/>
          </a:bodyPr>
          <a:lstStyle/>
          <a:p>
            <a:pPr algn="ctr"/>
            <a:r>
              <a:rPr lang="en-US" sz="2800" b="1" spc="50" dirty="0" smtClean="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rPr>
              <a:t>Transformation!</a:t>
            </a:r>
            <a:endParaRPr lang="en-US" sz="28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endParaRPr>
          </a:p>
        </p:txBody>
      </p:sp>
      <p:sp>
        <p:nvSpPr>
          <p:cNvPr id="22" name="TextBox 21"/>
          <p:cNvSpPr txBox="1"/>
          <p:nvPr/>
        </p:nvSpPr>
        <p:spPr>
          <a:xfrm>
            <a:off x="304800" y="5306581"/>
            <a:ext cx="12192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solidFill>
                  <a:prstClr val="black"/>
                </a:solidFill>
              </a:rPr>
              <a:t>Your Work</a:t>
            </a:r>
            <a:endParaRPr lang="en-US" dirty="0">
              <a:solidFill>
                <a:prstClr val="black"/>
              </a:solidFill>
            </a:endParaRPr>
          </a:p>
        </p:txBody>
      </p:sp>
    </p:spTree>
    <p:extLst>
      <p:ext uri="{BB962C8B-B14F-4D97-AF65-F5344CB8AC3E}">
        <p14:creationId xmlns:p14="http://schemas.microsoft.com/office/powerpoint/2010/main" val="10175235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ctrTitle"/>
          </p:nvPr>
        </p:nvSpPr>
        <p:spPr>
          <a:xfrm>
            <a:off x="0" y="2514600"/>
            <a:ext cx="9144000" cy="1470025"/>
          </a:xfrm>
        </p:spPr>
        <p:txBody>
          <a:bodyPr/>
          <a:lstStyle/>
          <a:p>
            <a:r>
              <a:rPr lang="en-US" dirty="0"/>
              <a:t>Leadership and Attention</a:t>
            </a:r>
          </a:p>
        </p:txBody>
      </p:sp>
      <p:sp>
        <p:nvSpPr>
          <p:cNvPr id="271363" name="Rectangle 3"/>
          <p:cNvSpPr>
            <a:spLocks noGrp="1" noChangeArrowheads="1"/>
          </p:cNvSpPr>
          <p:nvPr>
            <p:ph type="subTitle" idx="1"/>
          </p:nvPr>
        </p:nvSpPr>
        <p:spPr>
          <a:xfrm>
            <a:off x="0" y="3810000"/>
            <a:ext cx="9144000" cy="2667000"/>
          </a:xfrm>
        </p:spPr>
        <p:txBody>
          <a:bodyPr/>
          <a:lstStyle/>
          <a:p>
            <a:r>
              <a:rPr lang="en-US" sz="2800" dirty="0" smtClean="0"/>
              <a:t>James </a:t>
            </a:r>
            <a:r>
              <a:rPr lang="en-US" sz="2800" dirty="0"/>
              <a:t>L. Reinertsen, M.D.</a:t>
            </a:r>
          </a:p>
          <a:p>
            <a:r>
              <a:rPr lang="en-US" sz="2000" dirty="0"/>
              <a:t>jim@reinertsengroup.com</a:t>
            </a:r>
          </a:p>
        </p:txBody>
      </p:sp>
      <p:sp>
        <p:nvSpPr>
          <p:cNvPr id="4" name="TextBox 3"/>
          <p:cNvSpPr txBox="1"/>
          <p:nvPr/>
        </p:nvSpPr>
        <p:spPr>
          <a:xfrm>
            <a:off x="0" y="5410200"/>
            <a:ext cx="9144000" cy="369332"/>
          </a:xfrm>
          <a:prstGeom prst="rect">
            <a:avLst/>
          </a:prstGeom>
          <a:noFill/>
        </p:spPr>
        <p:txBody>
          <a:bodyPr wrap="square" rtlCol="0">
            <a:spAutoFit/>
          </a:bodyPr>
          <a:lstStyle/>
          <a:p>
            <a:pPr algn="ctr" fontAlgn="base">
              <a:spcBef>
                <a:spcPct val="0"/>
              </a:spcBef>
              <a:spcAft>
                <a:spcPct val="0"/>
              </a:spcAft>
            </a:pPr>
            <a:endParaRPr lang="en-US" dirty="0">
              <a:solidFill>
                <a:srgbClr val="BBE0E3">
                  <a:lumMod val="25000"/>
                </a:srgbClr>
              </a:solidFill>
            </a:endParaRPr>
          </a:p>
        </p:txBody>
      </p:sp>
    </p:spTree>
    <p:extLst>
      <p:ext uri="{BB962C8B-B14F-4D97-AF65-F5344CB8AC3E}">
        <p14:creationId xmlns:p14="http://schemas.microsoft.com/office/powerpoint/2010/main" val="3766809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Save the date</a:t>
            </a:r>
            <a:endParaRPr lang="en-US" dirty="0"/>
          </a:p>
        </p:txBody>
      </p:sp>
      <p:sp>
        <p:nvSpPr>
          <p:cNvPr id="3" name="Content Placeholder 2"/>
          <p:cNvSpPr>
            <a:spLocks noGrp="1"/>
          </p:cNvSpPr>
          <p:nvPr>
            <p:ph idx="1"/>
          </p:nvPr>
        </p:nvSpPr>
        <p:spPr>
          <a:xfrm>
            <a:off x="693144" y="1600200"/>
            <a:ext cx="7993656" cy="4191000"/>
          </a:xfrm>
        </p:spPr>
        <p:txBody>
          <a:bodyPr/>
          <a:lstStyle/>
          <a:p>
            <a:pPr marL="0" indent="0" algn="ctr">
              <a:buNone/>
            </a:pPr>
            <a:r>
              <a:rPr lang="en-US" dirty="0" smtClean="0"/>
              <a:t>Leadership for Safety: Yes, it’s Personal</a:t>
            </a:r>
          </a:p>
          <a:p>
            <a:pPr marL="0" indent="0" algn="ctr">
              <a:buNone/>
            </a:pPr>
            <a:r>
              <a:rPr lang="en-US" i="1" dirty="0" smtClean="0"/>
              <a:t>A Workshop for CEOs, Board Members and C-Suite  Leaders</a:t>
            </a:r>
          </a:p>
          <a:p>
            <a:pPr marL="0" indent="0" algn="ctr">
              <a:buNone/>
            </a:pPr>
            <a:endParaRPr lang="en-US" i="1" dirty="0"/>
          </a:p>
          <a:p>
            <a:pPr marL="0" indent="0" algn="ctr">
              <a:buNone/>
            </a:pPr>
            <a:r>
              <a:rPr lang="en-US" dirty="0" smtClean="0"/>
              <a:t>October 7, 2013</a:t>
            </a:r>
          </a:p>
          <a:p>
            <a:pPr marL="0" indent="0" algn="ctr">
              <a:buNone/>
            </a:pPr>
            <a:r>
              <a:rPr lang="en-US" dirty="0" smtClean="0"/>
              <a:t>9:30 am – 4:30 pm Pacific</a:t>
            </a:r>
          </a:p>
          <a:p>
            <a:pPr marL="0" indent="0" algn="ctr">
              <a:buNone/>
            </a:pPr>
            <a:r>
              <a:rPr lang="en-US" dirty="0" smtClean="0"/>
              <a:t>San Mateo Marriott  |  San Mateo, Calif. </a:t>
            </a:r>
          </a:p>
          <a:p>
            <a:pPr marL="0" indent="0" algn="ctr">
              <a:buNone/>
            </a:pPr>
            <a:endParaRPr lang="en-US" dirty="0"/>
          </a:p>
          <a:p>
            <a:pPr marL="0" indent="0" algn="ctr">
              <a:buNone/>
            </a:pPr>
            <a:r>
              <a:rPr lang="en-US" dirty="0" smtClean="0">
                <a:solidFill>
                  <a:srgbClr val="C00000"/>
                </a:solidFill>
              </a:rPr>
              <a:t>Deadline to register: Sept. 23, 2013</a:t>
            </a:r>
          </a:p>
          <a:p>
            <a:pPr marL="0" indent="0" algn="ctr">
              <a:buNone/>
            </a:pPr>
            <a:endParaRPr lang="en-US" dirty="0" smtClean="0">
              <a:solidFill>
                <a:srgbClr val="C00000"/>
              </a:solidFill>
            </a:endParaRPr>
          </a:p>
          <a:p>
            <a:pPr marL="0" indent="0" algn="ctr">
              <a:buNone/>
            </a:pPr>
            <a:r>
              <a:rPr lang="en-US" sz="1800" dirty="0"/>
              <a:t>More information: </a:t>
            </a:r>
            <a:r>
              <a:rPr lang="en-US" sz="1800" dirty="0">
                <a:hlinkClick r:id="rId2"/>
              </a:rPr>
              <a:t>http://tc.nphhi.org/Archive/EHEN-Events/Leadership-for-Safety-Yes-Its-Personal-A-Workshop-for-CEOs-Board-Members-and-C-Suite-Leaders</a:t>
            </a:r>
            <a:endParaRPr lang="en-US" sz="1800" dirty="0"/>
          </a:p>
          <a:p>
            <a:pPr marL="0" indent="0" algn="ctr">
              <a:buNone/>
            </a:pPr>
            <a:r>
              <a:rPr lang="en-US" i="1" dirty="0" smtClean="0"/>
              <a:t> </a:t>
            </a:r>
          </a:p>
          <a:p>
            <a:pPr marL="0" indent="0" algn="ctr">
              <a:buNone/>
            </a:pPr>
            <a:r>
              <a:rPr lang="en-US" i="1" dirty="0" smtClean="0"/>
              <a:t/>
            </a:r>
            <a:br>
              <a:rPr lang="en-US" i="1" dirty="0" smtClean="0"/>
            </a:br>
            <a:endParaRPr lang="en-US" i="1" dirty="0" smtClean="0"/>
          </a:p>
        </p:txBody>
      </p:sp>
    </p:spTree>
    <p:extLst>
      <p:ext uri="{BB962C8B-B14F-4D97-AF65-F5344CB8AC3E}">
        <p14:creationId xmlns:p14="http://schemas.microsoft.com/office/powerpoint/2010/main" val="38545015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 for attending</a:t>
            </a:r>
            <a:endParaRPr lang="en-US" dirty="0"/>
          </a:p>
        </p:txBody>
      </p:sp>
      <p:sp>
        <p:nvSpPr>
          <p:cNvPr id="3" name="Content Placeholder 2"/>
          <p:cNvSpPr>
            <a:spLocks noGrp="1"/>
          </p:cNvSpPr>
          <p:nvPr>
            <p:ph idx="1"/>
          </p:nvPr>
        </p:nvSpPr>
        <p:spPr/>
        <p:txBody>
          <a:bodyPr/>
          <a:lstStyle/>
          <a:p>
            <a:pPr marL="285750" indent="-285750">
              <a:buFont typeface="Arial" pitchFamily="34" charset="0"/>
              <a:buChar char="•"/>
            </a:pPr>
            <a:r>
              <a:rPr lang="en-US" b="1" dirty="0" smtClean="0"/>
              <a:t>Next  Leadership webinar: </a:t>
            </a:r>
            <a:r>
              <a:rPr lang="en-US" dirty="0" smtClean="0"/>
              <a:t>November 14 @ 12 pm Eastern</a:t>
            </a:r>
            <a:endParaRPr lang="en-US" dirty="0"/>
          </a:p>
          <a:p>
            <a:pPr marL="285750" indent="-285750">
              <a:buFont typeface="Arial" pitchFamily="34" charset="0"/>
              <a:buChar char="•"/>
            </a:pPr>
            <a:endParaRPr lang="en-US" dirty="0"/>
          </a:p>
          <a:p>
            <a:pPr marL="285750" indent="-285750">
              <a:buFont typeface="Arial" pitchFamily="34" charset="0"/>
              <a:buChar char="•"/>
            </a:pPr>
            <a:r>
              <a:rPr lang="en-US" b="1" dirty="0"/>
              <a:t>Evaluation</a:t>
            </a:r>
            <a:r>
              <a:rPr lang="en-US" b="1" dirty="0" smtClean="0"/>
              <a:t>: </a:t>
            </a:r>
            <a:r>
              <a:rPr lang="en-US" dirty="0" smtClean="0"/>
              <a:t>Feedback survey can be accessed in the chat box.</a:t>
            </a:r>
          </a:p>
          <a:p>
            <a:pPr marL="285750" indent="-285750">
              <a:buFont typeface="Arial" pitchFamily="34" charset="0"/>
              <a:buChar char="•"/>
            </a:pPr>
            <a:endParaRPr lang="en-US" b="1" dirty="0"/>
          </a:p>
          <a:p>
            <a:pPr marL="285750" indent="-285750">
              <a:buFont typeface="Arial" pitchFamily="34" charset="0"/>
              <a:buChar char="•"/>
            </a:pPr>
            <a:r>
              <a:rPr lang="en-US" b="1" dirty="0"/>
              <a:t>Essential Hospitals Engagement Network website: </a:t>
            </a:r>
            <a:r>
              <a:rPr lang="en-US" dirty="0" smtClean="0">
                <a:hlinkClick r:id="rId2"/>
              </a:rPr>
              <a:t>http</a:t>
            </a:r>
            <a:r>
              <a:rPr lang="en-US" smtClean="0">
                <a:hlinkClick r:id="rId2"/>
              </a:rPr>
              <a:t>://tc.nphhi.org/Collaborate</a:t>
            </a:r>
            <a:r>
              <a:rPr lang="en-US" smtClean="0"/>
              <a:t> </a:t>
            </a:r>
            <a:endParaRPr lang="en-US" b="1" dirty="0"/>
          </a:p>
        </p:txBody>
      </p:sp>
    </p:spTree>
    <p:extLst>
      <p:ext uri="{BB962C8B-B14F-4D97-AF65-F5344CB8AC3E}">
        <p14:creationId xmlns:p14="http://schemas.microsoft.com/office/powerpoint/2010/main" val="1532186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381000" y="152400"/>
            <a:ext cx="8763000" cy="1219200"/>
          </a:xfrm>
        </p:spPr>
        <p:txBody>
          <a:bodyPr/>
          <a:lstStyle/>
          <a:p>
            <a:r>
              <a:rPr lang="en-US" dirty="0"/>
              <a:t>Seven Leverage Points:</a:t>
            </a:r>
            <a:br>
              <a:rPr lang="en-US" dirty="0"/>
            </a:br>
            <a:r>
              <a:rPr lang="en-US" sz="2400" u="sng" dirty="0"/>
              <a:t>If you want to achieve system-level results in safety</a:t>
            </a:r>
            <a:r>
              <a:rPr lang="en-US" sz="2400" dirty="0"/>
              <a:t>…</a:t>
            </a:r>
            <a:endParaRPr lang="en-US" sz="2000" dirty="0"/>
          </a:p>
        </p:txBody>
      </p:sp>
      <p:sp>
        <p:nvSpPr>
          <p:cNvPr id="316419" name="Rectangle 3"/>
          <p:cNvSpPr>
            <a:spLocks noGrp="1" noChangeArrowheads="1"/>
          </p:cNvSpPr>
          <p:nvPr>
            <p:ph idx="1"/>
          </p:nvPr>
        </p:nvSpPr>
        <p:spPr>
          <a:xfrm>
            <a:off x="304800" y="1371600"/>
            <a:ext cx="8610600" cy="5029200"/>
          </a:xfrm>
        </p:spPr>
        <p:txBody>
          <a:bodyPr/>
          <a:lstStyle/>
          <a:p>
            <a:pPr marL="609600" indent="-609600">
              <a:lnSpc>
                <a:spcPct val="90000"/>
              </a:lnSpc>
              <a:buFontTx/>
              <a:buAutoNum type="arabicPeriod"/>
            </a:pPr>
            <a:r>
              <a:rPr lang="en-US" sz="2400" dirty="0"/>
              <a:t>Set specific system-level aims and oversee their achievement at the highest levels of governance.</a:t>
            </a:r>
          </a:p>
          <a:p>
            <a:pPr marL="609600" indent="-609600">
              <a:lnSpc>
                <a:spcPct val="90000"/>
              </a:lnSpc>
              <a:buFontTx/>
              <a:buAutoNum type="arabicPeriod"/>
            </a:pPr>
            <a:r>
              <a:rPr lang="en-US" sz="2400" dirty="0"/>
              <a:t>Build an </a:t>
            </a:r>
            <a:r>
              <a:rPr lang="en-US" sz="2400" u="sng" dirty="0"/>
              <a:t>executable</a:t>
            </a:r>
            <a:r>
              <a:rPr lang="en-US" sz="2400" dirty="0"/>
              <a:t> strategy to achieve the aims, and oversee the execution at the highest levels of administration.</a:t>
            </a:r>
          </a:p>
          <a:p>
            <a:pPr marL="609600" indent="-609600">
              <a:lnSpc>
                <a:spcPct val="90000"/>
              </a:lnSpc>
              <a:buFontTx/>
              <a:buAutoNum type="arabicPeriod"/>
            </a:pPr>
            <a:r>
              <a:rPr lang="en-US" sz="2800" b="1" i="1" dirty="0">
                <a:solidFill>
                  <a:schemeClr val="accent2"/>
                </a:solidFill>
              </a:rPr>
              <a:t>Channel attention to system-level aims and measures</a:t>
            </a:r>
          </a:p>
          <a:p>
            <a:pPr marL="609600" indent="-609600">
              <a:lnSpc>
                <a:spcPct val="90000"/>
              </a:lnSpc>
              <a:buFontTx/>
              <a:buAutoNum type="arabicPeriod"/>
            </a:pPr>
            <a:r>
              <a:rPr lang="en-US" sz="2400" dirty="0"/>
              <a:t>Get patients and families on your team!</a:t>
            </a:r>
          </a:p>
          <a:p>
            <a:pPr marL="609600" indent="-609600">
              <a:lnSpc>
                <a:spcPct val="90000"/>
              </a:lnSpc>
              <a:buFontTx/>
              <a:buAutoNum type="arabicPeriod"/>
            </a:pPr>
            <a:r>
              <a:rPr lang="en-US" sz="2400" dirty="0"/>
              <a:t>Engage the </a:t>
            </a:r>
            <a:r>
              <a:rPr lang="en-US" sz="2400" dirty="0" smtClean="0"/>
              <a:t>CFO in </a:t>
            </a:r>
            <a:r>
              <a:rPr lang="en-US" sz="2400" dirty="0"/>
              <a:t>achieving the aims</a:t>
            </a:r>
          </a:p>
          <a:p>
            <a:pPr marL="609600" indent="-609600">
              <a:lnSpc>
                <a:spcPct val="90000"/>
              </a:lnSpc>
              <a:buFontTx/>
              <a:buAutoNum type="arabicPeriod"/>
            </a:pPr>
            <a:r>
              <a:rPr lang="en-US" sz="2400" dirty="0"/>
              <a:t>Engage doctors in achieving the aims</a:t>
            </a:r>
          </a:p>
          <a:p>
            <a:pPr marL="609600" indent="-609600">
              <a:lnSpc>
                <a:spcPct val="90000"/>
              </a:lnSpc>
              <a:buFontTx/>
              <a:buAutoNum type="arabicPeriod"/>
            </a:pPr>
            <a:r>
              <a:rPr lang="en-US" sz="2400" dirty="0"/>
              <a:t>Build the improvement capability necessary to achieve the aims</a:t>
            </a:r>
          </a:p>
        </p:txBody>
      </p:sp>
      <p:sp>
        <p:nvSpPr>
          <p:cNvPr id="4" name="Footer Placeholder 3"/>
          <p:cNvSpPr>
            <a:spLocks noGrp="1"/>
          </p:cNvSpPr>
          <p:nvPr>
            <p:ph type="ftr" sz="quarter" idx="11"/>
          </p:nvPr>
        </p:nvSpPr>
        <p:spPr/>
        <p:txBody>
          <a:bodyPr/>
          <a:lstStyle/>
          <a:p>
            <a:endParaRPr lang="en-US"/>
          </a:p>
          <a:p>
            <a:endParaRPr lang="en-US"/>
          </a:p>
        </p:txBody>
      </p:sp>
    </p:spTree>
    <p:extLst>
      <p:ext uri="{BB962C8B-B14F-4D97-AF65-F5344CB8AC3E}">
        <p14:creationId xmlns:p14="http://schemas.microsoft.com/office/powerpoint/2010/main" val="626992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idx="1"/>
          </p:nvPr>
        </p:nvSpPr>
        <p:spPr>
          <a:xfrm>
            <a:off x="304800" y="1752600"/>
            <a:ext cx="8399463" cy="4343400"/>
          </a:xfrm>
        </p:spPr>
        <p:txBody>
          <a:bodyPr/>
          <a:lstStyle/>
          <a:p>
            <a:pPr algn="ctr">
              <a:buFontTx/>
              <a:buNone/>
            </a:pPr>
            <a:endParaRPr lang="en-US" sz="4400"/>
          </a:p>
          <a:p>
            <a:pPr algn="ctr">
              <a:buFontTx/>
              <a:buNone/>
            </a:pPr>
            <a:r>
              <a:rPr lang="en-US" sz="4800" i="1"/>
              <a:t>“The currency of leadership is attention.”</a:t>
            </a:r>
            <a:r>
              <a:rPr lang="en-US" sz="4800"/>
              <a:t>  </a:t>
            </a:r>
          </a:p>
          <a:p>
            <a:pPr algn="ctr">
              <a:buFontTx/>
              <a:buNone/>
            </a:pPr>
            <a:endParaRPr lang="en-US" sz="4800"/>
          </a:p>
          <a:p>
            <a:pPr algn="ctr">
              <a:buFontTx/>
              <a:buNone/>
            </a:pPr>
            <a:r>
              <a:rPr lang="en-US" sz="4400"/>
              <a:t>Heifetz</a:t>
            </a:r>
          </a:p>
        </p:txBody>
      </p:sp>
      <p:sp>
        <p:nvSpPr>
          <p:cNvPr id="3" name="Footer Placeholder 3"/>
          <p:cNvSpPr>
            <a:spLocks noGrp="1"/>
          </p:cNvSpPr>
          <p:nvPr>
            <p:ph type="ftr" sz="quarter" idx="11"/>
          </p:nvPr>
        </p:nvSpPr>
        <p:spPr/>
        <p:txBody>
          <a:bodyPr/>
          <a:lstStyle/>
          <a:p>
            <a:endParaRPr lang="en-US"/>
          </a:p>
          <a:p>
            <a:endParaRPr lang="en-US"/>
          </a:p>
        </p:txBody>
      </p:sp>
    </p:spTree>
    <p:extLst>
      <p:ext uri="{BB962C8B-B14F-4D97-AF65-F5344CB8AC3E}">
        <p14:creationId xmlns:p14="http://schemas.microsoft.com/office/powerpoint/2010/main" val="569258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 y="0"/>
            <a:ext cx="8686800" cy="838200"/>
          </a:xfrm>
        </p:spPr>
        <p:txBody>
          <a:bodyPr/>
          <a:lstStyle/>
          <a:p>
            <a:pPr eaLnBrk="1" hangingPunct="1"/>
            <a:r>
              <a:rPr lang="en-US" sz="3200" dirty="0" smtClean="0">
                <a:solidFill>
                  <a:schemeClr val="accent2"/>
                </a:solidFill>
              </a:rPr>
              <a:t>Courageous Transparency Driven by Cincinnati Children’s Board</a:t>
            </a:r>
          </a:p>
        </p:txBody>
      </p:sp>
      <p:pic>
        <p:nvPicPr>
          <p:cNvPr id="27651" name="Picture 4" descr="61 days since our last serious safety event"/>
          <p:cNvPicPr>
            <a:picLocks noChangeAspect="1" noChangeArrowheads="1"/>
          </p:cNvPicPr>
          <p:nvPr/>
        </p:nvPicPr>
        <p:blipFill>
          <a:blip r:embed="rId3" cstate="print"/>
          <a:srcRect/>
          <a:stretch>
            <a:fillRect/>
          </a:stretch>
        </p:blipFill>
        <p:spPr bwMode="auto">
          <a:xfrm>
            <a:off x="381000" y="830263"/>
            <a:ext cx="5334000" cy="4000500"/>
          </a:xfrm>
          <a:prstGeom prst="rect">
            <a:avLst/>
          </a:prstGeom>
          <a:noFill/>
          <a:ln w="9525">
            <a:noFill/>
            <a:miter lim="800000"/>
            <a:headEnd/>
            <a:tailEnd/>
          </a:ln>
        </p:spPr>
      </p:pic>
      <p:pic>
        <p:nvPicPr>
          <p:cNvPr id="27652" name="Picture 23" descr="wb01753_"/>
          <p:cNvPicPr>
            <a:picLocks noChangeAspect="1" noChangeArrowheads="1"/>
          </p:cNvPicPr>
          <p:nvPr/>
        </p:nvPicPr>
        <p:blipFill>
          <a:blip r:embed="rId4" cstate="print"/>
          <a:srcRect/>
          <a:stretch>
            <a:fillRect/>
          </a:stretch>
        </p:blipFill>
        <p:spPr bwMode="auto">
          <a:xfrm>
            <a:off x="3276600" y="2430463"/>
            <a:ext cx="2438400" cy="749300"/>
          </a:xfrm>
          <a:prstGeom prst="rect">
            <a:avLst/>
          </a:prstGeom>
          <a:noFill/>
          <a:ln w="9525">
            <a:noFill/>
            <a:miter lim="800000"/>
            <a:headEnd/>
            <a:tailEnd/>
          </a:ln>
        </p:spPr>
      </p:pic>
      <p:pic>
        <p:nvPicPr>
          <p:cNvPr id="27653" name="Picture 4" descr="28 days since our last serious safety event"/>
          <p:cNvPicPr>
            <a:picLocks noChangeAspect="1" noChangeArrowheads="1"/>
          </p:cNvPicPr>
          <p:nvPr/>
        </p:nvPicPr>
        <p:blipFill>
          <a:blip r:embed="rId5" cstate="print"/>
          <a:srcRect l="58694" t="26128" r="2626" b="36005"/>
          <a:stretch>
            <a:fillRect/>
          </a:stretch>
        </p:blipFill>
        <p:spPr bwMode="auto">
          <a:xfrm>
            <a:off x="4343400" y="3421063"/>
            <a:ext cx="4114800" cy="3022600"/>
          </a:xfrm>
          <a:prstGeom prst="rect">
            <a:avLst/>
          </a:prstGeom>
          <a:noFill/>
          <a:ln w="9525">
            <a:solidFill>
              <a:srgbClr val="808080"/>
            </a:solidFill>
            <a:miter lim="800000"/>
            <a:headEnd/>
            <a:tailEnd/>
          </a:ln>
        </p:spPr>
      </p:pic>
    </p:spTree>
    <p:extLst>
      <p:ext uri="{BB962C8B-B14F-4D97-AF65-F5344CB8AC3E}">
        <p14:creationId xmlns:p14="http://schemas.microsoft.com/office/powerpoint/2010/main" val="24418753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33400"/>
            <a:ext cx="6858000" cy="523220"/>
          </a:xfrm>
          <a:prstGeom prst="rect">
            <a:avLst/>
          </a:prstGeom>
          <a:noFill/>
        </p:spPr>
        <p:txBody>
          <a:bodyPr wrap="square" rtlCol="0">
            <a:spAutoFit/>
          </a:bodyPr>
          <a:lstStyle/>
          <a:p>
            <a:pPr algn="ctr"/>
            <a:r>
              <a:rPr lang="en-US" sz="2800" dirty="0" smtClean="0">
                <a:solidFill>
                  <a:srgbClr val="000000"/>
                </a:solidFill>
              </a:rPr>
              <a:t>Where are you on this spectrum?</a:t>
            </a:r>
            <a:endParaRPr lang="en-US" sz="2800" dirty="0">
              <a:solidFill>
                <a:srgbClr val="000000"/>
              </a:solidFill>
            </a:endParaRPr>
          </a:p>
        </p:txBody>
      </p:sp>
      <p:cxnSp>
        <p:nvCxnSpPr>
          <p:cNvPr id="4" name="Straight Connector 3"/>
          <p:cNvCxnSpPr/>
          <p:nvPr/>
        </p:nvCxnSpPr>
        <p:spPr bwMode="auto">
          <a:xfrm>
            <a:off x="381000" y="2895600"/>
            <a:ext cx="8077200" cy="158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 name="Straight Connector 5"/>
          <p:cNvCxnSpPr/>
          <p:nvPr/>
        </p:nvCxnSpPr>
        <p:spPr bwMode="auto">
          <a:xfrm rot="5400000">
            <a:off x="457200" y="2895600"/>
            <a:ext cx="304800" cy="158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8" name="Straight Connector 7"/>
          <p:cNvCxnSpPr/>
          <p:nvPr/>
        </p:nvCxnSpPr>
        <p:spPr bwMode="auto">
          <a:xfrm rot="5400000">
            <a:off x="4152900" y="2933700"/>
            <a:ext cx="381000" cy="158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0" name="Straight Connector 9"/>
          <p:cNvCxnSpPr/>
          <p:nvPr/>
        </p:nvCxnSpPr>
        <p:spPr bwMode="auto">
          <a:xfrm rot="5400000">
            <a:off x="8001000" y="2895600"/>
            <a:ext cx="304800" cy="1588"/>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1" name="TextBox 10"/>
          <p:cNvSpPr txBox="1"/>
          <p:nvPr/>
        </p:nvSpPr>
        <p:spPr>
          <a:xfrm>
            <a:off x="152400" y="3505200"/>
            <a:ext cx="2209800" cy="2585323"/>
          </a:xfrm>
          <a:prstGeom prst="rect">
            <a:avLst/>
          </a:prstGeom>
          <a:noFill/>
        </p:spPr>
        <p:txBody>
          <a:bodyPr wrap="square" rtlCol="0">
            <a:spAutoFit/>
          </a:bodyPr>
          <a:lstStyle/>
          <a:p>
            <a:pPr algn="ctr"/>
            <a:r>
              <a:rPr lang="en-US" dirty="0" smtClean="0">
                <a:solidFill>
                  <a:srgbClr val="000000"/>
                </a:solidFill>
              </a:rPr>
              <a:t>We live in fear of our lawyer, and the media. We discuss safety and quality only in “super double secret.” Even the full Board doesn’t learn about </a:t>
            </a:r>
            <a:r>
              <a:rPr lang="en-US" u="sng" dirty="0" smtClean="0">
                <a:solidFill>
                  <a:srgbClr val="000000"/>
                </a:solidFill>
              </a:rPr>
              <a:t>everything</a:t>
            </a:r>
            <a:r>
              <a:rPr lang="en-US" dirty="0" smtClean="0">
                <a:solidFill>
                  <a:srgbClr val="000000"/>
                </a:solidFill>
              </a:rPr>
              <a:t>.</a:t>
            </a:r>
            <a:endParaRPr lang="en-US" dirty="0">
              <a:solidFill>
                <a:srgbClr val="000000"/>
              </a:solidFill>
            </a:endParaRPr>
          </a:p>
        </p:txBody>
      </p:sp>
      <p:sp>
        <p:nvSpPr>
          <p:cNvPr id="12" name="TextBox 11"/>
          <p:cNvSpPr txBox="1"/>
          <p:nvPr/>
        </p:nvSpPr>
        <p:spPr>
          <a:xfrm>
            <a:off x="6705600" y="3581400"/>
            <a:ext cx="2209800" cy="1754326"/>
          </a:xfrm>
          <a:prstGeom prst="rect">
            <a:avLst/>
          </a:prstGeom>
          <a:noFill/>
        </p:spPr>
        <p:txBody>
          <a:bodyPr wrap="square" rtlCol="0">
            <a:spAutoFit/>
          </a:bodyPr>
          <a:lstStyle/>
          <a:p>
            <a:pPr algn="ctr"/>
            <a:r>
              <a:rPr lang="en-US" dirty="0" smtClean="0">
                <a:solidFill>
                  <a:srgbClr val="000000"/>
                </a:solidFill>
              </a:rPr>
              <a:t>Our quality and safety aims and data are freely available to all staff, patients, and the public. </a:t>
            </a:r>
            <a:endParaRPr lang="en-US" dirty="0">
              <a:solidFill>
                <a:srgbClr val="000000"/>
              </a:solidFill>
            </a:endParaRPr>
          </a:p>
        </p:txBody>
      </p:sp>
      <p:sp>
        <p:nvSpPr>
          <p:cNvPr id="13" name="TextBox 12"/>
          <p:cNvSpPr txBox="1"/>
          <p:nvPr/>
        </p:nvSpPr>
        <p:spPr>
          <a:xfrm>
            <a:off x="3429000" y="3581400"/>
            <a:ext cx="2209800" cy="2585323"/>
          </a:xfrm>
          <a:prstGeom prst="rect">
            <a:avLst/>
          </a:prstGeom>
          <a:noFill/>
        </p:spPr>
        <p:txBody>
          <a:bodyPr wrap="square" rtlCol="0">
            <a:spAutoFit/>
          </a:bodyPr>
          <a:lstStyle/>
          <a:p>
            <a:pPr algn="ctr"/>
            <a:r>
              <a:rPr lang="en-US" dirty="0" smtClean="0">
                <a:solidFill>
                  <a:srgbClr val="000000"/>
                </a:solidFill>
              </a:rPr>
              <a:t>We tell our Board, staff, patients and the public about our awards, and our islands of excellence. We put some, but not all performance data on our website. </a:t>
            </a:r>
            <a:endParaRPr lang="en-US" dirty="0">
              <a:solidFill>
                <a:srgbClr val="000000"/>
              </a:solidFill>
            </a:endParaRPr>
          </a:p>
        </p:txBody>
      </p:sp>
    </p:spTree>
    <p:extLst>
      <p:ext uri="{BB962C8B-B14F-4D97-AF65-F5344CB8AC3E}">
        <p14:creationId xmlns:p14="http://schemas.microsoft.com/office/powerpoint/2010/main" val="1663921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extBox 28"/>
          <p:cNvSpPr txBox="1">
            <a:spLocks noChangeArrowheads="1"/>
          </p:cNvSpPr>
          <p:nvPr/>
        </p:nvSpPr>
        <p:spPr bwMode="auto">
          <a:xfrm>
            <a:off x="7620000" y="3368675"/>
            <a:ext cx="1295400" cy="369888"/>
          </a:xfrm>
          <a:prstGeom prst="rect">
            <a:avLst/>
          </a:prstGeom>
          <a:noFill/>
          <a:ln w="9525">
            <a:noFill/>
            <a:miter lim="800000"/>
            <a:headEnd/>
            <a:tailEnd/>
          </a:ln>
        </p:spPr>
        <p:txBody>
          <a:bodyPr>
            <a:spAutoFit/>
          </a:bodyPr>
          <a:lstStyle/>
          <a:p>
            <a:endParaRPr lang="en-US">
              <a:solidFill>
                <a:srgbClr val="000000"/>
              </a:solidFill>
              <a:latin typeface="Calibri" pitchFamily="34" charset="0"/>
            </a:endParaRPr>
          </a:p>
        </p:txBody>
      </p:sp>
      <p:sp>
        <p:nvSpPr>
          <p:cNvPr id="14" name="Oval 13"/>
          <p:cNvSpPr/>
          <p:nvPr/>
        </p:nvSpPr>
        <p:spPr>
          <a:xfrm>
            <a:off x="914400" y="2082800"/>
            <a:ext cx="3505200" cy="3048000"/>
          </a:xfrm>
          <a:prstGeom prst="ellipse">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Arc 14"/>
          <p:cNvSpPr/>
          <p:nvPr/>
        </p:nvSpPr>
        <p:spPr>
          <a:xfrm>
            <a:off x="1524000" y="2082800"/>
            <a:ext cx="2590800" cy="3200400"/>
          </a:xfrm>
          <a:prstGeom prst="arc">
            <a:avLst>
              <a:gd name="adj1" fmla="val 5381636"/>
              <a:gd name="adj2" fmla="val 16076560"/>
            </a:avLst>
          </a:prstGeom>
          <a:ln w="317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325637" name="TextBox 15"/>
          <p:cNvSpPr txBox="1">
            <a:spLocks noChangeArrowheads="1"/>
          </p:cNvSpPr>
          <p:nvPr/>
        </p:nvSpPr>
        <p:spPr bwMode="auto">
          <a:xfrm>
            <a:off x="2133600" y="4902200"/>
            <a:ext cx="1143000" cy="581025"/>
          </a:xfrm>
          <a:prstGeom prst="rect">
            <a:avLst/>
          </a:prstGeom>
          <a:solidFill>
            <a:schemeClr val="bg1"/>
          </a:solidFill>
          <a:ln w="9525">
            <a:noFill/>
            <a:miter lim="800000"/>
            <a:headEnd/>
            <a:tailEnd/>
          </a:ln>
        </p:spPr>
        <p:txBody>
          <a:bodyPr>
            <a:spAutoFit/>
          </a:bodyPr>
          <a:lstStyle/>
          <a:p>
            <a:pPr algn="ctr"/>
            <a:r>
              <a:rPr lang="en-US" sz="1600" b="1" i="1" u="sng">
                <a:solidFill>
                  <a:srgbClr val="000000"/>
                </a:solidFill>
                <a:latin typeface="Calibri" pitchFamily="34" charset="0"/>
              </a:rPr>
              <a:t>Curiosity</a:t>
            </a:r>
            <a:r>
              <a:rPr lang="en-US" sz="1600">
                <a:solidFill>
                  <a:srgbClr val="000000"/>
                </a:solidFill>
                <a:latin typeface="Calibri" pitchFamily="34" charset="0"/>
              </a:rPr>
              <a:t>, questions</a:t>
            </a:r>
          </a:p>
        </p:txBody>
      </p:sp>
      <p:sp>
        <p:nvSpPr>
          <p:cNvPr id="325638" name="TextBox 16"/>
          <p:cNvSpPr txBox="1">
            <a:spLocks noChangeArrowheads="1"/>
          </p:cNvSpPr>
          <p:nvPr/>
        </p:nvSpPr>
        <p:spPr bwMode="auto">
          <a:xfrm>
            <a:off x="152400" y="3378200"/>
            <a:ext cx="1066800" cy="338138"/>
          </a:xfrm>
          <a:prstGeom prst="rect">
            <a:avLst/>
          </a:prstGeom>
          <a:solidFill>
            <a:schemeClr val="bg1"/>
          </a:solidFill>
          <a:ln w="9525">
            <a:noFill/>
            <a:miter lim="800000"/>
            <a:headEnd/>
            <a:tailEnd/>
          </a:ln>
        </p:spPr>
        <p:txBody>
          <a:bodyPr>
            <a:spAutoFit/>
          </a:bodyPr>
          <a:lstStyle/>
          <a:p>
            <a:r>
              <a:rPr lang="en-US" sz="1600">
                <a:solidFill>
                  <a:srgbClr val="000000"/>
                </a:solidFill>
                <a:latin typeface="Calibri" pitchFamily="34" charset="0"/>
              </a:rPr>
              <a:t>Research</a:t>
            </a:r>
          </a:p>
        </p:txBody>
      </p:sp>
      <p:sp>
        <p:nvSpPr>
          <p:cNvPr id="325639" name="TextBox 17"/>
          <p:cNvSpPr txBox="1">
            <a:spLocks noChangeArrowheads="1"/>
          </p:cNvSpPr>
          <p:nvPr/>
        </p:nvSpPr>
        <p:spPr bwMode="auto">
          <a:xfrm>
            <a:off x="1219200" y="3378200"/>
            <a:ext cx="1447800" cy="338138"/>
          </a:xfrm>
          <a:prstGeom prst="rect">
            <a:avLst/>
          </a:prstGeom>
          <a:solidFill>
            <a:schemeClr val="bg1"/>
          </a:solidFill>
          <a:ln w="9525">
            <a:noFill/>
            <a:miter lim="800000"/>
            <a:headEnd/>
            <a:tailEnd/>
          </a:ln>
        </p:spPr>
        <p:txBody>
          <a:bodyPr>
            <a:spAutoFit/>
          </a:bodyPr>
          <a:lstStyle/>
          <a:p>
            <a:r>
              <a:rPr lang="en-US" sz="1600">
                <a:solidFill>
                  <a:srgbClr val="000000"/>
                </a:solidFill>
                <a:latin typeface="Calibri" pitchFamily="34" charset="0"/>
              </a:rPr>
              <a:t>Improvement</a:t>
            </a:r>
          </a:p>
        </p:txBody>
      </p:sp>
      <p:sp>
        <p:nvSpPr>
          <p:cNvPr id="325640" name="TextBox 18"/>
          <p:cNvSpPr txBox="1">
            <a:spLocks noChangeArrowheads="1"/>
          </p:cNvSpPr>
          <p:nvPr/>
        </p:nvSpPr>
        <p:spPr bwMode="auto">
          <a:xfrm>
            <a:off x="2819400" y="1631950"/>
            <a:ext cx="1371600" cy="830263"/>
          </a:xfrm>
          <a:prstGeom prst="rect">
            <a:avLst/>
          </a:prstGeom>
          <a:solidFill>
            <a:schemeClr val="bg1"/>
          </a:solidFill>
          <a:ln w="9525">
            <a:noFill/>
            <a:miter lim="800000"/>
            <a:headEnd/>
            <a:tailEnd/>
          </a:ln>
        </p:spPr>
        <p:txBody>
          <a:bodyPr>
            <a:spAutoFit/>
          </a:bodyPr>
          <a:lstStyle/>
          <a:p>
            <a:pPr algn="ctr"/>
            <a:r>
              <a:rPr lang="en-US" sz="1600">
                <a:solidFill>
                  <a:srgbClr val="000000"/>
                </a:solidFill>
                <a:latin typeface="Calibri" pitchFamily="34" charset="0"/>
              </a:rPr>
              <a:t>Greater desire to see data on performance</a:t>
            </a:r>
          </a:p>
        </p:txBody>
      </p:sp>
      <p:sp>
        <p:nvSpPr>
          <p:cNvPr id="20" name="Isosceles Triangle 19"/>
          <p:cNvSpPr/>
          <p:nvPr/>
        </p:nvSpPr>
        <p:spPr>
          <a:xfrm rot="14460000">
            <a:off x="3271838" y="4840288"/>
            <a:ext cx="2286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5" name="Isosceles Triangle 24"/>
          <p:cNvSpPr/>
          <p:nvPr/>
        </p:nvSpPr>
        <p:spPr>
          <a:xfrm rot="20700000">
            <a:off x="838200" y="3683000"/>
            <a:ext cx="2286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6" name="Isosceles Triangle 25"/>
          <p:cNvSpPr/>
          <p:nvPr/>
        </p:nvSpPr>
        <p:spPr>
          <a:xfrm rot="21060000">
            <a:off x="1428750" y="3702050"/>
            <a:ext cx="2286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5" name="Isosceles Triangle 34"/>
          <p:cNvSpPr/>
          <p:nvPr/>
        </p:nvSpPr>
        <p:spPr>
          <a:xfrm rot="9660000">
            <a:off x="4238625" y="3081338"/>
            <a:ext cx="2286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7" name="Oval 26"/>
          <p:cNvSpPr/>
          <p:nvPr/>
        </p:nvSpPr>
        <p:spPr>
          <a:xfrm>
            <a:off x="4648200" y="2103438"/>
            <a:ext cx="3505200" cy="30480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5646" name="TextBox 27"/>
          <p:cNvSpPr txBox="1">
            <a:spLocks noChangeArrowheads="1"/>
          </p:cNvSpPr>
          <p:nvPr/>
        </p:nvSpPr>
        <p:spPr bwMode="auto">
          <a:xfrm>
            <a:off x="5573713" y="1828800"/>
            <a:ext cx="1524000" cy="585788"/>
          </a:xfrm>
          <a:prstGeom prst="rect">
            <a:avLst/>
          </a:prstGeom>
          <a:solidFill>
            <a:schemeClr val="bg1"/>
          </a:solidFill>
          <a:ln w="9525">
            <a:noFill/>
            <a:miter lim="800000"/>
            <a:headEnd/>
            <a:tailEnd/>
          </a:ln>
        </p:spPr>
        <p:txBody>
          <a:bodyPr>
            <a:spAutoFit/>
          </a:bodyPr>
          <a:lstStyle/>
          <a:p>
            <a:pPr algn="ctr"/>
            <a:r>
              <a:rPr lang="en-US" sz="1600">
                <a:solidFill>
                  <a:srgbClr val="000000"/>
                </a:solidFill>
                <a:latin typeface="Calibri" pitchFamily="34" charset="0"/>
              </a:rPr>
              <a:t>Assessment, accountability</a:t>
            </a:r>
          </a:p>
        </p:txBody>
      </p:sp>
      <p:sp>
        <p:nvSpPr>
          <p:cNvPr id="325647" name="TextBox 29"/>
          <p:cNvSpPr txBox="1">
            <a:spLocks noChangeArrowheads="1"/>
          </p:cNvSpPr>
          <p:nvPr/>
        </p:nvSpPr>
        <p:spPr bwMode="auto">
          <a:xfrm>
            <a:off x="7239000" y="3362325"/>
            <a:ext cx="1600200" cy="825500"/>
          </a:xfrm>
          <a:prstGeom prst="rect">
            <a:avLst/>
          </a:prstGeom>
          <a:solidFill>
            <a:schemeClr val="bg1"/>
          </a:solidFill>
          <a:ln w="9525">
            <a:noFill/>
            <a:miter lim="800000"/>
            <a:headEnd/>
            <a:tailEnd/>
          </a:ln>
        </p:spPr>
        <p:txBody>
          <a:bodyPr>
            <a:spAutoFit/>
          </a:bodyPr>
          <a:lstStyle/>
          <a:p>
            <a:pPr algn="ctr"/>
            <a:r>
              <a:rPr lang="en-US" sz="1600" b="1" i="1" u="sng">
                <a:solidFill>
                  <a:srgbClr val="000000"/>
                </a:solidFill>
                <a:latin typeface="Calibri" pitchFamily="34" charset="0"/>
              </a:rPr>
              <a:t>Fear,</a:t>
            </a:r>
            <a:r>
              <a:rPr lang="en-US" sz="1600">
                <a:solidFill>
                  <a:srgbClr val="000000"/>
                </a:solidFill>
                <a:latin typeface="Calibri" pitchFamily="34" charset="0"/>
              </a:rPr>
              <a:t> compliance, defensiveness</a:t>
            </a:r>
          </a:p>
        </p:txBody>
      </p:sp>
      <p:sp>
        <p:nvSpPr>
          <p:cNvPr id="325648" name="TextBox 30"/>
          <p:cNvSpPr txBox="1">
            <a:spLocks noChangeArrowheads="1"/>
          </p:cNvSpPr>
          <p:nvPr/>
        </p:nvSpPr>
        <p:spPr bwMode="auto">
          <a:xfrm>
            <a:off x="5611813" y="4648200"/>
            <a:ext cx="1447800" cy="830263"/>
          </a:xfrm>
          <a:prstGeom prst="rect">
            <a:avLst/>
          </a:prstGeom>
          <a:solidFill>
            <a:schemeClr val="bg1"/>
          </a:solidFill>
          <a:ln w="9525">
            <a:noFill/>
            <a:miter lim="800000"/>
            <a:headEnd/>
            <a:tailEnd/>
          </a:ln>
        </p:spPr>
        <p:txBody>
          <a:bodyPr>
            <a:spAutoFit/>
          </a:bodyPr>
          <a:lstStyle/>
          <a:p>
            <a:pPr algn="ctr"/>
            <a:r>
              <a:rPr lang="en-US" sz="1600">
                <a:solidFill>
                  <a:srgbClr val="000000"/>
                </a:solidFill>
                <a:latin typeface="Calibri" pitchFamily="34" charset="0"/>
              </a:rPr>
              <a:t>Lower desire to see data on performance</a:t>
            </a:r>
          </a:p>
        </p:txBody>
      </p:sp>
      <p:sp>
        <p:nvSpPr>
          <p:cNvPr id="33" name="Isosceles Triangle 32"/>
          <p:cNvSpPr/>
          <p:nvPr/>
        </p:nvSpPr>
        <p:spPr>
          <a:xfrm rot="9900000">
            <a:off x="7978775" y="3063875"/>
            <a:ext cx="2286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3" name="Isosceles Triangle 22"/>
          <p:cNvSpPr/>
          <p:nvPr/>
        </p:nvSpPr>
        <p:spPr>
          <a:xfrm rot="14640000">
            <a:off x="7064376" y="4840287"/>
            <a:ext cx="228600" cy="3016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5651" name="TextBox 10"/>
          <p:cNvSpPr txBox="1">
            <a:spLocks noChangeArrowheads="1"/>
          </p:cNvSpPr>
          <p:nvPr/>
        </p:nvSpPr>
        <p:spPr bwMode="auto">
          <a:xfrm>
            <a:off x="3733800" y="3379788"/>
            <a:ext cx="1676400" cy="523875"/>
          </a:xfrm>
          <a:prstGeom prst="rect">
            <a:avLst/>
          </a:prstGeom>
          <a:solidFill>
            <a:schemeClr val="bg1"/>
          </a:solidFill>
          <a:ln w="9525">
            <a:noFill/>
            <a:miter lim="800000"/>
            <a:headEnd/>
            <a:tailEnd/>
          </a:ln>
        </p:spPr>
        <p:txBody>
          <a:bodyPr>
            <a:spAutoFit/>
          </a:bodyPr>
          <a:lstStyle/>
          <a:p>
            <a:pPr algn="ctr"/>
            <a:r>
              <a:rPr lang="en-US" sz="2800">
                <a:solidFill>
                  <a:srgbClr val="000000"/>
                </a:solidFill>
                <a:latin typeface="Calibri" pitchFamily="34" charset="0"/>
              </a:rPr>
              <a:t>Data</a:t>
            </a:r>
          </a:p>
        </p:txBody>
      </p:sp>
      <p:sp>
        <p:nvSpPr>
          <p:cNvPr id="21" name="Isosceles Triangle 20"/>
          <p:cNvSpPr/>
          <p:nvPr/>
        </p:nvSpPr>
        <p:spPr>
          <a:xfrm rot="5400000">
            <a:off x="2638425" y="1920875"/>
            <a:ext cx="2286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5653" name="Title 37"/>
          <p:cNvSpPr>
            <a:spLocks noGrp="1"/>
          </p:cNvSpPr>
          <p:nvPr>
            <p:ph type="title" idx="4294967295"/>
          </p:nvPr>
        </p:nvSpPr>
        <p:spPr>
          <a:xfrm>
            <a:off x="457200" y="274638"/>
            <a:ext cx="8229600" cy="944562"/>
          </a:xfrm>
        </p:spPr>
        <p:txBody>
          <a:bodyPr/>
          <a:lstStyle/>
          <a:p>
            <a:r>
              <a:rPr lang="en-US" sz="4000"/>
              <a:t>The Dark Side of Transparency</a:t>
            </a:r>
          </a:p>
        </p:txBody>
      </p:sp>
      <p:sp>
        <p:nvSpPr>
          <p:cNvPr id="24" name="Isosceles Triangle 23"/>
          <p:cNvSpPr/>
          <p:nvPr/>
        </p:nvSpPr>
        <p:spPr>
          <a:xfrm rot="3420000">
            <a:off x="5386388" y="2171700"/>
            <a:ext cx="2286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2" name="Isosceles Triangle 21"/>
          <p:cNvSpPr/>
          <p:nvPr/>
        </p:nvSpPr>
        <p:spPr>
          <a:xfrm rot="-1440000">
            <a:off x="4597400" y="3881438"/>
            <a:ext cx="22860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5656" name="Oval 24"/>
          <p:cNvSpPr>
            <a:spLocks noChangeArrowheads="1"/>
          </p:cNvSpPr>
          <p:nvPr/>
        </p:nvSpPr>
        <p:spPr bwMode="auto">
          <a:xfrm>
            <a:off x="4572000" y="1676400"/>
            <a:ext cx="3733800" cy="3886200"/>
          </a:xfrm>
          <a:prstGeom prst="ellipse">
            <a:avLst/>
          </a:prstGeom>
          <a:solidFill>
            <a:srgbClr val="0B0B0B">
              <a:alpha val="28999"/>
            </a:srgbClr>
          </a:solidFill>
          <a:ln w="12700" cap="sq">
            <a:noFill/>
            <a:round/>
            <a:headEnd type="none" w="sm" len="sm"/>
            <a:tailEnd type="none" w="sm" len="sm"/>
          </a:ln>
          <a:effectLst/>
        </p:spPr>
        <p:txBody>
          <a:bodyPr wrap="none" anchor="ctr"/>
          <a:lstStyle/>
          <a:p>
            <a:endParaRPr lang="en-US">
              <a:solidFill>
                <a:srgbClr val="000000"/>
              </a:solidFill>
            </a:endParaRPr>
          </a:p>
        </p:txBody>
      </p:sp>
    </p:spTree>
    <p:extLst>
      <p:ext uri="{BB962C8B-B14F-4D97-AF65-F5344CB8AC3E}">
        <p14:creationId xmlns:p14="http://schemas.microsoft.com/office/powerpoint/2010/main" val="3204275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1_Plain TRG PPT">
  <a:themeElements>
    <a:clrScheme name="Plain TRG 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lain TRG PP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lain TRG 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lain TRG 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lain TRG 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lain TRG 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lain TRG 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lain TRG 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lain TRG P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lain TRG 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lain TRG 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lain TRG 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lain TRG 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lain TRG 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IHI Standard Presentation Template 2007">
  <a:themeElements>
    <a:clrScheme name="IHI Standard Presentation Template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HI Standard Presentation Template 20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IHI Standard Presentation Template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HI Standard Presentation Template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HI Standard Presentation Template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HI Standard Presentation Template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HI Standard Presentation Template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HI Standard Presentation Template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HI Standard Presentation Template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HI Standard Presentation Template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HI Standard Presentation Template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HI Standard Presentation Template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HI Standard Presentation Template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HI Standard Presentation Template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Reinertsen Group White</Template>
  <TotalTime>263</TotalTime>
  <Words>1589</Words>
  <Application>Microsoft Office PowerPoint</Application>
  <PresentationFormat>On-screen Show (4:3)</PresentationFormat>
  <Paragraphs>256</Paragraphs>
  <Slides>41</Slides>
  <Notes>9</Notes>
  <HiddenSlides>0</HiddenSlides>
  <MMClips>0</MMClips>
  <ScaleCrop>false</ScaleCrop>
  <HeadingPairs>
    <vt:vector size="4" baseType="variant">
      <vt:variant>
        <vt:lpstr>Theme</vt:lpstr>
      </vt:variant>
      <vt:variant>
        <vt:i4>4</vt:i4>
      </vt:variant>
      <vt:variant>
        <vt:lpstr>Slide Titles</vt:lpstr>
      </vt:variant>
      <vt:variant>
        <vt:i4>41</vt:i4>
      </vt:variant>
    </vt:vector>
  </HeadingPairs>
  <TitlesOfParts>
    <vt:vector size="45" baseType="lpstr">
      <vt:lpstr>2_Custom Design</vt:lpstr>
      <vt:lpstr>11_Plain TRG PPT</vt:lpstr>
      <vt:lpstr>IHI Standard Presentation Template 2007</vt:lpstr>
      <vt:lpstr>Office Theme</vt:lpstr>
      <vt:lpstr>PowerPoint Presentation</vt:lpstr>
      <vt:lpstr>Our new Name</vt:lpstr>
      <vt:lpstr>Chat feature</vt:lpstr>
      <vt:lpstr>Leadership and Attention</vt:lpstr>
      <vt:lpstr>Seven Leverage Points: If you want to achieve system-level results in safety…</vt:lpstr>
      <vt:lpstr>PowerPoint Presentation</vt:lpstr>
      <vt:lpstr>Courageous Transparency Driven by Cincinnati Children’s Board</vt:lpstr>
      <vt:lpstr>PowerPoint Presentation</vt:lpstr>
      <vt:lpstr>The Dark Side of Transparency</vt:lpstr>
      <vt:lpstr>Ways to Channel Attention</vt:lpstr>
      <vt:lpstr>   Let’s Hear Some Stories and Examples from:   Riverside Regional Medical Center  San Francisco General Hospital   Harbor-UCLA </vt:lpstr>
      <vt:lpstr>Riverside County Regional Medical Center</vt:lpstr>
      <vt:lpstr>Signs at Riverside</vt:lpstr>
      <vt:lpstr>Signs at Riverside</vt:lpstr>
      <vt:lpstr>Signs at Riverside</vt:lpstr>
      <vt:lpstr>Signs at Riverside</vt:lpstr>
      <vt:lpstr>Signs at Riverside</vt:lpstr>
      <vt:lpstr>San Francisco General Hospital</vt:lpstr>
      <vt:lpstr>Data Wall </vt:lpstr>
      <vt:lpstr>Harbor-UCLA</vt:lpstr>
      <vt:lpstr>Improving Data Display Using PDSA</vt:lpstr>
      <vt:lpstr>“Your staff can’t speak to quality.”</vt:lpstr>
      <vt:lpstr>Wonder why?</vt:lpstr>
      <vt:lpstr>Background</vt:lpstr>
      <vt:lpstr>Form a Team (Alpha Order)</vt:lpstr>
      <vt:lpstr>Plan: develop data display template</vt:lpstr>
      <vt:lpstr>“Harborize” it…</vt:lpstr>
      <vt:lpstr>Do: Implemented on 6 West Test Unit</vt:lpstr>
      <vt:lpstr>Bump in the road questions…</vt:lpstr>
      <vt:lpstr>Addressed by adding…</vt:lpstr>
      <vt:lpstr>Study… (Pilot Unit)</vt:lpstr>
      <vt:lpstr>Act: Roll out the new boards to Med/Surg Wards &amp; ICUs (Phase I)</vt:lpstr>
      <vt:lpstr>Education!</vt:lpstr>
      <vt:lpstr>Study (Again…)</vt:lpstr>
      <vt:lpstr>Improving alignment…</vt:lpstr>
      <vt:lpstr>Aim 2: Promote Goal of “Zero Harm”  </vt:lpstr>
      <vt:lpstr>Summary</vt:lpstr>
      <vt:lpstr>Q &amp; S Board Next Steps…</vt:lpstr>
      <vt:lpstr>Next Steps Continued…</vt:lpstr>
      <vt:lpstr>Save the date</vt:lpstr>
      <vt:lpstr>Thank you for attending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for Safety Web Workshop Sept 19, 2013</dc:title>
  <dc:subject>Leadership for Safety: Will and Transparency</dc:subject>
  <dc:creator>Jim Reinertsen</dc:creator>
  <cp:keywords>leadership, transparency, patient safety, quality improvement, Partnership for Patients, Essential Hospitals Engagement Network</cp:keywords>
  <cp:lastModifiedBy>Cassandra Blohowiak</cp:lastModifiedBy>
  <cp:revision>36</cp:revision>
  <dcterms:created xsi:type="dcterms:W3CDTF">2013-07-15T14:34:33Z</dcterms:created>
  <dcterms:modified xsi:type="dcterms:W3CDTF">2013-09-23T13:39:14Z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